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5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78" r:id="rId6"/>
    <p:sldId id="279" r:id="rId7"/>
    <p:sldId id="262" r:id="rId8"/>
    <p:sldId id="281" r:id="rId9"/>
    <p:sldId id="263" r:id="rId10"/>
    <p:sldId id="265" r:id="rId11"/>
    <p:sldId id="282" r:id="rId12"/>
    <p:sldId id="266" r:id="rId13"/>
    <p:sldId id="283" r:id="rId14"/>
    <p:sldId id="284" r:id="rId15"/>
    <p:sldId id="285" r:id="rId1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36" autoAdjust="0"/>
    <p:restoredTop sz="94660"/>
  </p:normalViewPr>
  <p:slideViewPr>
    <p:cSldViewPr>
      <p:cViewPr varScale="1">
        <p:scale>
          <a:sx n="74" d="100"/>
          <a:sy n="74" d="100"/>
        </p:scale>
        <p:origin x="150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2560BB-46C4-44B1-9D21-695A2584D0E8}" type="datetimeFigureOut">
              <a:rPr lang="es-ES" smtClean="0"/>
              <a:t>10/05/2018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FA64C8-A8CC-4A3F-8AF0-E3743E8450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9544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FB887B1-E6AE-4DE4-BB0A-75C44D96A31F}" type="datetimeFigureOut">
              <a:rPr lang="es-ES" smtClean="0"/>
              <a:t>10/05/2018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34FD-51A7-437A-8676-1510737236A4}" type="slidenum">
              <a:rPr lang="es-ES" smtClean="0"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0" y="-1"/>
            <a:ext cx="9144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75993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87B1-E6AE-4DE4-BB0A-75C44D96A31F}" type="datetimeFigureOut">
              <a:rPr lang="es-ES" smtClean="0"/>
              <a:t>10/05/2018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34FD-51A7-437A-8676-1510737236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0259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87B1-E6AE-4DE4-BB0A-75C44D96A31F}" type="datetimeFigureOut">
              <a:rPr lang="es-ES" smtClean="0"/>
              <a:t>10/05/2018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34FD-51A7-437A-8676-1510737236A4}" type="slidenum">
              <a:rPr lang="es-ES" smtClean="0"/>
              <a:t>‹Nº›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398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87B1-E6AE-4DE4-BB0A-75C44D96A31F}" type="datetimeFigureOut">
              <a:rPr lang="es-ES" smtClean="0"/>
              <a:t>10/05/2018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34FD-51A7-437A-8676-1510737236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6387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87B1-E6AE-4DE4-BB0A-75C44D96A31F}" type="datetimeFigureOut">
              <a:rPr lang="es-ES" smtClean="0"/>
              <a:t>10/05/2018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34FD-51A7-437A-8676-1510737236A4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Rectangle 9"/>
          <p:cNvSpPr/>
          <p:nvPr/>
        </p:nvSpPr>
        <p:spPr>
          <a:xfrm>
            <a:off x="0" y="-1"/>
            <a:ext cx="9144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507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87B1-E6AE-4DE4-BB0A-75C44D96A31F}" type="datetimeFigureOut">
              <a:rPr lang="es-ES" smtClean="0"/>
              <a:t>10/05/2018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34FD-51A7-437A-8676-1510737236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1498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87B1-E6AE-4DE4-BB0A-75C44D96A31F}" type="datetimeFigureOut">
              <a:rPr lang="es-ES" smtClean="0"/>
              <a:t>10/05/2018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34FD-51A7-437A-8676-1510737236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343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87B1-E6AE-4DE4-BB0A-75C44D96A31F}" type="datetimeFigureOut">
              <a:rPr lang="es-ES" smtClean="0"/>
              <a:t>10/05/2018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34FD-51A7-437A-8676-1510737236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2976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87B1-E6AE-4DE4-BB0A-75C44D96A31F}" type="datetimeFigureOut">
              <a:rPr lang="es-ES" smtClean="0"/>
              <a:t>10/05/2018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34FD-51A7-437A-8676-1510737236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9522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87B1-E6AE-4DE4-BB0A-75C44D96A31F}" type="datetimeFigureOut">
              <a:rPr lang="es-ES" smtClean="0"/>
              <a:t>10/05/2018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34FD-51A7-437A-8676-1510737236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4214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87B1-E6AE-4DE4-BB0A-75C44D96A31F}" type="datetimeFigureOut">
              <a:rPr lang="es-ES" smtClean="0"/>
              <a:t>10/05/2018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34FD-51A7-437A-8676-1510737236A4}" type="slidenum">
              <a:rPr lang="es-ES" smtClean="0"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163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FB887B1-E6AE-4DE4-BB0A-75C44D96A31F}" type="datetimeFigureOut">
              <a:rPr lang="es-ES" smtClean="0"/>
              <a:t>10/05/2018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97434FD-51A7-437A-8676-1510737236A4}" type="slidenum">
              <a:rPr lang="es-ES" smtClean="0"/>
              <a:t>‹Nº›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57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Arreglos </a:t>
            </a:r>
            <a:r>
              <a:rPr lang="es-AR" dirty="0"/>
              <a:t>Métodos de Ordenamiento y </a:t>
            </a:r>
            <a:r>
              <a:rPr lang="es-AR" dirty="0" smtClean="0"/>
              <a:t>Búsqueda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Facultad de Ingeniería</a:t>
            </a:r>
            <a:br>
              <a:rPr lang="es-AR" dirty="0" smtClean="0"/>
            </a:br>
            <a:r>
              <a:rPr lang="es-AR" dirty="0" smtClean="0"/>
              <a:t>Cátedra: INFORMATICA</a:t>
            </a:r>
          </a:p>
        </p:txBody>
      </p:sp>
    </p:spTree>
    <p:extLst>
      <p:ext uri="{BB962C8B-B14F-4D97-AF65-F5344CB8AC3E}">
        <p14:creationId xmlns:p14="http://schemas.microsoft.com/office/powerpoint/2010/main" val="84773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Inserción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AR" sz="2800" dirty="0" smtClean="0">
                <a:solidFill>
                  <a:schemeClr val="accent1"/>
                </a:solidFill>
              </a:rPr>
              <a:t>Inicialmente </a:t>
            </a:r>
            <a:r>
              <a:rPr lang="es-AR" sz="2800" dirty="0">
                <a:solidFill>
                  <a:schemeClr val="accent1"/>
                </a:solidFill>
              </a:rPr>
              <a:t>ordena los dos primeros elementos </a:t>
            </a:r>
            <a:r>
              <a:rPr lang="es-AR" sz="2800" dirty="0"/>
              <a:t>del arreglo. </a:t>
            </a:r>
            <a:endParaRPr lang="es-AR" sz="2800" dirty="0" smtClean="0"/>
          </a:p>
          <a:p>
            <a:r>
              <a:rPr lang="es-AR" sz="2800" dirty="0" smtClean="0"/>
              <a:t>Después </a:t>
            </a:r>
            <a:r>
              <a:rPr lang="es-AR" sz="2800" dirty="0"/>
              <a:t>el algoritmo </a:t>
            </a:r>
            <a:r>
              <a:rPr lang="es-AR" sz="2800" dirty="0">
                <a:solidFill>
                  <a:schemeClr val="accent1"/>
                </a:solidFill>
              </a:rPr>
              <a:t>inserta el tercer elemento </a:t>
            </a:r>
            <a:r>
              <a:rPr lang="es-AR" sz="2800" dirty="0"/>
              <a:t>en la posición correcta respecto de los dos primeros. </a:t>
            </a:r>
            <a:endParaRPr lang="es-AR" sz="2800" dirty="0" smtClean="0"/>
          </a:p>
          <a:p>
            <a:r>
              <a:rPr lang="es-AR" sz="2800" dirty="0" smtClean="0"/>
              <a:t>A </a:t>
            </a:r>
            <a:r>
              <a:rPr lang="es-AR" sz="2800" dirty="0"/>
              <a:t>continuación inserta el cuarto elemento en </a:t>
            </a:r>
            <a:r>
              <a:rPr lang="es-AR" sz="2800" dirty="0" smtClean="0"/>
              <a:t>la </a:t>
            </a:r>
            <a:r>
              <a:rPr lang="es-AR" sz="2800" dirty="0"/>
              <a:t>lista de los tres elementos. </a:t>
            </a:r>
            <a:endParaRPr lang="es-AR" sz="2800" dirty="0" smtClean="0"/>
          </a:p>
          <a:p>
            <a:r>
              <a:rPr lang="es-AR" sz="2800" dirty="0" smtClean="0"/>
              <a:t>El </a:t>
            </a:r>
            <a:r>
              <a:rPr lang="es-AR" sz="2800" dirty="0"/>
              <a:t>proceso continua hasta que todos los elementos han sido </a:t>
            </a:r>
            <a:r>
              <a:rPr lang="es-AR" sz="2800" dirty="0" smtClean="0"/>
              <a:t>ordenados.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403562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Inserción</a:t>
            </a:r>
          </a:p>
        </p:txBody>
      </p:sp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1043608" y="2204864"/>
          <a:ext cx="230425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851"/>
                <a:gridCol w="460851"/>
                <a:gridCol w="460851"/>
                <a:gridCol w="460851"/>
                <a:gridCol w="46085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628554"/>
              </p:ext>
            </p:extLst>
          </p:nvPr>
        </p:nvGraphicFramePr>
        <p:xfrm>
          <a:off x="1043608" y="2698120"/>
          <a:ext cx="230425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851"/>
                <a:gridCol w="460851"/>
                <a:gridCol w="460851"/>
                <a:gridCol w="460851"/>
                <a:gridCol w="46085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00B0F0"/>
                          </a:solidFill>
                        </a:rPr>
                        <a:t>4</a:t>
                      </a:r>
                      <a:endParaRPr lang="es-E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72507"/>
              </p:ext>
            </p:extLst>
          </p:nvPr>
        </p:nvGraphicFramePr>
        <p:xfrm>
          <a:off x="1043608" y="3706232"/>
          <a:ext cx="230425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851"/>
                <a:gridCol w="460851"/>
                <a:gridCol w="460851"/>
                <a:gridCol w="460851"/>
                <a:gridCol w="46085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00B0F0"/>
                          </a:solidFill>
                        </a:rPr>
                        <a:t>5</a:t>
                      </a:r>
                      <a:endParaRPr lang="es-E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218028"/>
              </p:ext>
            </p:extLst>
          </p:nvPr>
        </p:nvGraphicFramePr>
        <p:xfrm>
          <a:off x="1043608" y="4210288"/>
          <a:ext cx="230425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851"/>
                <a:gridCol w="460851"/>
                <a:gridCol w="460851"/>
                <a:gridCol w="460851"/>
                <a:gridCol w="46085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00B0F0"/>
                          </a:solidFill>
                        </a:rPr>
                        <a:t>4</a:t>
                      </a:r>
                      <a:endParaRPr lang="es-E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289896"/>
              </p:ext>
            </p:extLst>
          </p:nvPr>
        </p:nvGraphicFramePr>
        <p:xfrm>
          <a:off x="1043608" y="3202176"/>
          <a:ext cx="230425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851"/>
                <a:gridCol w="460851"/>
                <a:gridCol w="460851"/>
                <a:gridCol w="460851"/>
                <a:gridCol w="46085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00B0F0"/>
                          </a:solidFill>
                        </a:rPr>
                        <a:t>3</a:t>
                      </a:r>
                      <a:endParaRPr lang="es-E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640600"/>
              </p:ext>
            </p:extLst>
          </p:nvPr>
        </p:nvGraphicFramePr>
        <p:xfrm>
          <a:off x="1043609" y="4714344"/>
          <a:ext cx="230425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851"/>
                <a:gridCol w="460851"/>
                <a:gridCol w="460851"/>
                <a:gridCol w="460851"/>
                <a:gridCol w="46085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00B0F0"/>
                          </a:solidFill>
                        </a:rPr>
                        <a:t>3</a:t>
                      </a:r>
                      <a:endParaRPr lang="es-E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082885"/>
              </p:ext>
            </p:extLst>
          </p:nvPr>
        </p:nvGraphicFramePr>
        <p:xfrm>
          <a:off x="1043608" y="5218400"/>
          <a:ext cx="230425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851"/>
                <a:gridCol w="460851"/>
                <a:gridCol w="460851"/>
                <a:gridCol w="460851"/>
                <a:gridCol w="46085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00B0F0"/>
                          </a:solidFill>
                        </a:rPr>
                        <a:t>2</a:t>
                      </a:r>
                      <a:endParaRPr lang="es-E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886701"/>
              </p:ext>
            </p:extLst>
          </p:nvPr>
        </p:nvGraphicFramePr>
        <p:xfrm>
          <a:off x="3707904" y="2204864"/>
          <a:ext cx="230425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851"/>
                <a:gridCol w="460851"/>
                <a:gridCol w="460851"/>
                <a:gridCol w="460851"/>
                <a:gridCol w="46085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00B0F0"/>
                          </a:solidFill>
                        </a:rPr>
                        <a:t>5</a:t>
                      </a:r>
                      <a:endParaRPr lang="es-E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130065"/>
              </p:ext>
            </p:extLst>
          </p:nvPr>
        </p:nvGraphicFramePr>
        <p:xfrm>
          <a:off x="3707904" y="2698120"/>
          <a:ext cx="230425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851"/>
                <a:gridCol w="460851"/>
                <a:gridCol w="460851"/>
                <a:gridCol w="460851"/>
                <a:gridCol w="46085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00B0F0"/>
                          </a:solidFill>
                        </a:rPr>
                        <a:t>4</a:t>
                      </a:r>
                      <a:endParaRPr lang="es-E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823343"/>
              </p:ext>
            </p:extLst>
          </p:nvPr>
        </p:nvGraphicFramePr>
        <p:xfrm>
          <a:off x="3707904" y="3212976"/>
          <a:ext cx="230425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851"/>
                <a:gridCol w="460851"/>
                <a:gridCol w="460851"/>
                <a:gridCol w="460851"/>
                <a:gridCol w="46085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00B0F0"/>
                          </a:solidFill>
                        </a:rPr>
                        <a:t>3</a:t>
                      </a:r>
                      <a:endParaRPr lang="es-E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38113"/>
              </p:ext>
            </p:extLst>
          </p:nvPr>
        </p:nvGraphicFramePr>
        <p:xfrm>
          <a:off x="3707904" y="3717032"/>
          <a:ext cx="230425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851"/>
                <a:gridCol w="460851"/>
                <a:gridCol w="460851"/>
                <a:gridCol w="460851"/>
                <a:gridCol w="46085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00B0F0"/>
                          </a:solidFill>
                        </a:rPr>
                        <a:t>2</a:t>
                      </a:r>
                      <a:endParaRPr lang="es-E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289433"/>
              </p:ext>
            </p:extLst>
          </p:nvPr>
        </p:nvGraphicFramePr>
        <p:xfrm>
          <a:off x="3707904" y="4210288"/>
          <a:ext cx="230425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851"/>
                <a:gridCol w="460851"/>
                <a:gridCol w="460851"/>
                <a:gridCol w="460851"/>
                <a:gridCol w="46085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es-E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5880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Inserción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187325" marR="132715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spc="-100" dirty="0" smtClean="0">
                <a:latin typeface="Arial"/>
                <a:cs typeface="Arial"/>
              </a:rPr>
              <a:t>inicio</a:t>
            </a:r>
          </a:p>
          <a:p>
            <a:pPr marL="187325" marR="132715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spc="-10" dirty="0">
                <a:latin typeface="Arial"/>
                <a:cs typeface="Arial"/>
              </a:rPr>
              <a:t>Enteros i</a:t>
            </a:r>
            <a:r>
              <a:rPr lang="es-ES" sz="1400" dirty="0">
                <a:latin typeface="Arial"/>
                <a:cs typeface="Arial"/>
              </a:rPr>
              <a:t>, </a:t>
            </a:r>
            <a:r>
              <a:rPr lang="es-ES" sz="1400" spc="-5" dirty="0">
                <a:latin typeface="Arial"/>
                <a:cs typeface="Arial"/>
              </a:rPr>
              <a:t>j, </a:t>
            </a:r>
            <a:r>
              <a:rPr lang="es-ES" sz="1400" spc="-10" dirty="0" err="1">
                <a:latin typeface="Arial"/>
                <a:cs typeface="Arial"/>
              </a:rPr>
              <a:t>au</a:t>
            </a:r>
            <a:r>
              <a:rPr lang="es-ES" sz="1400" dirty="0" err="1">
                <a:latin typeface="Arial"/>
                <a:cs typeface="Arial"/>
              </a:rPr>
              <a:t>x</a:t>
            </a:r>
            <a:r>
              <a:rPr lang="es-ES" sz="1400" dirty="0">
                <a:latin typeface="Arial"/>
                <a:cs typeface="Arial"/>
              </a:rPr>
              <a:t>, </a:t>
            </a:r>
            <a:r>
              <a:rPr lang="es-ES" sz="1400" spc="-5" dirty="0">
                <a:latin typeface="Arial"/>
                <a:cs typeface="Arial"/>
              </a:rPr>
              <a:t>v</a:t>
            </a:r>
            <a:r>
              <a:rPr lang="es-ES" sz="1400" spc="-100" dirty="0">
                <a:latin typeface="Arial"/>
                <a:cs typeface="Arial"/>
              </a:rPr>
              <a:t>[10] </a:t>
            </a:r>
            <a:endParaRPr lang="es-ES" sz="1400" dirty="0" smtClean="0">
              <a:latin typeface="Arial"/>
              <a:cs typeface="Arial"/>
            </a:endParaRPr>
          </a:p>
          <a:p>
            <a:pPr marL="187325" marR="132715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 smtClean="0">
                <a:latin typeface="Arial"/>
                <a:cs typeface="Arial"/>
              </a:rPr>
              <a:t> </a:t>
            </a:r>
            <a:r>
              <a:rPr lang="es-ES" sz="1400" spc="-10" dirty="0" err="1">
                <a:latin typeface="Arial"/>
                <a:cs typeface="Arial"/>
              </a:rPr>
              <a:t>au</a:t>
            </a:r>
            <a:r>
              <a:rPr lang="es-ES" sz="1400" dirty="0" err="1">
                <a:latin typeface="Arial"/>
                <a:cs typeface="Arial"/>
              </a:rPr>
              <a:t>x</a:t>
            </a:r>
            <a:r>
              <a:rPr lang="es-ES" sz="1400" dirty="0">
                <a:latin typeface="Arial"/>
                <a:cs typeface="Arial"/>
              </a:rPr>
              <a:t>=</a:t>
            </a:r>
            <a:r>
              <a:rPr lang="es-ES" sz="1400" spc="-10" dirty="0">
                <a:latin typeface="Arial"/>
                <a:cs typeface="Arial"/>
              </a:rPr>
              <a:t>0</a:t>
            </a:r>
            <a:endParaRPr lang="es-ES" sz="1400" dirty="0">
              <a:latin typeface="Arial"/>
              <a:cs typeface="Arial"/>
            </a:endParaRPr>
          </a:p>
          <a:p>
            <a:pPr marL="187325" marR="1270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spc="-5" dirty="0" smtClean="0">
                <a:latin typeface="Arial"/>
                <a:cs typeface="Arial"/>
              </a:rPr>
              <a:t> imprimir</a:t>
            </a:r>
            <a:r>
              <a:rPr lang="es-ES" sz="1400" dirty="0" smtClean="0">
                <a:latin typeface="Arial"/>
                <a:cs typeface="Arial"/>
              </a:rPr>
              <a:t> </a:t>
            </a:r>
            <a:r>
              <a:rPr lang="es-ES" sz="1400" spc="-5" dirty="0" smtClean="0">
                <a:latin typeface="Arial"/>
                <a:cs typeface="Arial"/>
              </a:rPr>
              <a:t>"</a:t>
            </a:r>
            <a:r>
              <a:rPr lang="es-ES" sz="1400" dirty="0">
                <a:latin typeface="Arial"/>
                <a:cs typeface="Arial"/>
              </a:rPr>
              <a:t>I</a:t>
            </a:r>
            <a:r>
              <a:rPr lang="es-ES" sz="1400" spc="-10" dirty="0">
                <a:latin typeface="Arial"/>
                <a:cs typeface="Arial"/>
              </a:rPr>
              <a:t>ng</a:t>
            </a:r>
            <a:r>
              <a:rPr lang="es-ES" sz="1400" spc="-5" dirty="0">
                <a:latin typeface="Arial"/>
                <a:cs typeface="Arial"/>
              </a:rPr>
              <a:t>r</a:t>
            </a:r>
            <a:r>
              <a:rPr lang="es-ES" sz="1400" spc="-10" dirty="0">
                <a:latin typeface="Arial"/>
                <a:cs typeface="Arial"/>
              </a:rPr>
              <a:t>e</a:t>
            </a:r>
            <a:r>
              <a:rPr lang="es-ES" sz="1400" spc="-5" dirty="0">
                <a:latin typeface="Arial"/>
                <a:cs typeface="Arial"/>
              </a:rPr>
              <a:t>s</a:t>
            </a:r>
            <a:r>
              <a:rPr lang="es-ES" sz="1400" dirty="0">
                <a:latin typeface="Arial"/>
                <a:cs typeface="Arial"/>
              </a:rPr>
              <a:t>e</a:t>
            </a:r>
            <a:r>
              <a:rPr lang="es-ES" sz="1400" spc="-5" dirty="0">
                <a:latin typeface="Arial"/>
                <a:cs typeface="Arial"/>
              </a:rPr>
              <a:t> </a:t>
            </a:r>
            <a:r>
              <a:rPr lang="es-ES" sz="1400" spc="-10" dirty="0">
                <a:latin typeface="Arial"/>
                <a:cs typeface="Arial"/>
              </a:rPr>
              <a:t>e</a:t>
            </a:r>
            <a:r>
              <a:rPr lang="es-ES" sz="1400" dirty="0">
                <a:latin typeface="Arial"/>
                <a:cs typeface="Arial"/>
              </a:rPr>
              <a:t>l</a:t>
            </a:r>
            <a:r>
              <a:rPr lang="es-ES" sz="1400" spc="-5" dirty="0">
                <a:latin typeface="Arial"/>
                <a:cs typeface="Arial"/>
              </a:rPr>
              <a:t> v</a:t>
            </a:r>
            <a:r>
              <a:rPr lang="es-ES" sz="1400" spc="-10" dirty="0">
                <a:latin typeface="Arial"/>
                <a:cs typeface="Arial"/>
              </a:rPr>
              <a:t>e</a:t>
            </a:r>
            <a:r>
              <a:rPr lang="es-ES" sz="1400" spc="-5" dirty="0">
                <a:latin typeface="Arial"/>
                <a:cs typeface="Arial"/>
              </a:rPr>
              <a:t>c</a:t>
            </a:r>
            <a:r>
              <a:rPr lang="es-ES" sz="1400" dirty="0">
                <a:latin typeface="Arial"/>
                <a:cs typeface="Arial"/>
              </a:rPr>
              <a:t>t</a:t>
            </a:r>
            <a:r>
              <a:rPr lang="es-ES" sz="1400" spc="-10" dirty="0">
                <a:latin typeface="Arial"/>
                <a:cs typeface="Arial"/>
              </a:rPr>
              <a:t>o</a:t>
            </a:r>
            <a:r>
              <a:rPr lang="es-ES" sz="1400" dirty="0">
                <a:latin typeface="Arial"/>
                <a:cs typeface="Arial"/>
              </a:rPr>
              <a:t>r </a:t>
            </a:r>
            <a:r>
              <a:rPr lang="es-ES" sz="1400" spc="-10" dirty="0">
                <a:latin typeface="Arial"/>
                <a:cs typeface="Arial"/>
              </a:rPr>
              <a:t>qu</a:t>
            </a:r>
            <a:r>
              <a:rPr lang="es-ES" sz="1400" dirty="0">
                <a:latin typeface="Arial"/>
                <a:cs typeface="Arial"/>
              </a:rPr>
              <a:t>e</a:t>
            </a:r>
            <a:r>
              <a:rPr lang="es-ES" sz="1400" spc="-5" dirty="0">
                <a:latin typeface="Arial"/>
                <a:cs typeface="Arial"/>
              </a:rPr>
              <a:t> </a:t>
            </a:r>
            <a:r>
              <a:rPr lang="es-ES" sz="1400" spc="-10" dirty="0">
                <a:latin typeface="Arial"/>
                <a:cs typeface="Arial"/>
              </a:rPr>
              <a:t>quie</a:t>
            </a:r>
            <a:r>
              <a:rPr lang="es-ES" sz="1400" spc="-5" dirty="0">
                <a:latin typeface="Arial"/>
                <a:cs typeface="Arial"/>
              </a:rPr>
              <a:t>r</a:t>
            </a:r>
            <a:r>
              <a:rPr lang="es-ES" sz="1400" dirty="0">
                <a:latin typeface="Arial"/>
                <a:cs typeface="Arial"/>
              </a:rPr>
              <a:t>e</a:t>
            </a:r>
            <a:r>
              <a:rPr lang="es-ES" sz="1400" spc="-5" dirty="0">
                <a:latin typeface="Arial"/>
                <a:cs typeface="Arial"/>
              </a:rPr>
              <a:t> </a:t>
            </a:r>
            <a:r>
              <a:rPr lang="es-ES" sz="1400" spc="-10" dirty="0">
                <a:latin typeface="Arial"/>
                <a:cs typeface="Arial"/>
              </a:rPr>
              <a:t>o</a:t>
            </a:r>
            <a:r>
              <a:rPr lang="es-ES" sz="1400" spc="-5" dirty="0">
                <a:latin typeface="Arial"/>
                <a:cs typeface="Arial"/>
              </a:rPr>
              <a:t>r</a:t>
            </a:r>
            <a:r>
              <a:rPr lang="es-ES" sz="1400" spc="-10" dirty="0">
                <a:latin typeface="Arial"/>
                <a:cs typeface="Arial"/>
              </a:rPr>
              <a:t>dena</a:t>
            </a:r>
            <a:r>
              <a:rPr lang="es-ES" sz="1400" spc="-5" dirty="0">
                <a:latin typeface="Arial"/>
                <a:cs typeface="Arial"/>
              </a:rPr>
              <a:t>r</a:t>
            </a:r>
            <a:r>
              <a:rPr lang="es-ES" sz="1400" spc="-5" dirty="0" smtClean="0">
                <a:latin typeface="Arial"/>
                <a:cs typeface="Arial"/>
              </a:rPr>
              <a:t>“</a:t>
            </a:r>
            <a:endParaRPr lang="es-ES" sz="1400" dirty="0" smtClean="0">
              <a:latin typeface="Arial"/>
              <a:cs typeface="Arial"/>
            </a:endParaRPr>
          </a:p>
          <a:p>
            <a:pPr marL="187325" marR="1270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spc="-5" dirty="0">
                <a:latin typeface="Arial"/>
                <a:cs typeface="Arial"/>
              </a:rPr>
              <a:t> </a:t>
            </a:r>
            <a:r>
              <a:rPr lang="es-ES" sz="1400" spc="-5" dirty="0" smtClean="0">
                <a:latin typeface="Arial"/>
                <a:cs typeface="Arial"/>
              </a:rPr>
              <a:t>para </a:t>
            </a:r>
            <a:r>
              <a:rPr lang="es-ES" sz="1400" dirty="0" smtClean="0">
                <a:latin typeface="Arial"/>
                <a:cs typeface="Arial"/>
              </a:rPr>
              <a:t>i = 1 </a:t>
            </a:r>
            <a:r>
              <a:rPr lang="es-ES" sz="1400" spc="-10" dirty="0" smtClean="0">
                <a:latin typeface="Arial"/>
                <a:cs typeface="Arial"/>
              </a:rPr>
              <a:t>ha</a:t>
            </a:r>
            <a:r>
              <a:rPr lang="es-ES" sz="1400" spc="-5" dirty="0" smtClean="0">
                <a:latin typeface="Arial"/>
                <a:cs typeface="Arial"/>
              </a:rPr>
              <a:t>s</a:t>
            </a:r>
            <a:r>
              <a:rPr lang="es-ES" sz="1400" dirty="0" smtClean="0">
                <a:latin typeface="Arial"/>
                <a:cs typeface="Arial"/>
              </a:rPr>
              <a:t>ta</a:t>
            </a:r>
            <a:r>
              <a:rPr lang="es-ES" sz="1400" spc="-5" dirty="0" smtClean="0">
                <a:latin typeface="Arial"/>
                <a:cs typeface="Arial"/>
              </a:rPr>
              <a:t> 10</a:t>
            </a:r>
            <a:endParaRPr lang="es-ES" sz="1400" dirty="0">
              <a:latin typeface="Arial"/>
              <a:cs typeface="Arial"/>
            </a:endParaRPr>
          </a:p>
          <a:p>
            <a:pPr marL="461645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spc="-10" dirty="0">
                <a:latin typeface="Arial"/>
                <a:cs typeface="Arial"/>
              </a:rPr>
              <a:t>le</a:t>
            </a:r>
            <a:r>
              <a:rPr lang="es-ES" sz="1400" spc="-20" dirty="0">
                <a:latin typeface="Arial"/>
                <a:cs typeface="Arial"/>
              </a:rPr>
              <a:t>e</a:t>
            </a:r>
            <a:r>
              <a:rPr lang="es-ES" sz="1400" dirty="0">
                <a:latin typeface="Arial"/>
                <a:cs typeface="Arial"/>
              </a:rPr>
              <a:t>r</a:t>
            </a:r>
            <a:r>
              <a:rPr lang="es-ES" sz="1400" spc="15" dirty="0">
                <a:latin typeface="Arial"/>
                <a:cs typeface="Arial"/>
              </a:rPr>
              <a:t> </a:t>
            </a:r>
            <a:r>
              <a:rPr lang="es-ES" sz="1400" spc="-15" dirty="0" smtClean="0">
                <a:latin typeface="Arial"/>
                <a:cs typeface="Arial"/>
              </a:rPr>
              <a:t>v</a:t>
            </a:r>
            <a:r>
              <a:rPr lang="es-ES" sz="1400" dirty="0" smtClean="0">
                <a:latin typeface="Arial"/>
                <a:cs typeface="Arial"/>
              </a:rPr>
              <a:t>[</a:t>
            </a:r>
            <a:r>
              <a:rPr lang="es-ES" sz="1400" spc="-5" dirty="0" smtClean="0">
                <a:latin typeface="Arial"/>
                <a:cs typeface="Arial"/>
              </a:rPr>
              <a:t>i</a:t>
            </a:r>
            <a:r>
              <a:rPr lang="es-ES" sz="1400" spc="-10" dirty="0" smtClean="0">
                <a:latin typeface="Arial"/>
                <a:cs typeface="Arial"/>
              </a:rPr>
              <a:t>]</a:t>
            </a:r>
            <a:endParaRPr lang="es-ES" sz="1400" dirty="0">
              <a:latin typeface="Arial"/>
              <a:cs typeface="Arial"/>
            </a:endParaRPr>
          </a:p>
          <a:p>
            <a:pPr marL="187325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latin typeface="Arial"/>
                <a:cs typeface="Arial"/>
              </a:rPr>
              <a:t>f</a:t>
            </a:r>
            <a:r>
              <a:rPr lang="es-ES" sz="1400" dirty="0" smtClean="0">
                <a:latin typeface="Arial"/>
                <a:cs typeface="Arial"/>
              </a:rPr>
              <a:t>in para</a:t>
            </a:r>
          </a:p>
          <a:p>
            <a:pPr marL="187325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spc="-5" dirty="0" smtClean="0">
                <a:solidFill>
                  <a:schemeClr val="accent1"/>
                </a:solidFill>
                <a:latin typeface="Arial"/>
                <a:cs typeface="Arial"/>
              </a:rPr>
              <a:t>para </a:t>
            </a:r>
            <a:r>
              <a:rPr lang="es-ES" sz="1400" spc="-5" dirty="0">
                <a:solidFill>
                  <a:schemeClr val="accent1"/>
                </a:solidFill>
                <a:latin typeface="Arial"/>
                <a:cs typeface="Arial"/>
              </a:rPr>
              <a:t>i = 2 hasta 10 </a:t>
            </a:r>
          </a:p>
          <a:p>
            <a:pPr marL="187325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spc="-5" dirty="0">
                <a:solidFill>
                  <a:schemeClr val="accent1"/>
                </a:solidFill>
                <a:latin typeface="Arial"/>
                <a:cs typeface="Arial"/>
              </a:rPr>
              <a:t>  </a:t>
            </a:r>
            <a:r>
              <a:rPr lang="es-ES" sz="1400" spc="-5" dirty="0" err="1">
                <a:solidFill>
                  <a:schemeClr val="accent1"/>
                </a:solidFill>
                <a:latin typeface="Arial"/>
                <a:cs typeface="Arial"/>
              </a:rPr>
              <a:t>aux</a:t>
            </a:r>
            <a:r>
              <a:rPr lang="es-ES" sz="1400" spc="-5" dirty="0">
                <a:solidFill>
                  <a:schemeClr val="accent1"/>
                </a:solidFill>
                <a:latin typeface="Arial"/>
                <a:cs typeface="Arial"/>
              </a:rPr>
              <a:t>= v[i]</a:t>
            </a:r>
          </a:p>
          <a:p>
            <a:pPr marL="187325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spc="-5" dirty="0">
                <a:solidFill>
                  <a:schemeClr val="accent1"/>
                </a:solidFill>
                <a:latin typeface="Arial"/>
                <a:cs typeface="Arial"/>
              </a:rPr>
              <a:t>  j= i-1</a:t>
            </a:r>
          </a:p>
          <a:p>
            <a:pPr marL="187325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spc="-5" dirty="0">
                <a:solidFill>
                  <a:schemeClr val="accent1"/>
                </a:solidFill>
                <a:latin typeface="Arial"/>
                <a:cs typeface="Arial"/>
              </a:rPr>
              <a:t>  mientras (j&gt;=1 and </a:t>
            </a:r>
            <a:r>
              <a:rPr lang="es-ES" sz="1400" spc="-5" dirty="0" err="1">
                <a:solidFill>
                  <a:schemeClr val="accent1"/>
                </a:solidFill>
                <a:latin typeface="Arial"/>
                <a:cs typeface="Arial"/>
              </a:rPr>
              <a:t>aux</a:t>
            </a:r>
            <a:r>
              <a:rPr lang="es-ES" sz="1400" spc="-5" dirty="0">
                <a:solidFill>
                  <a:schemeClr val="accent1"/>
                </a:solidFill>
                <a:latin typeface="Arial"/>
                <a:cs typeface="Arial"/>
              </a:rPr>
              <a:t> &lt; v[j]) </a:t>
            </a:r>
          </a:p>
          <a:p>
            <a:pPr marL="187325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spc="-5" dirty="0">
                <a:solidFill>
                  <a:schemeClr val="accent1"/>
                </a:solidFill>
                <a:latin typeface="Arial"/>
                <a:cs typeface="Arial"/>
              </a:rPr>
              <a:t>   v[j+1]= v[j]</a:t>
            </a:r>
          </a:p>
          <a:p>
            <a:pPr marL="187325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spc="-5" dirty="0">
                <a:solidFill>
                  <a:schemeClr val="accent1"/>
                </a:solidFill>
                <a:latin typeface="Arial"/>
                <a:cs typeface="Arial"/>
              </a:rPr>
              <a:t>   j=j-1</a:t>
            </a:r>
          </a:p>
          <a:p>
            <a:pPr marL="187325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spc="-5" dirty="0">
                <a:solidFill>
                  <a:schemeClr val="accent1"/>
                </a:solidFill>
                <a:latin typeface="Arial"/>
                <a:cs typeface="Arial"/>
              </a:rPr>
              <a:t>  </a:t>
            </a:r>
            <a:r>
              <a:rPr lang="es-ES" sz="1400" spc="-5" dirty="0" smtClean="0">
                <a:solidFill>
                  <a:schemeClr val="accent1"/>
                </a:solidFill>
                <a:latin typeface="Arial"/>
                <a:cs typeface="Arial"/>
              </a:rPr>
              <a:t>fin mientras</a:t>
            </a:r>
            <a:endParaRPr lang="es-ES" sz="1400" spc="-5" dirty="0">
              <a:solidFill>
                <a:schemeClr val="accent1"/>
              </a:solidFill>
              <a:latin typeface="Arial"/>
              <a:cs typeface="Arial"/>
            </a:endParaRPr>
          </a:p>
          <a:p>
            <a:pPr marL="187325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spc="-5" dirty="0">
                <a:solidFill>
                  <a:schemeClr val="accent1"/>
                </a:solidFill>
                <a:latin typeface="Arial"/>
                <a:cs typeface="Arial"/>
              </a:rPr>
              <a:t>  v[j+1]=</a:t>
            </a:r>
            <a:r>
              <a:rPr lang="es-ES" sz="1400" spc="-5" dirty="0" err="1">
                <a:solidFill>
                  <a:schemeClr val="accent1"/>
                </a:solidFill>
                <a:latin typeface="Arial"/>
                <a:cs typeface="Arial"/>
              </a:rPr>
              <a:t>aux</a:t>
            </a:r>
            <a:endParaRPr lang="es-ES" sz="1400" spc="-5" dirty="0">
              <a:solidFill>
                <a:schemeClr val="accent1"/>
              </a:solidFill>
              <a:latin typeface="Arial"/>
              <a:cs typeface="Arial"/>
            </a:endParaRPr>
          </a:p>
          <a:p>
            <a:pPr marL="187325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spc="-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s-ES" sz="1400" spc="-5" dirty="0" smtClean="0">
                <a:solidFill>
                  <a:schemeClr val="accent1"/>
                </a:solidFill>
                <a:latin typeface="Arial"/>
                <a:cs typeface="Arial"/>
              </a:rPr>
              <a:t>fin para</a:t>
            </a:r>
            <a:endParaRPr lang="es-ES" sz="1400" spc="-5" dirty="0">
              <a:solidFill>
                <a:schemeClr val="accent1"/>
              </a:solidFill>
              <a:latin typeface="Arial"/>
              <a:cs typeface="Arial"/>
            </a:endParaRPr>
          </a:p>
          <a:p>
            <a:pPr marL="187325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spc="-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endParaRPr lang="es-ES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s-AR" sz="1800" dirty="0"/>
              <a:t> imprimir </a:t>
            </a:r>
            <a:r>
              <a:rPr lang="es-AR" sz="1800" dirty="0" smtClean="0"/>
              <a:t>"</a:t>
            </a:r>
            <a:r>
              <a:rPr lang="es-AR" sz="1800" dirty="0"/>
              <a:t>El vector ordenado es: </a:t>
            </a:r>
            <a:r>
              <a:rPr lang="es-AR" sz="1800" dirty="0" smtClean="0"/>
              <a:t>“</a:t>
            </a:r>
            <a:endParaRPr lang="es-AR" sz="1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s-AR" sz="1800" dirty="0"/>
              <a:t>  </a:t>
            </a:r>
            <a:r>
              <a:rPr lang="es-AR" sz="1800" dirty="0" smtClean="0"/>
              <a:t>para i </a:t>
            </a:r>
            <a:r>
              <a:rPr lang="es-AR" sz="1800" dirty="0"/>
              <a:t>= 1 hasta </a:t>
            </a:r>
            <a:r>
              <a:rPr lang="es-AR" sz="1800" dirty="0" smtClean="0"/>
              <a:t>10</a:t>
            </a:r>
            <a:endParaRPr lang="es-AR" sz="1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s-AR" sz="1800" dirty="0"/>
              <a:t>      imprimir </a:t>
            </a:r>
            <a:r>
              <a:rPr lang="es-AR" sz="1800" dirty="0" smtClean="0"/>
              <a:t>v[i]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s-AR" sz="1800" dirty="0" smtClean="0"/>
              <a:t> fin para</a:t>
            </a:r>
            <a:endParaRPr lang="es-AR" sz="1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s-AR" sz="1800" dirty="0"/>
              <a:t>fin</a:t>
            </a:r>
            <a:endParaRPr lang="es-ES" sz="18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8255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 1</a:t>
            </a:r>
            <a:endParaRPr lang="es-ES" dirty="0"/>
          </a:p>
        </p:txBody>
      </p:sp>
      <p:sp>
        <p:nvSpPr>
          <p:cNvPr id="6" name="Marcador de contenido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ES" sz="2200" dirty="0" smtClean="0"/>
              <a:t>Dada las siguientes temperaturas máximas que se presentaron en una semana de Verano en Mendoza ordenarlas de menor a mayor por el método Burbuja:  39, 40, 30, 28, 29, 32, 35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dirty="0" smtClean="0"/>
              <a:t> </a:t>
            </a:r>
            <a:endParaRPr lang="es-ES" dirty="0">
              <a:solidFill>
                <a:schemeClr val="accent1"/>
              </a:solidFill>
            </a:endParaRPr>
          </a:p>
          <a:p>
            <a:endParaRPr lang="es-ES" dirty="0"/>
          </a:p>
        </p:txBody>
      </p:sp>
      <p:sp>
        <p:nvSpPr>
          <p:cNvPr id="7" name="Marcador de contenido 6"/>
          <p:cNvSpPr>
            <a:spLocks noGrp="1"/>
          </p:cNvSpPr>
          <p:nvPr>
            <p:ph sz="half" idx="2"/>
          </p:nvPr>
        </p:nvSpPr>
        <p:spPr>
          <a:xfrm>
            <a:off x="4491990" y="764704"/>
            <a:ext cx="3566160" cy="402336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600" dirty="0"/>
              <a:t>inicio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600" dirty="0"/>
              <a:t>  Enteros: i, j, </a:t>
            </a:r>
            <a:r>
              <a:rPr lang="es-ES" sz="1600" dirty="0" err="1"/>
              <a:t>aux</a:t>
            </a:r>
            <a:r>
              <a:rPr lang="es-ES" sz="1600" dirty="0"/>
              <a:t>, temperaturas[7]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600" dirty="0"/>
              <a:t>  </a:t>
            </a:r>
            <a:r>
              <a:rPr lang="es-ES" sz="1600" dirty="0" err="1"/>
              <a:t>aux</a:t>
            </a:r>
            <a:r>
              <a:rPr lang="es-ES" sz="1600" dirty="0"/>
              <a:t>=0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600" dirty="0">
                <a:solidFill>
                  <a:schemeClr val="accent1"/>
                </a:solidFill>
              </a:rPr>
              <a:t>  </a:t>
            </a:r>
            <a:r>
              <a:rPr lang="es-ES" sz="1600" dirty="0"/>
              <a:t>temperaturas={39, 40, 30, 28, 29, 32, 35}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600" dirty="0">
                <a:solidFill>
                  <a:schemeClr val="accent1"/>
                </a:solidFill>
              </a:rPr>
              <a:t>  para i=1 hasta 7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600" dirty="0">
                <a:solidFill>
                  <a:schemeClr val="accent1"/>
                </a:solidFill>
              </a:rPr>
              <a:t>    para j= 1 hasta (7-i)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600" dirty="0">
                <a:solidFill>
                  <a:schemeClr val="accent1"/>
                </a:solidFill>
              </a:rPr>
              <a:t>    si (v[j] &lt; v[j+1] 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600" dirty="0">
                <a:solidFill>
                  <a:schemeClr val="accent1"/>
                </a:solidFill>
              </a:rPr>
              <a:t>       </a:t>
            </a:r>
            <a:r>
              <a:rPr lang="es-ES" sz="1600" dirty="0" err="1">
                <a:solidFill>
                  <a:schemeClr val="accent1"/>
                </a:solidFill>
              </a:rPr>
              <a:t>aux</a:t>
            </a:r>
            <a:r>
              <a:rPr lang="es-ES" sz="1600" dirty="0">
                <a:solidFill>
                  <a:schemeClr val="accent1"/>
                </a:solidFill>
              </a:rPr>
              <a:t> = v[j]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600" dirty="0">
                <a:solidFill>
                  <a:schemeClr val="accent1"/>
                </a:solidFill>
              </a:rPr>
              <a:t>       v[j] = v[j+1]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600" dirty="0">
                <a:solidFill>
                  <a:schemeClr val="accent1"/>
                </a:solidFill>
              </a:rPr>
              <a:t>       v[j+1] = </a:t>
            </a:r>
            <a:r>
              <a:rPr lang="es-ES" sz="1600" dirty="0" err="1">
                <a:solidFill>
                  <a:schemeClr val="accent1"/>
                </a:solidFill>
              </a:rPr>
              <a:t>aux</a:t>
            </a:r>
            <a:endParaRPr lang="es-ES" sz="1600" dirty="0">
              <a:solidFill>
                <a:schemeClr val="accent1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600" dirty="0">
                <a:solidFill>
                  <a:schemeClr val="accent1"/>
                </a:solidFill>
              </a:rPr>
              <a:t>     fin si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600" dirty="0">
                <a:solidFill>
                  <a:schemeClr val="accent1"/>
                </a:solidFill>
              </a:rPr>
              <a:t>   fin para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600" dirty="0"/>
              <a:t> </a:t>
            </a:r>
            <a:r>
              <a:rPr lang="es-ES" sz="1600" dirty="0">
                <a:solidFill>
                  <a:schemeClr val="accent1"/>
                </a:solidFill>
              </a:rPr>
              <a:t>fin para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s-AR" sz="1600" dirty="0"/>
              <a:t>  imprimir “Las temperaturas ordenadas de menor a mayor son: “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s-AR" sz="1600" dirty="0"/>
              <a:t>  para i = 1 hasta 10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s-AR" sz="1600" dirty="0"/>
              <a:t>     imprimir </a:t>
            </a:r>
            <a:r>
              <a:rPr lang="es-ES" sz="1600" dirty="0"/>
              <a:t>temperaturas</a:t>
            </a:r>
            <a:r>
              <a:rPr lang="es-AR" sz="1600" dirty="0"/>
              <a:t>[i]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s-AR" sz="1600" dirty="0"/>
              <a:t>  fin para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s-AR" sz="1600" dirty="0" smtClean="0"/>
              <a:t>fin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2781121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 2</a:t>
            </a:r>
            <a:endParaRPr lang="es-ES" dirty="0"/>
          </a:p>
        </p:txBody>
      </p:sp>
      <p:sp>
        <p:nvSpPr>
          <p:cNvPr id="6" name="Marcador de contenido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Dada las siguientes temperaturas máximas que se presentaron en una semana de Verano en Mendoza ordenarlas de mayor a menor por el método Burbuja:  39, 40, 30, 28, 29, 32, 35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dirty="0" smtClean="0"/>
              <a:t> </a:t>
            </a:r>
            <a:endParaRPr lang="es-ES" dirty="0">
              <a:solidFill>
                <a:schemeClr val="accent1"/>
              </a:solidFill>
            </a:endParaRPr>
          </a:p>
          <a:p>
            <a:endParaRPr lang="es-ES" dirty="0"/>
          </a:p>
        </p:txBody>
      </p:sp>
      <p:sp>
        <p:nvSpPr>
          <p:cNvPr id="7" name="Marcador de contenido 6"/>
          <p:cNvSpPr>
            <a:spLocks noGrp="1"/>
          </p:cNvSpPr>
          <p:nvPr>
            <p:ph sz="half" idx="2"/>
          </p:nvPr>
        </p:nvSpPr>
        <p:spPr>
          <a:xfrm>
            <a:off x="4491990" y="764704"/>
            <a:ext cx="3566160" cy="402336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600" dirty="0"/>
              <a:t>inicio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600" dirty="0"/>
              <a:t>  Enteros: i, j, </a:t>
            </a:r>
            <a:r>
              <a:rPr lang="es-ES" sz="1600" dirty="0" err="1"/>
              <a:t>aux</a:t>
            </a:r>
            <a:r>
              <a:rPr lang="es-ES" sz="1600" dirty="0"/>
              <a:t>, temperaturas[7]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600" dirty="0"/>
              <a:t>  </a:t>
            </a:r>
            <a:r>
              <a:rPr lang="es-ES" sz="1400" dirty="0" err="1"/>
              <a:t>aux</a:t>
            </a:r>
            <a:r>
              <a:rPr lang="es-ES" sz="1400" dirty="0"/>
              <a:t>=0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600" dirty="0">
                <a:solidFill>
                  <a:schemeClr val="accent1"/>
                </a:solidFill>
              </a:rPr>
              <a:t>  </a:t>
            </a:r>
            <a:r>
              <a:rPr lang="es-ES" sz="1600" dirty="0"/>
              <a:t>temperaturas={39, 40, 30, 28, 29, 32, 35}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600" dirty="0">
                <a:solidFill>
                  <a:schemeClr val="accent1"/>
                </a:solidFill>
              </a:rPr>
              <a:t>  para i=1 hasta 7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600" dirty="0">
                <a:solidFill>
                  <a:schemeClr val="accent1"/>
                </a:solidFill>
              </a:rPr>
              <a:t>    para j= 1 hasta (7-i)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600" dirty="0">
                <a:solidFill>
                  <a:schemeClr val="accent1"/>
                </a:solidFill>
              </a:rPr>
              <a:t>    si (v[j] </a:t>
            </a:r>
            <a:r>
              <a:rPr lang="es-ES" sz="1600" dirty="0" smtClean="0">
                <a:solidFill>
                  <a:schemeClr val="accent1"/>
                </a:solidFill>
              </a:rPr>
              <a:t>&gt; </a:t>
            </a:r>
            <a:r>
              <a:rPr lang="es-ES" sz="1600" dirty="0">
                <a:solidFill>
                  <a:schemeClr val="accent1"/>
                </a:solidFill>
              </a:rPr>
              <a:t>v[j+1] 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600" dirty="0">
                <a:solidFill>
                  <a:schemeClr val="accent1"/>
                </a:solidFill>
              </a:rPr>
              <a:t>       </a:t>
            </a:r>
            <a:r>
              <a:rPr lang="es-ES" sz="1600" dirty="0" err="1">
                <a:solidFill>
                  <a:schemeClr val="accent1"/>
                </a:solidFill>
              </a:rPr>
              <a:t>aux</a:t>
            </a:r>
            <a:r>
              <a:rPr lang="es-ES" sz="1600" dirty="0">
                <a:solidFill>
                  <a:schemeClr val="accent1"/>
                </a:solidFill>
              </a:rPr>
              <a:t> = v[j]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600" dirty="0">
                <a:solidFill>
                  <a:schemeClr val="accent1"/>
                </a:solidFill>
              </a:rPr>
              <a:t>       v[j] = v[j+1]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600" dirty="0">
                <a:solidFill>
                  <a:schemeClr val="accent1"/>
                </a:solidFill>
              </a:rPr>
              <a:t>       v[j+1] = </a:t>
            </a:r>
            <a:r>
              <a:rPr lang="es-ES" sz="1600" dirty="0" err="1">
                <a:solidFill>
                  <a:schemeClr val="accent1"/>
                </a:solidFill>
              </a:rPr>
              <a:t>aux</a:t>
            </a:r>
            <a:endParaRPr lang="es-ES" sz="1600" dirty="0">
              <a:solidFill>
                <a:schemeClr val="accent1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600" dirty="0">
                <a:solidFill>
                  <a:schemeClr val="accent1"/>
                </a:solidFill>
              </a:rPr>
              <a:t>     fin si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600" dirty="0">
                <a:solidFill>
                  <a:schemeClr val="accent1"/>
                </a:solidFill>
              </a:rPr>
              <a:t>   fin para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600" dirty="0"/>
              <a:t> </a:t>
            </a:r>
            <a:r>
              <a:rPr lang="es-ES" sz="1600" dirty="0">
                <a:solidFill>
                  <a:schemeClr val="accent1"/>
                </a:solidFill>
              </a:rPr>
              <a:t>fin para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s-AR" sz="1600" dirty="0"/>
              <a:t>  imprimir “Las temperaturas ordenadas de menor a mayor son: “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s-AR" sz="1600" dirty="0"/>
              <a:t>  para i = 1 hasta 10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s-AR" sz="1600" dirty="0"/>
              <a:t>     imprimir </a:t>
            </a:r>
            <a:r>
              <a:rPr lang="es-ES" sz="1600" dirty="0"/>
              <a:t>temperaturas</a:t>
            </a:r>
            <a:r>
              <a:rPr lang="es-AR" sz="1600" dirty="0"/>
              <a:t>[i]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s-AR" sz="1600" dirty="0"/>
              <a:t>  fin para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s-AR" sz="1600" dirty="0" smtClean="0"/>
              <a:t>fin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783527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 3</a:t>
            </a:r>
            <a:endParaRPr lang="es-ES" dirty="0"/>
          </a:p>
        </p:txBody>
      </p:sp>
      <p:sp>
        <p:nvSpPr>
          <p:cNvPr id="6" name="Marcador de contenido 5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Dada las poblaciones de los departamentos que conforma el Gran Mendoza ordenarlas de mayor a menor por el de inserción:</a:t>
            </a:r>
          </a:p>
          <a:p>
            <a:r>
              <a:rPr lang="es-ES" dirty="0" err="1" smtClean="0"/>
              <a:t>Guaymallén</a:t>
            </a:r>
            <a:r>
              <a:rPr lang="es-ES" dirty="0" smtClean="0"/>
              <a:t> 280.880</a:t>
            </a:r>
          </a:p>
          <a:p>
            <a:r>
              <a:rPr lang="es-ES" dirty="0"/>
              <a:t>Las </a:t>
            </a:r>
            <a:r>
              <a:rPr lang="es-ES" dirty="0" smtClean="0"/>
              <a:t>Heras 203.507</a:t>
            </a:r>
          </a:p>
          <a:p>
            <a:r>
              <a:rPr lang="es-ES" dirty="0"/>
              <a:t>Godoy </a:t>
            </a:r>
            <a:r>
              <a:rPr lang="es-ES" dirty="0" smtClean="0"/>
              <a:t>Cruz 189.578</a:t>
            </a:r>
          </a:p>
          <a:p>
            <a:r>
              <a:rPr lang="es-ES" dirty="0" smtClean="0"/>
              <a:t>Maipú 172.861</a:t>
            </a:r>
            <a:endParaRPr lang="es-ES" dirty="0"/>
          </a:p>
          <a:p>
            <a:r>
              <a:rPr lang="es-ES" dirty="0"/>
              <a:t>Luján de </a:t>
            </a:r>
            <a:r>
              <a:rPr lang="es-ES" dirty="0" smtClean="0"/>
              <a:t>Cuyo 124.418</a:t>
            </a:r>
          </a:p>
          <a:p>
            <a:r>
              <a:rPr lang="es-ES" dirty="0" smtClean="0"/>
              <a:t>Capital 114.822</a:t>
            </a:r>
            <a:endParaRPr lang="es-ES" dirty="0"/>
          </a:p>
        </p:txBody>
      </p:sp>
      <p:sp>
        <p:nvSpPr>
          <p:cNvPr id="7" name="Marcador de contenido 6"/>
          <p:cNvSpPr>
            <a:spLocks noGrp="1"/>
          </p:cNvSpPr>
          <p:nvPr>
            <p:ph sz="half" idx="2"/>
          </p:nvPr>
        </p:nvSpPr>
        <p:spPr>
          <a:xfrm>
            <a:off x="4491990" y="692696"/>
            <a:ext cx="3566160" cy="4023360"/>
          </a:xfrm>
        </p:spPr>
        <p:txBody>
          <a:bodyPr>
            <a:noAutofit/>
          </a:bodyPr>
          <a:lstStyle/>
          <a:p>
            <a:pPr marL="187325" marR="132715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/>
              <a:t>inicio</a:t>
            </a:r>
          </a:p>
          <a:p>
            <a:pPr marL="187325" marR="132715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/>
              <a:t> Enteros </a:t>
            </a:r>
            <a:r>
              <a:rPr lang="es-ES" sz="1400" dirty="0"/>
              <a:t>i, j, </a:t>
            </a:r>
            <a:r>
              <a:rPr lang="es-ES" sz="1400" dirty="0" err="1"/>
              <a:t>aux</a:t>
            </a:r>
            <a:r>
              <a:rPr lang="es-ES" sz="1400" dirty="0"/>
              <a:t>, </a:t>
            </a:r>
            <a:r>
              <a:rPr lang="es-ES" sz="1400" dirty="0" err="1"/>
              <a:t>poblacion</a:t>
            </a:r>
            <a:r>
              <a:rPr lang="es-ES" sz="1400" dirty="0"/>
              <a:t>[6] </a:t>
            </a:r>
            <a:endParaRPr lang="es-ES" sz="1400" dirty="0"/>
          </a:p>
          <a:p>
            <a:pPr marL="187325" marR="132715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/>
              <a:t> </a:t>
            </a:r>
            <a:r>
              <a:rPr lang="es-ES" sz="1400" dirty="0" err="1"/>
              <a:t>aux</a:t>
            </a:r>
            <a:r>
              <a:rPr lang="es-ES" sz="1400" dirty="0"/>
              <a:t>=0</a:t>
            </a:r>
          </a:p>
          <a:p>
            <a:pPr marL="187325" marR="1270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/>
              <a:t> imprimir </a:t>
            </a:r>
            <a:r>
              <a:rPr lang="es-ES" sz="1400" dirty="0"/>
              <a:t>“Ingrese las poblaciones“</a:t>
            </a:r>
            <a:endParaRPr lang="es-ES" sz="1400" dirty="0"/>
          </a:p>
          <a:p>
            <a:pPr marL="187325" marR="1270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/>
              <a:t> para i = 1 hasta 6</a:t>
            </a:r>
          </a:p>
          <a:p>
            <a:pPr marL="461645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/>
              <a:t>leer </a:t>
            </a:r>
            <a:r>
              <a:rPr lang="es-ES" sz="1400" dirty="0" err="1"/>
              <a:t>poblacion</a:t>
            </a:r>
            <a:r>
              <a:rPr lang="es-ES" sz="1400" dirty="0"/>
              <a:t>[i</a:t>
            </a:r>
            <a:r>
              <a:rPr lang="es-ES" sz="1400" dirty="0"/>
              <a:t>]</a:t>
            </a:r>
          </a:p>
          <a:p>
            <a:pPr marL="187325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/>
              <a:t>fin para</a:t>
            </a:r>
          </a:p>
          <a:p>
            <a:pPr marL="187325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/>
              <a:t>para i = 2 hasta 10 </a:t>
            </a:r>
          </a:p>
          <a:p>
            <a:pPr marL="187325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/>
              <a:t>  </a:t>
            </a:r>
            <a:r>
              <a:rPr lang="es-ES" sz="1400" dirty="0" err="1"/>
              <a:t>aux</a:t>
            </a:r>
            <a:r>
              <a:rPr lang="es-ES" sz="1400" dirty="0"/>
              <a:t>= </a:t>
            </a:r>
            <a:r>
              <a:rPr lang="es-ES" sz="1400" dirty="0" err="1"/>
              <a:t>poblacion</a:t>
            </a:r>
            <a:r>
              <a:rPr lang="es-ES" sz="1400" dirty="0"/>
              <a:t>[i</a:t>
            </a:r>
            <a:r>
              <a:rPr lang="es-ES" sz="1400" dirty="0"/>
              <a:t>]</a:t>
            </a:r>
          </a:p>
          <a:p>
            <a:pPr marL="187325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/>
              <a:t>  j= i-1</a:t>
            </a:r>
          </a:p>
          <a:p>
            <a:pPr marL="187325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/>
              <a:t>  mientras (j&gt;=1 and </a:t>
            </a:r>
            <a:r>
              <a:rPr lang="es-ES" sz="1400" dirty="0" err="1"/>
              <a:t>aux</a:t>
            </a:r>
            <a:r>
              <a:rPr lang="es-ES" sz="1400" dirty="0"/>
              <a:t> &lt; v[j]) </a:t>
            </a:r>
          </a:p>
          <a:p>
            <a:pPr marL="187325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/>
              <a:t>   v[j+1]= v[j]</a:t>
            </a:r>
          </a:p>
          <a:p>
            <a:pPr marL="187325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/>
              <a:t>   j=j-1</a:t>
            </a:r>
          </a:p>
          <a:p>
            <a:pPr marL="187325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/>
              <a:t>  fin mientras</a:t>
            </a:r>
          </a:p>
          <a:p>
            <a:pPr marL="187325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/>
              <a:t>  v[j+1]=</a:t>
            </a:r>
            <a:r>
              <a:rPr lang="es-ES" sz="1400" dirty="0" err="1"/>
              <a:t>aux</a:t>
            </a:r>
            <a:endParaRPr lang="es-ES" sz="1400" dirty="0"/>
          </a:p>
          <a:p>
            <a:pPr marL="187325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/>
              <a:t> fin para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s-AR" sz="1400" dirty="0"/>
              <a:t>  </a:t>
            </a:r>
            <a:r>
              <a:rPr lang="es-AR" sz="1400" dirty="0"/>
              <a:t>imprimir “Las </a:t>
            </a:r>
            <a:r>
              <a:rPr lang="es-AR" sz="1400" dirty="0"/>
              <a:t>poblaciones </a:t>
            </a:r>
            <a:r>
              <a:rPr lang="es-AR" sz="1400" dirty="0"/>
              <a:t>ordenadas de </a:t>
            </a:r>
            <a:r>
              <a:rPr lang="es-AR" sz="1400" dirty="0"/>
              <a:t>mayor a menor </a:t>
            </a:r>
            <a:r>
              <a:rPr lang="es-AR" sz="1400" dirty="0"/>
              <a:t>son: “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s-AR" sz="1400" dirty="0"/>
              <a:t>  para i = 1 hasta 10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s-AR" sz="1400" dirty="0"/>
              <a:t>     imprimir </a:t>
            </a:r>
            <a:r>
              <a:rPr lang="es-ES" sz="1400" dirty="0" err="1"/>
              <a:t>poblacion</a:t>
            </a:r>
            <a:r>
              <a:rPr lang="es-AR" sz="1400" dirty="0"/>
              <a:t>[i</a:t>
            </a:r>
            <a:r>
              <a:rPr lang="es-AR" sz="1400" dirty="0"/>
              <a:t>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s-AR" sz="1400" dirty="0"/>
              <a:t>  fin para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s-AR" sz="1400" dirty="0"/>
              <a:t>fin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2434506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Ordenamiento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AR" sz="2800" dirty="0"/>
              <a:t>El </a:t>
            </a:r>
            <a:r>
              <a:rPr lang="es-AR" sz="2800" dirty="0">
                <a:solidFill>
                  <a:schemeClr val="accent1"/>
                </a:solidFill>
              </a:rPr>
              <a:t>proceso de ordenamiento </a:t>
            </a:r>
            <a:r>
              <a:rPr lang="es-AR" sz="2800" dirty="0"/>
              <a:t>de datos es uno de los </a:t>
            </a:r>
            <a:r>
              <a:rPr lang="es-AR" sz="2800" dirty="0">
                <a:solidFill>
                  <a:schemeClr val="accent1"/>
                </a:solidFill>
              </a:rPr>
              <a:t>más utilizados</a:t>
            </a:r>
            <a:r>
              <a:rPr lang="es-AR" sz="2800" dirty="0" smtClean="0">
                <a:solidFill>
                  <a:srgbClr val="0070C0"/>
                </a:solidFill>
              </a:rPr>
              <a:t>.</a:t>
            </a:r>
            <a:endParaRPr lang="es-AR" sz="2800" dirty="0">
              <a:solidFill>
                <a:srgbClr val="0070C0"/>
              </a:solidFill>
            </a:endParaRPr>
          </a:p>
          <a:p>
            <a:r>
              <a:rPr lang="es-AR" sz="2800" dirty="0" smtClean="0"/>
              <a:t>Se </a:t>
            </a:r>
            <a:r>
              <a:rPr lang="es-AR" sz="2800" dirty="0"/>
              <a:t>han ido desarrollando gran variedad de algoritmos de ordenamiento con el </a:t>
            </a:r>
            <a:r>
              <a:rPr lang="es-AR" sz="2800" dirty="0">
                <a:solidFill>
                  <a:schemeClr val="accent1"/>
                </a:solidFill>
              </a:rPr>
              <a:t>objeto </a:t>
            </a:r>
            <a:r>
              <a:rPr lang="es-AR" sz="2800" dirty="0" smtClean="0">
                <a:solidFill>
                  <a:schemeClr val="accent1"/>
                </a:solidFill>
              </a:rPr>
              <a:t>de mejorar </a:t>
            </a:r>
            <a:r>
              <a:rPr lang="es-AR" sz="2800" dirty="0">
                <a:solidFill>
                  <a:schemeClr val="accent1"/>
                </a:solidFill>
              </a:rPr>
              <a:t>su </a:t>
            </a:r>
            <a:r>
              <a:rPr lang="es-AR" sz="2800" dirty="0" smtClean="0">
                <a:solidFill>
                  <a:schemeClr val="accent1"/>
                </a:solidFill>
              </a:rPr>
              <a:t>rendimiento</a:t>
            </a:r>
            <a:r>
              <a:rPr lang="es-AR" sz="2800" dirty="0" smtClean="0">
                <a:solidFill>
                  <a:srgbClr val="0070C0"/>
                </a:solidFill>
              </a:rPr>
              <a:t>.</a:t>
            </a:r>
            <a:endParaRPr lang="es-AR" sz="2800" dirty="0">
              <a:solidFill>
                <a:srgbClr val="0070C0"/>
              </a:solidFill>
            </a:endParaRPr>
          </a:p>
          <a:p>
            <a:r>
              <a:rPr lang="es-AR" sz="2800" dirty="0" smtClean="0"/>
              <a:t>La </a:t>
            </a:r>
            <a:r>
              <a:rPr lang="es-AR" sz="2800" dirty="0">
                <a:solidFill>
                  <a:schemeClr val="accent1"/>
                </a:solidFill>
              </a:rPr>
              <a:t>elección del algoritmo de ordenamiento </a:t>
            </a:r>
            <a:r>
              <a:rPr lang="es-AR" sz="2800" dirty="0"/>
              <a:t>más apropiado </a:t>
            </a:r>
            <a:r>
              <a:rPr lang="es-AR" sz="2800" dirty="0">
                <a:solidFill>
                  <a:schemeClr val="accent1"/>
                </a:solidFill>
              </a:rPr>
              <a:t>depende</a:t>
            </a:r>
            <a:r>
              <a:rPr lang="es-AR" sz="2800" dirty="0"/>
              <a:t>, </a:t>
            </a:r>
            <a:r>
              <a:rPr lang="es-AR" sz="2800" dirty="0" smtClean="0"/>
              <a:t>principalmente, </a:t>
            </a:r>
            <a:r>
              <a:rPr lang="es-AR" sz="2800" dirty="0">
                <a:solidFill>
                  <a:schemeClr val="accent1"/>
                </a:solidFill>
              </a:rPr>
              <a:t>de las características de la estructura de los </a:t>
            </a:r>
            <a:r>
              <a:rPr lang="es-AR" sz="2800" dirty="0" smtClean="0">
                <a:solidFill>
                  <a:schemeClr val="accent1"/>
                </a:solidFill>
              </a:rPr>
              <a:t>datos</a:t>
            </a:r>
            <a:r>
              <a:rPr lang="es-AR" sz="2800" dirty="0" smtClean="0"/>
              <a:t>.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375379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Ordenamiento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4400" dirty="0" smtClean="0"/>
              <a:t>Existen tres </a:t>
            </a:r>
            <a:r>
              <a:rPr lang="es-AR" sz="4400" dirty="0" smtClean="0">
                <a:solidFill>
                  <a:schemeClr val="accent1"/>
                </a:solidFill>
              </a:rPr>
              <a:t>tipos de métodos</a:t>
            </a:r>
            <a:r>
              <a:rPr lang="es-AR" sz="4400" dirty="0" smtClean="0"/>
              <a:t>:</a:t>
            </a:r>
          </a:p>
          <a:p>
            <a:pPr lvl="1"/>
            <a:r>
              <a:rPr lang="es-AR" sz="4000" dirty="0" smtClean="0">
                <a:solidFill>
                  <a:schemeClr val="accent1"/>
                </a:solidFill>
              </a:rPr>
              <a:t>Intercambio.</a:t>
            </a:r>
          </a:p>
          <a:p>
            <a:pPr lvl="1"/>
            <a:r>
              <a:rPr lang="es-AR" sz="4000" dirty="0" smtClean="0">
                <a:solidFill>
                  <a:schemeClr val="accent1"/>
                </a:solidFill>
              </a:rPr>
              <a:t>Selección.</a:t>
            </a:r>
          </a:p>
          <a:p>
            <a:pPr lvl="1"/>
            <a:r>
              <a:rPr lang="es-AR" sz="4000" dirty="0" smtClean="0">
                <a:solidFill>
                  <a:schemeClr val="accent1"/>
                </a:solidFill>
              </a:rPr>
              <a:t>Inserción.</a:t>
            </a:r>
            <a:endParaRPr lang="es-AR" sz="4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73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Burbuja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3200" dirty="0" smtClean="0"/>
              <a:t>Es un ordenamiento </a:t>
            </a:r>
            <a:r>
              <a:rPr lang="es-AR" sz="3200" dirty="0" smtClean="0">
                <a:solidFill>
                  <a:schemeClr val="accent1"/>
                </a:solidFill>
              </a:rPr>
              <a:t>por intercambio</a:t>
            </a:r>
            <a:r>
              <a:rPr lang="es-AR" sz="3200" dirty="0" smtClean="0"/>
              <a:t>.</a:t>
            </a:r>
          </a:p>
          <a:p>
            <a:r>
              <a:rPr lang="es-AR" sz="3200" dirty="0" smtClean="0"/>
              <a:t> Se basa en </a:t>
            </a:r>
            <a:r>
              <a:rPr lang="es-AR" sz="3200" dirty="0">
                <a:solidFill>
                  <a:schemeClr val="accent1"/>
                </a:solidFill>
              </a:rPr>
              <a:t>comparar elementos adyacentes del arreglo </a:t>
            </a:r>
            <a:r>
              <a:rPr lang="es-AR" sz="3200" dirty="0"/>
              <a:t>y si es necesario, </a:t>
            </a:r>
            <a:r>
              <a:rPr lang="es-AR" sz="3200" dirty="0">
                <a:solidFill>
                  <a:schemeClr val="accent1"/>
                </a:solidFill>
              </a:rPr>
              <a:t>intercambiarlos</a:t>
            </a:r>
            <a:r>
              <a:rPr lang="es-AR" sz="3200" dirty="0"/>
              <a:t>. </a:t>
            </a:r>
            <a:endParaRPr lang="es-AR" sz="3200" dirty="0" smtClean="0"/>
          </a:p>
        </p:txBody>
      </p:sp>
    </p:spTree>
    <p:extLst>
      <p:ext uri="{BB962C8B-B14F-4D97-AF65-F5344CB8AC3E}">
        <p14:creationId xmlns:p14="http://schemas.microsoft.com/office/powerpoint/2010/main" val="291742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Burbuja</a:t>
            </a: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016863"/>
              </p:ext>
            </p:extLst>
          </p:nvPr>
        </p:nvGraphicFramePr>
        <p:xfrm>
          <a:off x="1043608" y="2204864"/>
          <a:ext cx="230425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851"/>
                <a:gridCol w="460851"/>
                <a:gridCol w="460851"/>
                <a:gridCol w="460851"/>
                <a:gridCol w="46085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510196"/>
              </p:ext>
            </p:extLst>
          </p:nvPr>
        </p:nvGraphicFramePr>
        <p:xfrm>
          <a:off x="1043608" y="2698120"/>
          <a:ext cx="230425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851"/>
                <a:gridCol w="460851"/>
                <a:gridCol w="460851"/>
                <a:gridCol w="460851"/>
                <a:gridCol w="46085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00B0F0"/>
                          </a:solidFill>
                        </a:rPr>
                        <a:t>3</a:t>
                      </a:r>
                      <a:endParaRPr lang="es-E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00B0F0"/>
                          </a:solidFill>
                        </a:rPr>
                        <a:t>4</a:t>
                      </a:r>
                      <a:endParaRPr lang="es-E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5892"/>
              </p:ext>
            </p:extLst>
          </p:nvPr>
        </p:nvGraphicFramePr>
        <p:xfrm>
          <a:off x="1043608" y="3706232"/>
          <a:ext cx="230425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851"/>
                <a:gridCol w="460851"/>
                <a:gridCol w="460851"/>
                <a:gridCol w="460851"/>
                <a:gridCol w="46085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00B0F0"/>
                          </a:solidFill>
                        </a:rPr>
                        <a:t>2</a:t>
                      </a:r>
                      <a:endParaRPr lang="es-E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00B0F0"/>
                          </a:solidFill>
                        </a:rPr>
                        <a:t>5</a:t>
                      </a:r>
                      <a:endParaRPr lang="es-E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372321"/>
              </p:ext>
            </p:extLst>
          </p:nvPr>
        </p:nvGraphicFramePr>
        <p:xfrm>
          <a:off x="1043608" y="4210288"/>
          <a:ext cx="230425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851"/>
                <a:gridCol w="460851"/>
                <a:gridCol w="460851"/>
                <a:gridCol w="460851"/>
                <a:gridCol w="46085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es-E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00B0F0"/>
                          </a:solidFill>
                        </a:rPr>
                        <a:t>5</a:t>
                      </a:r>
                      <a:endParaRPr lang="es-E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375413"/>
              </p:ext>
            </p:extLst>
          </p:nvPr>
        </p:nvGraphicFramePr>
        <p:xfrm>
          <a:off x="1043608" y="3202176"/>
          <a:ext cx="230425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851"/>
                <a:gridCol w="460851"/>
                <a:gridCol w="460851"/>
                <a:gridCol w="460851"/>
                <a:gridCol w="46085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00B0F0"/>
                          </a:solidFill>
                        </a:rPr>
                        <a:t>4</a:t>
                      </a:r>
                      <a:endParaRPr lang="es-E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00B0F0"/>
                          </a:solidFill>
                        </a:rPr>
                        <a:t>5</a:t>
                      </a:r>
                      <a:endParaRPr lang="es-E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57695"/>
              </p:ext>
            </p:extLst>
          </p:nvPr>
        </p:nvGraphicFramePr>
        <p:xfrm>
          <a:off x="3707904" y="2204864"/>
          <a:ext cx="230425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851"/>
                <a:gridCol w="460851"/>
                <a:gridCol w="460851"/>
                <a:gridCol w="460851"/>
                <a:gridCol w="46085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00B0F0"/>
                          </a:solidFill>
                        </a:rPr>
                        <a:t>3</a:t>
                      </a:r>
                      <a:endParaRPr lang="es-E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00B0F0"/>
                          </a:solidFill>
                        </a:rPr>
                        <a:t>4</a:t>
                      </a:r>
                      <a:endParaRPr lang="es-E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929915"/>
              </p:ext>
            </p:extLst>
          </p:nvPr>
        </p:nvGraphicFramePr>
        <p:xfrm>
          <a:off x="3707905" y="2698120"/>
          <a:ext cx="230425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851"/>
                <a:gridCol w="460851"/>
                <a:gridCol w="460851"/>
                <a:gridCol w="460851"/>
                <a:gridCol w="46085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00B0F0"/>
                          </a:solidFill>
                        </a:rPr>
                        <a:t>2</a:t>
                      </a:r>
                      <a:endParaRPr lang="es-E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00B0F0"/>
                          </a:solidFill>
                        </a:rPr>
                        <a:t>4</a:t>
                      </a:r>
                      <a:endParaRPr lang="es-E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875641"/>
              </p:ext>
            </p:extLst>
          </p:nvPr>
        </p:nvGraphicFramePr>
        <p:xfrm>
          <a:off x="3707904" y="3212976"/>
          <a:ext cx="230425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851"/>
                <a:gridCol w="460851"/>
                <a:gridCol w="460851"/>
                <a:gridCol w="460851"/>
                <a:gridCol w="46085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es-E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00B0F0"/>
                          </a:solidFill>
                        </a:rPr>
                        <a:t>4</a:t>
                      </a:r>
                      <a:endParaRPr lang="es-E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012661"/>
              </p:ext>
            </p:extLst>
          </p:nvPr>
        </p:nvGraphicFramePr>
        <p:xfrm>
          <a:off x="3707904" y="3717032"/>
          <a:ext cx="230425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851"/>
                <a:gridCol w="460851"/>
                <a:gridCol w="460851"/>
                <a:gridCol w="460851"/>
                <a:gridCol w="46085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00B0F0"/>
                          </a:solidFill>
                        </a:rPr>
                        <a:t>4</a:t>
                      </a:r>
                      <a:endParaRPr lang="es-E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00B0F0"/>
                          </a:solidFill>
                        </a:rPr>
                        <a:t>5</a:t>
                      </a:r>
                      <a:endParaRPr lang="es-E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704237"/>
              </p:ext>
            </p:extLst>
          </p:nvPr>
        </p:nvGraphicFramePr>
        <p:xfrm>
          <a:off x="6372200" y="2207441"/>
          <a:ext cx="230425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851"/>
                <a:gridCol w="460851"/>
                <a:gridCol w="460851"/>
                <a:gridCol w="460851"/>
                <a:gridCol w="46085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00B0F0"/>
                          </a:solidFill>
                        </a:rPr>
                        <a:t>2</a:t>
                      </a:r>
                      <a:endParaRPr lang="es-E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00B0F0"/>
                          </a:solidFill>
                        </a:rPr>
                        <a:t>3</a:t>
                      </a:r>
                      <a:endParaRPr lang="es-E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373023"/>
              </p:ext>
            </p:extLst>
          </p:nvPr>
        </p:nvGraphicFramePr>
        <p:xfrm>
          <a:off x="6372200" y="2698120"/>
          <a:ext cx="230425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851"/>
                <a:gridCol w="460851"/>
                <a:gridCol w="460851"/>
                <a:gridCol w="460851"/>
                <a:gridCol w="46085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es-E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00B0F0"/>
                          </a:solidFill>
                        </a:rPr>
                        <a:t>3</a:t>
                      </a:r>
                      <a:endParaRPr lang="es-E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841403"/>
              </p:ext>
            </p:extLst>
          </p:nvPr>
        </p:nvGraphicFramePr>
        <p:xfrm>
          <a:off x="6379963" y="3212976"/>
          <a:ext cx="230425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851"/>
                <a:gridCol w="460851"/>
                <a:gridCol w="460851"/>
                <a:gridCol w="460851"/>
                <a:gridCol w="46085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00B0F0"/>
                          </a:solidFill>
                        </a:rPr>
                        <a:t>3</a:t>
                      </a:r>
                      <a:endParaRPr lang="es-E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00B0F0"/>
                          </a:solidFill>
                        </a:rPr>
                        <a:t>4</a:t>
                      </a:r>
                      <a:endParaRPr lang="es-E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238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Burbuja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6400" dirty="0" smtClean="0"/>
              <a:t>inicio</a:t>
            </a:r>
            <a:endParaRPr lang="es-ES" sz="6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6400" dirty="0" smtClean="0"/>
              <a:t>  Enteros</a:t>
            </a:r>
            <a:r>
              <a:rPr lang="es-ES" sz="6400" dirty="0"/>
              <a:t>: i, j, </a:t>
            </a:r>
            <a:r>
              <a:rPr lang="es-ES" sz="6400" dirty="0" err="1"/>
              <a:t>aux</a:t>
            </a:r>
            <a:r>
              <a:rPr lang="es-ES" sz="6400" dirty="0"/>
              <a:t>, v[10]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6400" dirty="0" smtClean="0"/>
              <a:t>  </a:t>
            </a:r>
            <a:r>
              <a:rPr lang="es-ES" sz="5600" dirty="0" err="1" smtClean="0"/>
              <a:t>aux</a:t>
            </a:r>
            <a:r>
              <a:rPr lang="es-ES" sz="5600" dirty="0" smtClean="0"/>
              <a:t>=0</a:t>
            </a:r>
            <a:endParaRPr lang="es-ES" sz="56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6400" dirty="0"/>
              <a:t>  imprimir </a:t>
            </a:r>
            <a:r>
              <a:rPr lang="es-ES" sz="6400" dirty="0" smtClean="0"/>
              <a:t>"</a:t>
            </a:r>
            <a:r>
              <a:rPr lang="es-ES" sz="6400" dirty="0"/>
              <a:t>Ingrese el vector a ordenar</a:t>
            </a:r>
            <a:r>
              <a:rPr lang="es-ES" sz="6400" dirty="0" smtClean="0"/>
              <a:t>"</a:t>
            </a:r>
            <a:endParaRPr lang="es-ES" sz="6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6400" dirty="0"/>
              <a:t>  </a:t>
            </a:r>
            <a:r>
              <a:rPr lang="es-ES" sz="6400" dirty="0" smtClean="0"/>
              <a:t>para i </a:t>
            </a:r>
            <a:r>
              <a:rPr lang="es-ES" sz="6400" dirty="0"/>
              <a:t>= 1 hasta </a:t>
            </a:r>
            <a:r>
              <a:rPr lang="es-ES" sz="6400" dirty="0" smtClean="0"/>
              <a:t>10</a:t>
            </a:r>
            <a:endParaRPr lang="es-ES" sz="6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6400" dirty="0"/>
              <a:t>     leer </a:t>
            </a:r>
            <a:r>
              <a:rPr lang="es-ES" sz="6400" dirty="0" smtClean="0"/>
              <a:t>v[i]</a:t>
            </a:r>
            <a:endParaRPr lang="es-ES" sz="6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6400" dirty="0"/>
              <a:t>  </a:t>
            </a:r>
            <a:r>
              <a:rPr lang="es-ES" sz="6400" dirty="0" smtClean="0"/>
              <a:t>fin para</a:t>
            </a:r>
            <a:endParaRPr lang="es-ES" sz="6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6400" dirty="0">
                <a:solidFill>
                  <a:schemeClr val="accent1"/>
                </a:solidFill>
              </a:rPr>
              <a:t>  </a:t>
            </a:r>
            <a:r>
              <a:rPr lang="es-ES" sz="6400" dirty="0" smtClean="0">
                <a:solidFill>
                  <a:schemeClr val="accent1"/>
                </a:solidFill>
              </a:rPr>
              <a:t>para i=1 </a:t>
            </a:r>
            <a:r>
              <a:rPr lang="es-ES" sz="6400" dirty="0">
                <a:solidFill>
                  <a:schemeClr val="accent1"/>
                </a:solidFill>
              </a:rPr>
              <a:t>hasta </a:t>
            </a:r>
            <a:r>
              <a:rPr lang="es-ES" sz="6400" dirty="0" smtClean="0">
                <a:solidFill>
                  <a:schemeClr val="accent1"/>
                </a:solidFill>
              </a:rPr>
              <a:t>10</a:t>
            </a:r>
            <a:endParaRPr lang="es-ES" sz="6400" dirty="0">
              <a:solidFill>
                <a:schemeClr val="accent1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6400" dirty="0">
                <a:solidFill>
                  <a:schemeClr val="accent1"/>
                </a:solidFill>
              </a:rPr>
              <a:t>    </a:t>
            </a:r>
            <a:r>
              <a:rPr lang="es-ES" sz="6400" dirty="0" smtClean="0">
                <a:solidFill>
                  <a:schemeClr val="accent1"/>
                </a:solidFill>
              </a:rPr>
              <a:t>para j</a:t>
            </a:r>
            <a:r>
              <a:rPr lang="es-ES" sz="6400" dirty="0">
                <a:solidFill>
                  <a:schemeClr val="accent1"/>
                </a:solidFill>
              </a:rPr>
              <a:t>= 1 hasta (10-i</a:t>
            </a:r>
            <a:r>
              <a:rPr lang="es-ES" sz="6400" dirty="0" smtClean="0">
                <a:solidFill>
                  <a:schemeClr val="accent1"/>
                </a:solidFill>
              </a:rPr>
              <a:t>)</a:t>
            </a:r>
            <a:r>
              <a:rPr lang="es-ES" sz="6400" dirty="0">
                <a:solidFill>
                  <a:schemeClr val="accent1"/>
                </a:solidFill>
              </a:rPr>
              <a:t>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6400" dirty="0">
                <a:solidFill>
                  <a:schemeClr val="accent1"/>
                </a:solidFill>
              </a:rPr>
              <a:t>    si </a:t>
            </a:r>
            <a:r>
              <a:rPr lang="es-ES" sz="6400" dirty="0" smtClean="0">
                <a:solidFill>
                  <a:schemeClr val="accent1"/>
                </a:solidFill>
              </a:rPr>
              <a:t>(v[j</a:t>
            </a:r>
            <a:r>
              <a:rPr lang="es-ES" sz="6400" dirty="0">
                <a:solidFill>
                  <a:schemeClr val="accent1"/>
                </a:solidFill>
              </a:rPr>
              <a:t>] &gt; v[j+1] </a:t>
            </a:r>
            <a:r>
              <a:rPr lang="es-ES" sz="6400" dirty="0" smtClean="0">
                <a:solidFill>
                  <a:schemeClr val="accent1"/>
                </a:solidFill>
              </a:rPr>
              <a:t>)</a:t>
            </a:r>
            <a:endParaRPr lang="es-ES" sz="6400" dirty="0">
              <a:solidFill>
                <a:schemeClr val="accent1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6400" dirty="0">
                <a:solidFill>
                  <a:schemeClr val="accent1"/>
                </a:solidFill>
              </a:rPr>
              <a:t>       </a:t>
            </a:r>
            <a:r>
              <a:rPr lang="es-ES" sz="6400" dirty="0" err="1">
                <a:solidFill>
                  <a:schemeClr val="accent1"/>
                </a:solidFill>
              </a:rPr>
              <a:t>aux</a:t>
            </a:r>
            <a:r>
              <a:rPr lang="es-ES" sz="6400" dirty="0">
                <a:solidFill>
                  <a:schemeClr val="accent1"/>
                </a:solidFill>
              </a:rPr>
              <a:t> = v[j]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6400" dirty="0">
                <a:solidFill>
                  <a:schemeClr val="accent1"/>
                </a:solidFill>
              </a:rPr>
              <a:t>       v[j] = v[j+1]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6400" dirty="0">
                <a:solidFill>
                  <a:schemeClr val="accent1"/>
                </a:solidFill>
              </a:rPr>
              <a:t>       v[j+1] = </a:t>
            </a:r>
            <a:r>
              <a:rPr lang="es-ES" sz="6400" dirty="0" err="1">
                <a:solidFill>
                  <a:schemeClr val="accent1"/>
                </a:solidFill>
              </a:rPr>
              <a:t>aux</a:t>
            </a:r>
            <a:endParaRPr lang="es-ES" sz="6400" dirty="0">
              <a:solidFill>
                <a:schemeClr val="accent1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6400" dirty="0">
                <a:solidFill>
                  <a:schemeClr val="accent1"/>
                </a:solidFill>
              </a:rPr>
              <a:t>     </a:t>
            </a:r>
            <a:r>
              <a:rPr lang="es-ES" sz="6400" dirty="0" smtClean="0">
                <a:solidFill>
                  <a:schemeClr val="accent1"/>
                </a:solidFill>
              </a:rPr>
              <a:t>fin si</a:t>
            </a:r>
            <a:endParaRPr lang="es-ES" sz="6400" dirty="0">
              <a:solidFill>
                <a:schemeClr val="accent1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6400" dirty="0">
                <a:solidFill>
                  <a:schemeClr val="accent1"/>
                </a:solidFill>
              </a:rPr>
              <a:t>   </a:t>
            </a:r>
            <a:r>
              <a:rPr lang="es-ES" sz="6400" dirty="0" smtClean="0">
                <a:solidFill>
                  <a:schemeClr val="accent1"/>
                </a:solidFill>
              </a:rPr>
              <a:t>fin para</a:t>
            </a:r>
            <a:endParaRPr lang="es-ES" sz="6400" dirty="0">
              <a:solidFill>
                <a:schemeClr val="accent1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6400" dirty="0"/>
              <a:t> </a:t>
            </a:r>
            <a:r>
              <a:rPr lang="es-ES" sz="6400" dirty="0" smtClean="0">
                <a:solidFill>
                  <a:schemeClr val="accent1"/>
                </a:solidFill>
              </a:rPr>
              <a:t>fin para</a:t>
            </a:r>
            <a:endParaRPr lang="es-ES" sz="6400" dirty="0">
              <a:solidFill>
                <a:schemeClr val="accent1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800" dirty="0"/>
              <a:t>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s-AR" sz="6400" dirty="0" smtClean="0"/>
              <a:t>  imprimir "El </a:t>
            </a:r>
            <a:r>
              <a:rPr lang="es-AR" sz="6400" dirty="0"/>
              <a:t>vector ordenado es: </a:t>
            </a:r>
            <a:r>
              <a:rPr lang="es-AR" sz="6400" dirty="0" smtClean="0"/>
              <a:t>“</a:t>
            </a:r>
            <a:endParaRPr lang="es-AR" sz="6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s-AR" sz="6400" dirty="0" smtClean="0"/>
              <a:t>  para i = 1 </a:t>
            </a:r>
            <a:r>
              <a:rPr lang="es-AR" sz="6400" dirty="0"/>
              <a:t>hasta </a:t>
            </a:r>
            <a:r>
              <a:rPr lang="es-AR" sz="6400" dirty="0" smtClean="0"/>
              <a:t>10</a:t>
            </a:r>
            <a:endParaRPr lang="es-AR" sz="6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s-AR" sz="6400" dirty="0"/>
              <a:t>  </a:t>
            </a:r>
            <a:r>
              <a:rPr lang="es-AR" sz="6400" dirty="0" smtClean="0"/>
              <a:t>   imprimir v[i]</a:t>
            </a:r>
            <a:endParaRPr lang="es-AR" sz="6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s-AR" sz="6400" dirty="0" smtClean="0"/>
              <a:t>  fin para</a:t>
            </a:r>
            <a:endParaRPr lang="es-AR" sz="6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s-AR" sz="6400" dirty="0" smtClean="0"/>
              <a:t>fin</a:t>
            </a:r>
            <a:endParaRPr lang="es-AR" sz="64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9217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Selección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2800" dirty="0" smtClean="0">
                <a:solidFill>
                  <a:schemeClr val="accent1"/>
                </a:solidFill>
              </a:rPr>
              <a:t>Selecciona el </a:t>
            </a:r>
            <a:r>
              <a:rPr lang="es-AR" sz="2800" dirty="0">
                <a:solidFill>
                  <a:schemeClr val="accent1"/>
                </a:solidFill>
              </a:rPr>
              <a:t>elemento con el menor valor y lo intercambia </a:t>
            </a:r>
            <a:r>
              <a:rPr lang="es-AR" sz="2800" dirty="0"/>
              <a:t>con </a:t>
            </a:r>
            <a:r>
              <a:rPr lang="es-AR" sz="2800" dirty="0" smtClean="0"/>
              <a:t>el primer elemento. </a:t>
            </a:r>
          </a:p>
          <a:p>
            <a:r>
              <a:rPr lang="es-AR" sz="2800" dirty="0" smtClean="0"/>
              <a:t>Después, </a:t>
            </a:r>
            <a:r>
              <a:rPr lang="es-AR" sz="2800" dirty="0" smtClean="0">
                <a:solidFill>
                  <a:schemeClr val="accent1"/>
                </a:solidFill>
              </a:rPr>
              <a:t>entre los restantes n-1 elementos</a:t>
            </a:r>
            <a:r>
              <a:rPr lang="es-AR" sz="2800" dirty="0" smtClean="0"/>
              <a:t>, busca el siguiente elemento con menor  valor lo intercambia  con el segundo elemento y así sucesivamente.  </a:t>
            </a:r>
          </a:p>
          <a:p>
            <a:r>
              <a:rPr lang="es-AR" sz="2800" dirty="0" smtClean="0"/>
              <a:t>El </a:t>
            </a:r>
            <a:r>
              <a:rPr lang="es-AR" sz="2800" dirty="0"/>
              <a:t>intercambio continúa hasta llegar a los dos últimos </a:t>
            </a:r>
            <a:r>
              <a:rPr lang="es-AR" sz="2800" dirty="0" smtClean="0"/>
              <a:t>elementos.</a:t>
            </a:r>
            <a:endParaRPr lang="es-AR" sz="2800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2008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Selección</a:t>
            </a:r>
          </a:p>
        </p:txBody>
      </p:sp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1043608" y="2204864"/>
          <a:ext cx="230425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851"/>
                <a:gridCol w="460851"/>
                <a:gridCol w="460851"/>
                <a:gridCol w="460851"/>
                <a:gridCol w="46085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574001"/>
              </p:ext>
            </p:extLst>
          </p:nvPr>
        </p:nvGraphicFramePr>
        <p:xfrm>
          <a:off x="1043608" y="2698120"/>
          <a:ext cx="230425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851"/>
                <a:gridCol w="460851"/>
                <a:gridCol w="460851"/>
                <a:gridCol w="460851"/>
                <a:gridCol w="46085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es-E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00B0F0"/>
                          </a:solidFill>
                        </a:rPr>
                        <a:t>4</a:t>
                      </a:r>
                      <a:endParaRPr lang="es-E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104020"/>
              </p:ext>
            </p:extLst>
          </p:nvPr>
        </p:nvGraphicFramePr>
        <p:xfrm>
          <a:off x="1043608" y="3706232"/>
          <a:ext cx="230425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851"/>
                <a:gridCol w="460851"/>
                <a:gridCol w="460851"/>
                <a:gridCol w="460851"/>
                <a:gridCol w="46085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00B0F0"/>
                          </a:solidFill>
                        </a:rPr>
                        <a:t>3</a:t>
                      </a:r>
                      <a:endParaRPr lang="es-E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00B0F0"/>
                          </a:solidFill>
                        </a:rPr>
                        <a:t>5</a:t>
                      </a:r>
                      <a:endParaRPr lang="es-E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797180"/>
              </p:ext>
            </p:extLst>
          </p:nvPr>
        </p:nvGraphicFramePr>
        <p:xfrm>
          <a:off x="1043608" y="4210288"/>
          <a:ext cx="230425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851"/>
                <a:gridCol w="460851"/>
                <a:gridCol w="460851"/>
                <a:gridCol w="460851"/>
                <a:gridCol w="46085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00B0F0"/>
                          </a:solidFill>
                        </a:rPr>
                        <a:t>4</a:t>
                      </a:r>
                      <a:endParaRPr lang="es-E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00B0F0"/>
                          </a:solidFill>
                        </a:rPr>
                        <a:t>5</a:t>
                      </a:r>
                      <a:endParaRPr lang="es-E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843550"/>
              </p:ext>
            </p:extLst>
          </p:nvPr>
        </p:nvGraphicFramePr>
        <p:xfrm>
          <a:off x="1043608" y="3202176"/>
          <a:ext cx="230425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851"/>
                <a:gridCol w="460851"/>
                <a:gridCol w="460851"/>
                <a:gridCol w="460851"/>
                <a:gridCol w="46085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00B0F0"/>
                          </a:solidFill>
                        </a:rPr>
                        <a:t>2</a:t>
                      </a:r>
                      <a:endParaRPr lang="es-E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00B0F0"/>
                          </a:solidFill>
                        </a:rPr>
                        <a:t>3</a:t>
                      </a:r>
                      <a:endParaRPr lang="es-E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0654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Selección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spc="-5" dirty="0" smtClean="0">
                <a:latin typeface="Arial"/>
                <a:cs typeface="Arial"/>
              </a:rPr>
              <a:t>inicio</a:t>
            </a:r>
            <a:endParaRPr lang="es-ES" sz="1100" dirty="0">
              <a:latin typeface="Arial"/>
              <a:cs typeface="Arial"/>
            </a:endParaRPr>
          </a:p>
          <a:p>
            <a:pPr marL="187325" marR="1270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spc="-5" dirty="0">
                <a:latin typeface="Arial"/>
                <a:cs typeface="Arial"/>
              </a:rPr>
              <a:t>Enteros: </a:t>
            </a:r>
            <a:r>
              <a:rPr lang="es-ES" sz="1100" spc="-10" dirty="0">
                <a:latin typeface="Arial"/>
                <a:cs typeface="Arial"/>
              </a:rPr>
              <a:t>i</a:t>
            </a:r>
            <a:r>
              <a:rPr lang="es-ES" sz="1100" dirty="0">
                <a:latin typeface="Arial"/>
                <a:cs typeface="Arial"/>
              </a:rPr>
              <a:t>, </a:t>
            </a:r>
            <a:r>
              <a:rPr lang="es-ES" sz="1100" spc="-5" dirty="0">
                <a:latin typeface="Arial"/>
                <a:cs typeface="Arial"/>
              </a:rPr>
              <a:t>j</a:t>
            </a:r>
            <a:r>
              <a:rPr lang="es-ES" sz="1100" dirty="0">
                <a:latin typeface="Arial"/>
                <a:cs typeface="Arial"/>
              </a:rPr>
              <a:t>, </a:t>
            </a:r>
            <a:r>
              <a:rPr lang="es-ES" sz="1100" spc="-5" dirty="0" err="1">
                <a:latin typeface="Arial"/>
                <a:cs typeface="Arial"/>
              </a:rPr>
              <a:t>v</a:t>
            </a:r>
            <a:r>
              <a:rPr lang="es-ES" sz="1100" spc="-10" dirty="0" err="1">
                <a:latin typeface="Arial"/>
                <a:cs typeface="Arial"/>
              </a:rPr>
              <a:t>a</a:t>
            </a:r>
            <a:r>
              <a:rPr lang="es-ES" sz="1100" spc="-5" dirty="0" err="1">
                <a:latin typeface="Arial"/>
                <a:cs typeface="Arial"/>
              </a:rPr>
              <a:t>l</a:t>
            </a:r>
            <a:r>
              <a:rPr lang="es-ES" sz="1100" spc="-10" dirty="0" err="1">
                <a:latin typeface="Arial"/>
                <a:cs typeface="Arial"/>
              </a:rPr>
              <a:t>o</a:t>
            </a:r>
            <a:r>
              <a:rPr lang="es-ES" sz="1100" spc="-5" dirty="0" err="1">
                <a:latin typeface="Arial"/>
                <a:cs typeface="Arial"/>
              </a:rPr>
              <a:t>rm</a:t>
            </a:r>
            <a:r>
              <a:rPr lang="es-ES" sz="1100" spc="-10" dirty="0" err="1">
                <a:latin typeface="Arial"/>
                <a:cs typeface="Arial"/>
              </a:rPr>
              <a:t>eno</a:t>
            </a:r>
            <a:r>
              <a:rPr lang="es-ES" sz="1100" spc="-100" dirty="0" err="1">
                <a:latin typeface="Arial"/>
                <a:cs typeface="Arial"/>
              </a:rPr>
              <a:t>r</a:t>
            </a:r>
            <a:r>
              <a:rPr lang="es-ES" sz="1100" dirty="0">
                <a:latin typeface="Arial"/>
                <a:cs typeface="Arial"/>
              </a:rPr>
              <a:t>, </a:t>
            </a:r>
            <a:r>
              <a:rPr lang="es-ES" sz="1100" spc="-10" dirty="0">
                <a:latin typeface="Arial"/>
                <a:cs typeface="Arial"/>
              </a:rPr>
              <a:t>po</a:t>
            </a:r>
            <a:r>
              <a:rPr lang="es-ES" sz="1100" spc="-5" dirty="0">
                <a:latin typeface="Arial"/>
                <a:cs typeface="Arial"/>
              </a:rPr>
              <a:t>s, </a:t>
            </a:r>
            <a:r>
              <a:rPr lang="es-ES" sz="1100" spc="-5" dirty="0" smtClean="0">
                <a:latin typeface="Arial"/>
                <a:cs typeface="Arial"/>
              </a:rPr>
              <a:t>v[10]</a:t>
            </a:r>
          </a:p>
          <a:p>
            <a:pPr marL="187325" marR="1270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spc="-5" dirty="0" err="1" smtClean="0">
                <a:latin typeface="Arial"/>
                <a:cs typeface="Arial"/>
              </a:rPr>
              <a:t>v</a:t>
            </a:r>
            <a:r>
              <a:rPr lang="es-ES" sz="1100" spc="-10" dirty="0" err="1" smtClean="0">
                <a:latin typeface="Arial"/>
                <a:cs typeface="Arial"/>
              </a:rPr>
              <a:t>a</a:t>
            </a:r>
            <a:r>
              <a:rPr lang="es-ES" sz="1100" spc="-5" dirty="0" err="1" smtClean="0">
                <a:latin typeface="Arial"/>
                <a:cs typeface="Arial"/>
              </a:rPr>
              <a:t>l</a:t>
            </a:r>
            <a:r>
              <a:rPr lang="es-ES" sz="1100" spc="-10" dirty="0" err="1" smtClean="0">
                <a:latin typeface="Arial"/>
                <a:cs typeface="Arial"/>
              </a:rPr>
              <a:t>o</a:t>
            </a:r>
            <a:r>
              <a:rPr lang="es-ES" sz="1100" spc="-5" dirty="0" err="1" smtClean="0">
                <a:latin typeface="Arial"/>
                <a:cs typeface="Arial"/>
              </a:rPr>
              <a:t>rm</a:t>
            </a:r>
            <a:r>
              <a:rPr lang="es-ES" sz="1100" spc="-10" dirty="0" err="1" smtClean="0">
                <a:latin typeface="Arial"/>
                <a:cs typeface="Arial"/>
              </a:rPr>
              <a:t>eno</a:t>
            </a:r>
            <a:r>
              <a:rPr lang="es-ES" sz="1100" spc="-100" dirty="0" err="1" smtClean="0">
                <a:latin typeface="Arial"/>
                <a:cs typeface="Arial"/>
              </a:rPr>
              <a:t>r</a:t>
            </a:r>
            <a:r>
              <a:rPr lang="es-ES" sz="1100" dirty="0" smtClean="0">
                <a:latin typeface="Arial"/>
                <a:cs typeface="Arial"/>
              </a:rPr>
              <a:t>=0</a:t>
            </a:r>
          </a:p>
          <a:p>
            <a:pPr marL="187325" marR="1270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spc="-10" dirty="0" smtClean="0">
                <a:latin typeface="Arial"/>
                <a:cs typeface="Arial"/>
              </a:rPr>
              <a:t>po</a:t>
            </a:r>
            <a:r>
              <a:rPr lang="es-ES" sz="1100" spc="-5" dirty="0" smtClean="0">
                <a:latin typeface="Arial"/>
                <a:cs typeface="Arial"/>
              </a:rPr>
              <a:t>s</a:t>
            </a:r>
            <a:r>
              <a:rPr lang="es-ES" sz="1100" dirty="0" smtClean="0">
                <a:latin typeface="Arial"/>
                <a:cs typeface="Arial"/>
              </a:rPr>
              <a:t>=</a:t>
            </a:r>
            <a:r>
              <a:rPr lang="es-ES" sz="1100" spc="-10" dirty="0" smtClean="0">
                <a:latin typeface="Arial"/>
                <a:cs typeface="Arial"/>
              </a:rPr>
              <a:t>0</a:t>
            </a:r>
            <a:r>
              <a:rPr lang="es-ES" sz="1100" dirty="0">
                <a:latin typeface="Arial"/>
                <a:cs typeface="Arial"/>
              </a:rPr>
              <a:t>;</a:t>
            </a:r>
          </a:p>
          <a:p>
            <a:pPr marL="187325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 smtClean="0">
                <a:latin typeface="Arial"/>
                <a:cs typeface="Arial"/>
              </a:rPr>
              <a:t>imprimir </a:t>
            </a:r>
            <a:r>
              <a:rPr lang="es-ES" sz="1100" spc="-5" dirty="0" smtClean="0">
                <a:latin typeface="Arial"/>
                <a:cs typeface="Arial"/>
              </a:rPr>
              <a:t>"</a:t>
            </a:r>
            <a:r>
              <a:rPr lang="es-ES" sz="1100" dirty="0">
                <a:latin typeface="Arial"/>
                <a:cs typeface="Arial"/>
              </a:rPr>
              <a:t>I</a:t>
            </a:r>
            <a:r>
              <a:rPr lang="es-ES" sz="1100" spc="-10" dirty="0">
                <a:latin typeface="Arial"/>
                <a:cs typeface="Arial"/>
              </a:rPr>
              <a:t>ng</a:t>
            </a:r>
            <a:r>
              <a:rPr lang="es-ES" sz="1100" spc="-5" dirty="0">
                <a:latin typeface="Arial"/>
                <a:cs typeface="Arial"/>
              </a:rPr>
              <a:t>r</a:t>
            </a:r>
            <a:r>
              <a:rPr lang="es-ES" sz="1100" spc="-10" dirty="0">
                <a:latin typeface="Arial"/>
                <a:cs typeface="Arial"/>
              </a:rPr>
              <a:t>e</a:t>
            </a:r>
            <a:r>
              <a:rPr lang="es-ES" sz="1100" spc="-5" dirty="0">
                <a:latin typeface="Arial"/>
                <a:cs typeface="Arial"/>
              </a:rPr>
              <a:t>s</a:t>
            </a:r>
            <a:r>
              <a:rPr lang="es-ES" sz="1100" dirty="0">
                <a:latin typeface="Arial"/>
                <a:cs typeface="Arial"/>
              </a:rPr>
              <a:t>e</a:t>
            </a:r>
            <a:r>
              <a:rPr lang="es-ES" sz="1100" spc="-5" dirty="0">
                <a:latin typeface="Arial"/>
                <a:cs typeface="Arial"/>
              </a:rPr>
              <a:t> </a:t>
            </a:r>
            <a:r>
              <a:rPr lang="es-ES" sz="1100" spc="-10" dirty="0">
                <a:latin typeface="Arial"/>
                <a:cs typeface="Arial"/>
              </a:rPr>
              <a:t>e</a:t>
            </a:r>
            <a:r>
              <a:rPr lang="es-ES" sz="1100" dirty="0">
                <a:latin typeface="Arial"/>
                <a:cs typeface="Arial"/>
              </a:rPr>
              <a:t>l</a:t>
            </a:r>
            <a:r>
              <a:rPr lang="es-ES" sz="1100" spc="-5" dirty="0">
                <a:latin typeface="Arial"/>
                <a:cs typeface="Arial"/>
              </a:rPr>
              <a:t> v</a:t>
            </a:r>
            <a:r>
              <a:rPr lang="es-ES" sz="1100" spc="-10" dirty="0">
                <a:latin typeface="Arial"/>
                <a:cs typeface="Arial"/>
              </a:rPr>
              <a:t>e</a:t>
            </a:r>
            <a:r>
              <a:rPr lang="es-ES" sz="1100" spc="-5" dirty="0">
                <a:latin typeface="Arial"/>
                <a:cs typeface="Arial"/>
              </a:rPr>
              <a:t>c</a:t>
            </a:r>
            <a:r>
              <a:rPr lang="es-ES" sz="1100" dirty="0">
                <a:latin typeface="Arial"/>
                <a:cs typeface="Arial"/>
              </a:rPr>
              <a:t>t</a:t>
            </a:r>
            <a:r>
              <a:rPr lang="es-ES" sz="1100" spc="-10" dirty="0">
                <a:latin typeface="Arial"/>
                <a:cs typeface="Arial"/>
              </a:rPr>
              <a:t>o</a:t>
            </a:r>
            <a:r>
              <a:rPr lang="es-ES" sz="1100" dirty="0">
                <a:latin typeface="Arial"/>
                <a:cs typeface="Arial"/>
              </a:rPr>
              <a:t>r a</a:t>
            </a:r>
            <a:r>
              <a:rPr lang="es-ES" sz="1100" spc="-5" dirty="0">
                <a:latin typeface="Arial"/>
                <a:cs typeface="Arial"/>
              </a:rPr>
              <a:t> </a:t>
            </a:r>
            <a:r>
              <a:rPr lang="es-ES" sz="1100" spc="-10" dirty="0">
                <a:latin typeface="Arial"/>
                <a:cs typeface="Arial"/>
              </a:rPr>
              <a:t>o</a:t>
            </a:r>
            <a:r>
              <a:rPr lang="es-ES" sz="1100" spc="-5" dirty="0">
                <a:latin typeface="Arial"/>
                <a:cs typeface="Arial"/>
              </a:rPr>
              <a:t>r</a:t>
            </a:r>
            <a:r>
              <a:rPr lang="es-ES" sz="1100" spc="-10" dirty="0">
                <a:latin typeface="Arial"/>
                <a:cs typeface="Arial"/>
              </a:rPr>
              <a:t>dena</a:t>
            </a:r>
            <a:r>
              <a:rPr lang="es-ES" sz="1100" spc="-5" dirty="0">
                <a:latin typeface="Arial"/>
                <a:cs typeface="Arial"/>
              </a:rPr>
              <a:t>r</a:t>
            </a:r>
            <a:r>
              <a:rPr lang="es-ES" sz="1100" spc="-5" dirty="0" smtClean="0">
                <a:latin typeface="Arial"/>
                <a:cs typeface="Arial"/>
              </a:rPr>
              <a:t>“</a:t>
            </a:r>
            <a:endParaRPr lang="es-ES" sz="1100" dirty="0">
              <a:latin typeface="Arial"/>
              <a:cs typeface="Arial"/>
            </a:endParaRPr>
          </a:p>
          <a:p>
            <a:pPr marL="187325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spc="-5" dirty="0" smtClean="0">
                <a:latin typeface="Arial"/>
                <a:cs typeface="Arial"/>
              </a:rPr>
              <a:t>para </a:t>
            </a:r>
            <a:r>
              <a:rPr lang="es-ES" sz="1100" dirty="0" smtClean="0">
                <a:latin typeface="Arial"/>
                <a:cs typeface="Arial"/>
              </a:rPr>
              <a:t>i=1</a:t>
            </a:r>
            <a:r>
              <a:rPr lang="es-ES" sz="1100" spc="-5" dirty="0" smtClean="0">
                <a:latin typeface="Arial"/>
                <a:cs typeface="Arial"/>
              </a:rPr>
              <a:t> </a:t>
            </a:r>
            <a:r>
              <a:rPr lang="es-ES" sz="1100" spc="-10" dirty="0">
                <a:latin typeface="Arial"/>
                <a:cs typeface="Arial"/>
              </a:rPr>
              <a:t>ha</a:t>
            </a:r>
            <a:r>
              <a:rPr lang="es-ES" sz="1100" spc="-5" dirty="0">
                <a:latin typeface="Arial"/>
                <a:cs typeface="Arial"/>
              </a:rPr>
              <a:t>s</a:t>
            </a:r>
            <a:r>
              <a:rPr lang="es-ES" sz="1100" dirty="0">
                <a:latin typeface="Arial"/>
                <a:cs typeface="Arial"/>
              </a:rPr>
              <a:t>ta</a:t>
            </a:r>
            <a:r>
              <a:rPr lang="es-ES" sz="1100" spc="-5" dirty="0">
                <a:latin typeface="Arial"/>
                <a:cs typeface="Arial"/>
              </a:rPr>
              <a:t> </a:t>
            </a:r>
            <a:r>
              <a:rPr lang="es-ES" sz="1100" spc="-5" dirty="0" smtClean="0">
                <a:latin typeface="Arial"/>
                <a:cs typeface="Arial"/>
              </a:rPr>
              <a:t>10</a:t>
            </a:r>
            <a:endParaRPr lang="es-ES" sz="1100" dirty="0" smtClean="0">
              <a:latin typeface="Arial"/>
              <a:cs typeface="Arial"/>
            </a:endParaRPr>
          </a:p>
          <a:p>
            <a:pPr marL="187325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spc="5" dirty="0" smtClean="0">
                <a:latin typeface="Arial"/>
                <a:cs typeface="Arial"/>
              </a:rPr>
              <a:t>   l</a:t>
            </a:r>
            <a:r>
              <a:rPr lang="es-ES" sz="1100" spc="-20" dirty="0" smtClean="0">
                <a:latin typeface="Arial"/>
                <a:cs typeface="Arial"/>
              </a:rPr>
              <a:t>e</a:t>
            </a:r>
            <a:r>
              <a:rPr lang="es-ES" sz="1100" spc="-10" dirty="0" smtClean="0">
                <a:latin typeface="Arial"/>
                <a:cs typeface="Arial"/>
              </a:rPr>
              <a:t>e</a:t>
            </a:r>
            <a:r>
              <a:rPr lang="es-ES" sz="1100" dirty="0" smtClean="0">
                <a:latin typeface="Arial"/>
                <a:cs typeface="Arial"/>
              </a:rPr>
              <a:t>r</a:t>
            </a:r>
            <a:r>
              <a:rPr lang="es-ES" sz="1100" spc="15" dirty="0" smtClean="0">
                <a:latin typeface="Arial"/>
                <a:cs typeface="Arial"/>
              </a:rPr>
              <a:t> </a:t>
            </a:r>
            <a:r>
              <a:rPr lang="es-ES" sz="1100" spc="-15" dirty="0" smtClean="0">
                <a:latin typeface="Arial"/>
                <a:cs typeface="Arial"/>
              </a:rPr>
              <a:t>v</a:t>
            </a:r>
            <a:r>
              <a:rPr lang="es-ES" sz="1100" spc="15" dirty="0" smtClean="0">
                <a:latin typeface="Arial"/>
                <a:cs typeface="Arial"/>
              </a:rPr>
              <a:t>[</a:t>
            </a:r>
            <a:r>
              <a:rPr lang="es-ES" sz="1100" spc="-10" dirty="0" smtClean="0">
                <a:latin typeface="Arial"/>
                <a:cs typeface="Arial"/>
              </a:rPr>
              <a:t>i]</a:t>
            </a:r>
            <a:endParaRPr lang="es-ES" sz="1100" dirty="0">
              <a:latin typeface="Arial"/>
              <a:cs typeface="Arial"/>
            </a:endParaRPr>
          </a:p>
          <a:p>
            <a:pPr marL="187325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>
                <a:latin typeface="Arial"/>
                <a:cs typeface="Arial"/>
              </a:rPr>
              <a:t>f</a:t>
            </a:r>
            <a:r>
              <a:rPr lang="es-ES" sz="1100" dirty="0" smtClean="0">
                <a:latin typeface="Arial"/>
                <a:cs typeface="Arial"/>
              </a:rPr>
              <a:t>in para</a:t>
            </a:r>
            <a:endParaRPr lang="es-ES" sz="1100" dirty="0">
              <a:latin typeface="Arial"/>
              <a:cs typeface="Arial"/>
            </a:endParaRPr>
          </a:p>
          <a:p>
            <a:pPr marL="187325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spc="-10" dirty="0">
                <a:solidFill>
                  <a:schemeClr val="accent1"/>
                </a:solidFill>
                <a:latin typeface="Arial"/>
                <a:cs typeface="Arial"/>
              </a:rPr>
              <a:t>p</a:t>
            </a:r>
            <a:r>
              <a:rPr lang="es-ES" sz="1100" spc="-10" dirty="0" smtClean="0">
                <a:solidFill>
                  <a:schemeClr val="accent1"/>
                </a:solidFill>
                <a:latin typeface="Arial"/>
                <a:cs typeface="Arial"/>
              </a:rPr>
              <a:t>ara </a:t>
            </a:r>
            <a:r>
              <a:rPr lang="es-ES" sz="1100" spc="-5" dirty="0" smtClean="0">
                <a:solidFill>
                  <a:schemeClr val="accent1"/>
                </a:solidFill>
                <a:latin typeface="Arial"/>
                <a:cs typeface="Arial"/>
              </a:rPr>
              <a:t>i=1 </a:t>
            </a:r>
            <a:r>
              <a:rPr lang="es-ES" sz="1100" spc="-10" dirty="0">
                <a:solidFill>
                  <a:schemeClr val="accent1"/>
                </a:solidFill>
                <a:latin typeface="Arial"/>
                <a:cs typeface="Arial"/>
              </a:rPr>
              <a:t>ha</a:t>
            </a:r>
            <a:r>
              <a:rPr lang="es-ES" sz="1100" spc="-5" dirty="0">
                <a:solidFill>
                  <a:schemeClr val="accent1"/>
                </a:solidFill>
                <a:latin typeface="Arial"/>
                <a:cs typeface="Arial"/>
              </a:rPr>
              <a:t>s</a:t>
            </a:r>
            <a:r>
              <a:rPr lang="es-ES" sz="1100" dirty="0">
                <a:solidFill>
                  <a:schemeClr val="accent1"/>
                </a:solidFill>
                <a:latin typeface="Arial"/>
                <a:cs typeface="Arial"/>
              </a:rPr>
              <a:t>ta</a:t>
            </a:r>
            <a:r>
              <a:rPr lang="es-ES" sz="1100" spc="-5" dirty="0">
                <a:solidFill>
                  <a:schemeClr val="accent1"/>
                </a:solidFill>
                <a:latin typeface="Arial"/>
                <a:cs typeface="Arial"/>
              </a:rPr>
              <a:t> (</a:t>
            </a:r>
            <a:r>
              <a:rPr lang="es-ES" sz="1100" spc="-10" dirty="0">
                <a:solidFill>
                  <a:schemeClr val="accent1"/>
                </a:solidFill>
                <a:latin typeface="Arial"/>
                <a:cs typeface="Arial"/>
              </a:rPr>
              <a:t>10</a:t>
            </a:r>
            <a:r>
              <a:rPr lang="es-ES" sz="1100" spc="-5" dirty="0">
                <a:solidFill>
                  <a:schemeClr val="accent1"/>
                </a:solidFill>
                <a:latin typeface="Arial"/>
                <a:cs typeface="Arial"/>
              </a:rPr>
              <a:t>-</a:t>
            </a:r>
            <a:r>
              <a:rPr lang="es-ES" sz="1100" spc="-10" dirty="0">
                <a:solidFill>
                  <a:schemeClr val="accent1"/>
                </a:solidFill>
                <a:latin typeface="Arial"/>
                <a:cs typeface="Arial"/>
              </a:rPr>
              <a:t>1</a:t>
            </a:r>
            <a:r>
              <a:rPr lang="es-ES" sz="1100" dirty="0">
                <a:solidFill>
                  <a:schemeClr val="accent1"/>
                </a:solidFill>
                <a:latin typeface="Arial"/>
                <a:cs typeface="Arial"/>
              </a:rPr>
              <a:t>) </a:t>
            </a:r>
          </a:p>
          <a:p>
            <a:pPr marL="187325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spc="1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s-ES" sz="1100" spc="10" dirty="0" err="1">
                <a:solidFill>
                  <a:schemeClr val="accent1"/>
                </a:solidFill>
                <a:latin typeface="Arial"/>
                <a:cs typeface="Arial"/>
              </a:rPr>
              <a:t>v</a:t>
            </a:r>
            <a:r>
              <a:rPr lang="es-ES" sz="1100" spc="-10" dirty="0" err="1">
                <a:solidFill>
                  <a:schemeClr val="accent1"/>
                </a:solidFill>
                <a:latin typeface="Arial"/>
                <a:cs typeface="Arial"/>
              </a:rPr>
              <a:t>al</a:t>
            </a:r>
            <a:r>
              <a:rPr lang="es-ES" sz="1100" spc="-20" dirty="0" err="1">
                <a:solidFill>
                  <a:schemeClr val="accent1"/>
                </a:solidFill>
                <a:latin typeface="Arial"/>
                <a:cs typeface="Arial"/>
              </a:rPr>
              <a:t>o</a:t>
            </a:r>
            <a:r>
              <a:rPr lang="es-ES" sz="1100" spc="10" dirty="0" err="1">
                <a:solidFill>
                  <a:schemeClr val="accent1"/>
                </a:solidFill>
                <a:latin typeface="Arial"/>
                <a:cs typeface="Arial"/>
              </a:rPr>
              <a:t>r</a:t>
            </a:r>
            <a:r>
              <a:rPr lang="es-ES" sz="1100" spc="-5" dirty="0" err="1">
                <a:solidFill>
                  <a:schemeClr val="accent1"/>
                </a:solidFill>
                <a:latin typeface="Arial"/>
                <a:cs typeface="Arial"/>
              </a:rPr>
              <a:t>m</a:t>
            </a:r>
            <a:r>
              <a:rPr lang="es-ES" sz="1100" spc="-20" dirty="0" err="1">
                <a:solidFill>
                  <a:schemeClr val="accent1"/>
                </a:solidFill>
                <a:latin typeface="Arial"/>
                <a:cs typeface="Arial"/>
              </a:rPr>
              <a:t>e</a:t>
            </a:r>
            <a:r>
              <a:rPr lang="es-ES" sz="1100" dirty="0" err="1">
                <a:solidFill>
                  <a:schemeClr val="accent1"/>
                </a:solidFill>
                <a:latin typeface="Arial"/>
                <a:cs typeface="Arial"/>
              </a:rPr>
              <a:t>n</a:t>
            </a:r>
            <a:r>
              <a:rPr lang="es-ES" sz="1100" spc="-10" dirty="0" err="1">
                <a:solidFill>
                  <a:schemeClr val="accent1"/>
                </a:solidFill>
                <a:latin typeface="Arial"/>
                <a:cs typeface="Arial"/>
              </a:rPr>
              <a:t>o</a:t>
            </a:r>
            <a:r>
              <a:rPr lang="es-ES" sz="1100" dirty="0" err="1">
                <a:solidFill>
                  <a:schemeClr val="accent1"/>
                </a:solidFill>
                <a:latin typeface="Arial"/>
                <a:cs typeface="Arial"/>
              </a:rPr>
              <a:t>r</a:t>
            </a:r>
            <a:r>
              <a:rPr lang="es-ES" sz="1100" spc="-1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s-ES" sz="1100" dirty="0">
                <a:solidFill>
                  <a:schemeClr val="accent1"/>
                </a:solidFill>
                <a:latin typeface="Arial"/>
                <a:cs typeface="Arial"/>
              </a:rPr>
              <a:t>=</a:t>
            </a:r>
            <a:r>
              <a:rPr lang="es-ES" sz="1100" spc="1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s-ES" sz="1100" spc="-15" dirty="0" smtClean="0">
                <a:solidFill>
                  <a:schemeClr val="accent1"/>
                </a:solidFill>
                <a:latin typeface="Arial"/>
                <a:cs typeface="Arial"/>
              </a:rPr>
              <a:t>v</a:t>
            </a:r>
            <a:r>
              <a:rPr lang="es-ES" sz="1100" dirty="0" smtClean="0">
                <a:solidFill>
                  <a:schemeClr val="accent1"/>
                </a:solidFill>
                <a:latin typeface="Arial"/>
                <a:cs typeface="Arial"/>
              </a:rPr>
              <a:t>[</a:t>
            </a:r>
            <a:r>
              <a:rPr lang="es-ES" sz="1100" spc="-20" dirty="0" smtClean="0">
                <a:solidFill>
                  <a:schemeClr val="accent1"/>
                </a:solidFill>
                <a:latin typeface="Arial"/>
                <a:cs typeface="Arial"/>
              </a:rPr>
              <a:t>i</a:t>
            </a:r>
            <a:r>
              <a:rPr lang="es-ES" sz="1100" dirty="0">
                <a:solidFill>
                  <a:schemeClr val="accent1"/>
                </a:solidFill>
                <a:latin typeface="Arial"/>
                <a:cs typeface="Arial"/>
              </a:rPr>
              <a:t>]</a:t>
            </a:r>
          </a:p>
          <a:p>
            <a:pPr marL="187325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spc="-10" dirty="0">
                <a:solidFill>
                  <a:schemeClr val="accent1"/>
                </a:solidFill>
                <a:latin typeface="Arial"/>
                <a:cs typeface="Arial"/>
              </a:rPr>
              <a:t> p</a:t>
            </a:r>
            <a:r>
              <a:rPr lang="es-ES" sz="1100" dirty="0">
                <a:solidFill>
                  <a:schemeClr val="accent1"/>
                </a:solidFill>
                <a:latin typeface="Arial"/>
                <a:cs typeface="Arial"/>
              </a:rPr>
              <a:t>os</a:t>
            </a:r>
            <a:r>
              <a:rPr lang="es-ES" sz="1100" spc="-1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s-ES" sz="1100" dirty="0">
                <a:solidFill>
                  <a:schemeClr val="accent1"/>
                </a:solidFill>
                <a:latin typeface="Arial"/>
                <a:cs typeface="Arial"/>
              </a:rPr>
              <a:t>=</a:t>
            </a:r>
            <a:r>
              <a:rPr lang="es-ES" sz="1100" spc="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s-ES" sz="1100" spc="-10" dirty="0">
                <a:solidFill>
                  <a:schemeClr val="accent1"/>
                </a:solidFill>
                <a:latin typeface="Arial"/>
                <a:cs typeface="Arial"/>
              </a:rPr>
              <a:t>i</a:t>
            </a:r>
            <a:endParaRPr lang="es-ES" sz="1100" dirty="0">
              <a:solidFill>
                <a:schemeClr val="accent1"/>
              </a:solidFill>
              <a:latin typeface="Arial"/>
              <a:cs typeface="Arial"/>
            </a:endParaRPr>
          </a:p>
          <a:p>
            <a:pPr marL="187325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spc="-10" dirty="0">
                <a:solidFill>
                  <a:schemeClr val="accent1"/>
                </a:solidFill>
                <a:latin typeface="Arial"/>
                <a:cs typeface="Arial"/>
              </a:rPr>
              <a:t> para </a:t>
            </a:r>
            <a:r>
              <a:rPr lang="es-ES" sz="1100" spc="-10" dirty="0" smtClean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s-ES" sz="1100" spc="-5" dirty="0" smtClean="0">
                <a:solidFill>
                  <a:schemeClr val="accent1"/>
                </a:solidFill>
                <a:latin typeface="Arial"/>
                <a:cs typeface="Arial"/>
              </a:rPr>
              <a:t>j=(</a:t>
            </a:r>
            <a:r>
              <a:rPr lang="es-ES" sz="1100" spc="-20" dirty="0" smtClean="0">
                <a:solidFill>
                  <a:schemeClr val="accent1"/>
                </a:solidFill>
                <a:latin typeface="Arial"/>
                <a:cs typeface="Arial"/>
              </a:rPr>
              <a:t>i</a:t>
            </a:r>
            <a:r>
              <a:rPr lang="es-ES" sz="1100" spc="10" dirty="0" smtClean="0">
                <a:solidFill>
                  <a:schemeClr val="accent1"/>
                </a:solidFill>
                <a:latin typeface="Arial"/>
                <a:cs typeface="Arial"/>
              </a:rPr>
              <a:t>+</a:t>
            </a:r>
            <a:r>
              <a:rPr lang="es-ES" sz="1100" spc="-20" dirty="0" smtClean="0">
                <a:solidFill>
                  <a:schemeClr val="accent1"/>
                </a:solidFill>
                <a:latin typeface="Arial"/>
                <a:cs typeface="Arial"/>
              </a:rPr>
              <a:t>1</a:t>
            </a:r>
            <a:r>
              <a:rPr lang="es-ES" sz="1100" dirty="0">
                <a:solidFill>
                  <a:schemeClr val="accent1"/>
                </a:solidFill>
                <a:latin typeface="Arial"/>
                <a:cs typeface="Arial"/>
              </a:rPr>
              <a:t>)</a:t>
            </a:r>
            <a:r>
              <a:rPr lang="es-ES" sz="1100" spc="1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s-ES" sz="1100" spc="-20" dirty="0">
                <a:solidFill>
                  <a:schemeClr val="accent1"/>
                </a:solidFill>
                <a:latin typeface="Arial"/>
                <a:cs typeface="Arial"/>
              </a:rPr>
              <a:t>h</a:t>
            </a:r>
            <a:r>
              <a:rPr lang="es-ES" sz="1100" spc="-10" dirty="0">
                <a:solidFill>
                  <a:schemeClr val="accent1"/>
                </a:solidFill>
                <a:latin typeface="Arial"/>
                <a:cs typeface="Arial"/>
              </a:rPr>
              <a:t>a</a:t>
            </a:r>
            <a:r>
              <a:rPr lang="es-ES" sz="1100" spc="10" dirty="0">
                <a:solidFill>
                  <a:schemeClr val="accent1"/>
                </a:solidFill>
                <a:latin typeface="Arial"/>
                <a:cs typeface="Arial"/>
              </a:rPr>
              <a:t>s</a:t>
            </a:r>
            <a:r>
              <a:rPr lang="es-ES" sz="1100" dirty="0">
                <a:solidFill>
                  <a:schemeClr val="accent1"/>
                </a:solidFill>
                <a:latin typeface="Arial"/>
                <a:cs typeface="Arial"/>
              </a:rPr>
              <a:t>ta</a:t>
            </a:r>
            <a:r>
              <a:rPr lang="es-ES" sz="1100" spc="-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s-ES" sz="1100" spc="-5" dirty="0" smtClean="0">
                <a:solidFill>
                  <a:schemeClr val="accent1"/>
                </a:solidFill>
                <a:latin typeface="Arial"/>
                <a:cs typeface="Arial"/>
              </a:rPr>
              <a:t>10</a:t>
            </a:r>
            <a:endParaRPr lang="es-ES" sz="1100" spc="-20" dirty="0">
              <a:solidFill>
                <a:schemeClr val="accent1"/>
              </a:solidFill>
              <a:latin typeface="Arial"/>
              <a:cs typeface="Arial"/>
            </a:endParaRPr>
          </a:p>
          <a:p>
            <a:pPr marL="187325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spc="-20" dirty="0" smtClean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s-ES" sz="1100" spc="-5" dirty="0" smtClean="0">
                <a:solidFill>
                  <a:schemeClr val="accent1"/>
                </a:solidFill>
                <a:latin typeface="Arial"/>
                <a:cs typeface="Arial"/>
              </a:rPr>
              <a:t>   s</a:t>
            </a:r>
            <a:r>
              <a:rPr lang="es-ES" sz="1100" dirty="0" smtClean="0">
                <a:solidFill>
                  <a:schemeClr val="accent1"/>
                </a:solidFill>
                <a:latin typeface="Arial"/>
                <a:cs typeface="Arial"/>
              </a:rPr>
              <a:t>i</a:t>
            </a:r>
            <a:r>
              <a:rPr lang="es-ES" sz="1100" spc="-5" dirty="0" smtClean="0">
                <a:solidFill>
                  <a:schemeClr val="accent1"/>
                </a:solidFill>
                <a:latin typeface="Arial"/>
                <a:cs typeface="Arial"/>
              </a:rPr>
              <a:t> (v</a:t>
            </a:r>
            <a:r>
              <a:rPr lang="es-ES" sz="1100" dirty="0" smtClean="0">
                <a:solidFill>
                  <a:schemeClr val="accent1"/>
                </a:solidFill>
                <a:latin typeface="Arial"/>
                <a:cs typeface="Arial"/>
              </a:rPr>
              <a:t>[</a:t>
            </a:r>
            <a:r>
              <a:rPr lang="es-ES" sz="1100" spc="-5" dirty="0" smtClean="0">
                <a:solidFill>
                  <a:schemeClr val="accent1"/>
                </a:solidFill>
                <a:latin typeface="Arial"/>
                <a:cs typeface="Arial"/>
              </a:rPr>
              <a:t>j</a:t>
            </a:r>
            <a:r>
              <a:rPr lang="es-ES" sz="1100" dirty="0" smtClean="0">
                <a:solidFill>
                  <a:schemeClr val="accent1"/>
                </a:solidFill>
                <a:latin typeface="Arial"/>
                <a:cs typeface="Arial"/>
              </a:rPr>
              <a:t>] &lt; </a:t>
            </a:r>
            <a:r>
              <a:rPr lang="es-ES" sz="1100" spc="-5" dirty="0" err="1" smtClean="0">
                <a:solidFill>
                  <a:schemeClr val="accent1"/>
                </a:solidFill>
                <a:latin typeface="Arial"/>
                <a:cs typeface="Arial"/>
              </a:rPr>
              <a:t>v</a:t>
            </a:r>
            <a:r>
              <a:rPr lang="es-ES" sz="1100" spc="-10" dirty="0" err="1" smtClean="0">
                <a:solidFill>
                  <a:schemeClr val="accent1"/>
                </a:solidFill>
                <a:latin typeface="Arial"/>
                <a:cs typeface="Arial"/>
              </a:rPr>
              <a:t>a</a:t>
            </a:r>
            <a:r>
              <a:rPr lang="es-ES" sz="1100" spc="-5" dirty="0" err="1" smtClean="0">
                <a:solidFill>
                  <a:schemeClr val="accent1"/>
                </a:solidFill>
                <a:latin typeface="Arial"/>
                <a:cs typeface="Arial"/>
              </a:rPr>
              <a:t>l</a:t>
            </a:r>
            <a:r>
              <a:rPr lang="es-ES" sz="1100" spc="-10" dirty="0" err="1" smtClean="0">
                <a:solidFill>
                  <a:schemeClr val="accent1"/>
                </a:solidFill>
                <a:latin typeface="Arial"/>
                <a:cs typeface="Arial"/>
              </a:rPr>
              <a:t>o</a:t>
            </a:r>
            <a:r>
              <a:rPr lang="es-ES" sz="1100" spc="-5" dirty="0" err="1" smtClean="0">
                <a:solidFill>
                  <a:schemeClr val="accent1"/>
                </a:solidFill>
                <a:latin typeface="Arial"/>
                <a:cs typeface="Arial"/>
              </a:rPr>
              <a:t>rm</a:t>
            </a:r>
            <a:r>
              <a:rPr lang="es-ES" sz="1100" spc="-10" dirty="0" err="1" smtClean="0">
                <a:solidFill>
                  <a:schemeClr val="accent1"/>
                </a:solidFill>
                <a:latin typeface="Arial"/>
                <a:cs typeface="Arial"/>
              </a:rPr>
              <a:t>eno</a:t>
            </a:r>
            <a:r>
              <a:rPr lang="es-ES" sz="1100" dirty="0" err="1" smtClean="0">
                <a:solidFill>
                  <a:schemeClr val="accent1"/>
                </a:solidFill>
                <a:latin typeface="Arial"/>
                <a:cs typeface="Arial"/>
              </a:rPr>
              <a:t>r</a:t>
            </a:r>
            <a:r>
              <a:rPr lang="es-ES" sz="1100" dirty="0" smtClean="0">
                <a:solidFill>
                  <a:schemeClr val="accent1"/>
                </a:solidFill>
                <a:latin typeface="Arial"/>
                <a:cs typeface="Arial"/>
              </a:rPr>
              <a:t>)</a:t>
            </a:r>
          </a:p>
          <a:p>
            <a:pPr marL="187325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s-ES" sz="1100" spc="-5" dirty="0" smtClean="0">
                <a:solidFill>
                  <a:schemeClr val="accent1"/>
                </a:solidFill>
                <a:latin typeface="Arial"/>
                <a:cs typeface="Arial"/>
              </a:rPr>
              <a:t>     </a:t>
            </a:r>
            <a:r>
              <a:rPr lang="es-ES" sz="1100" spc="-5" dirty="0" err="1" smtClean="0">
                <a:solidFill>
                  <a:schemeClr val="accent1"/>
                </a:solidFill>
                <a:latin typeface="Arial"/>
                <a:cs typeface="Arial"/>
              </a:rPr>
              <a:t>v</a:t>
            </a:r>
            <a:r>
              <a:rPr lang="es-ES" sz="1100" spc="-10" dirty="0" err="1" smtClean="0">
                <a:solidFill>
                  <a:schemeClr val="accent1"/>
                </a:solidFill>
                <a:latin typeface="Arial"/>
                <a:cs typeface="Arial"/>
              </a:rPr>
              <a:t>a</a:t>
            </a:r>
            <a:r>
              <a:rPr lang="es-ES" sz="1100" spc="-5" dirty="0" err="1" smtClean="0">
                <a:solidFill>
                  <a:schemeClr val="accent1"/>
                </a:solidFill>
                <a:latin typeface="Arial"/>
                <a:cs typeface="Arial"/>
              </a:rPr>
              <a:t>l</a:t>
            </a:r>
            <a:r>
              <a:rPr lang="es-ES" sz="1100" spc="-10" dirty="0" err="1" smtClean="0">
                <a:solidFill>
                  <a:schemeClr val="accent1"/>
                </a:solidFill>
                <a:latin typeface="Arial"/>
                <a:cs typeface="Arial"/>
              </a:rPr>
              <a:t>o</a:t>
            </a:r>
            <a:r>
              <a:rPr lang="es-ES" sz="1100" spc="-5" dirty="0" err="1" smtClean="0">
                <a:solidFill>
                  <a:schemeClr val="accent1"/>
                </a:solidFill>
                <a:latin typeface="Arial"/>
                <a:cs typeface="Arial"/>
              </a:rPr>
              <a:t>rm</a:t>
            </a:r>
            <a:r>
              <a:rPr lang="es-ES" sz="1100" spc="-10" dirty="0" err="1" smtClean="0">
                <a:solidFill>
                  <a:schemeClr val="accent1"/>
                </a:solidFill>
                <a:latin typeface="Arial"/>
                <a:cs typeface="Arial"/>
              </a:rPr>
              <a:t>eno</a:t>
            </a:r>
            <a:r>
              <a:rPr lang="es-ES" sz="1100" spc="-5" dirty="0" err="1" smtClean="0">
                <a:solidFill>
                  <a:schemeClr val="accent1"/>
                </a:solidFill>
                <a:latin typeface="Arial"/>
                <a:cs typeface="Arial"/>
              </a:rPr>
              <a:t>r</a:t>
            </a:r>
            <a:r>
              <a:rPr lang="es-ES" sz="1100" dirty="0" smtClean="0">
                <a:solidFill>
                  <a:schemeClr val="accent1"/>
                </a:solidFill>
                <a:latin typeface="Arial"/>
                <a:cs typeface="Arial"/>
              </a:rPr>
              <a:t>=</a:t>
            </a:r>
            <a:r>
              <a:rPr lang="es-ES" sz="1100" spc="-5" dirty="0" smtClean="0">
                <a:solidFill>
                  <a:schemeClr val="accent1"/>
                </a:solidFill>
                <a:latin typeface="Arial"/>
                <a:cs typeface="Arial"/>
              </a:rPr>
              <a:t>v</a:t>
            </a:r>
            <a:r>
              <a:rPr lang="es-ES" sz="1100" dirty="0" smtClean="0">
                <a:solidFill>
                  <a:schemeClr val="accent1"/>
                </a:solidFill>
                <a:latin typeface="Arial"/>
                <a:cs typeface="Arial"/>
              </a:rPr>
              <a:t>[</a:t>
            </a:r>
            <a:r>
              <a:rPr lang="es-ES" sz="1100" spc="-5" dirty="0" smtClean="0">
                <a:solidFill>
                  <a:schemeClr val="accent1"/>
                </a:solidFill>
                <a:latin typeface="Arial"/>
                <a:cs typeface="Arial"/>
              </a:rPr>
              <a:t>j</a:t>
            </a:r>
            <a:r>
              <a:rPr lang="es-ES" sz="1100" dirty="0">
                <a:solidFill>
                  <a:schemeClr val="accent1"/>
                </a:solidFill>
                <a:latin typeface="Arial"/>
                <a:cs typeface="Arial"/>
              </a:rPr>
              <a:t>]</a:t>
            </a:r>
          </a:p>
          <a:p>
            <a:pPr marL="187325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spc="-10" dirty="0">
                <a:solidFill>
                  <a:schemeClr val="accent1"/>
                </a:solidFill>
                <a:latin typeface="Arial"/>
                <a:cs typeface="Arial"/>
              </a:rPr>
              <a:t>   </a:t>
            </a:r>
            <a:r>
              <a:rPr lang="es-ES" sz="1100" spc="-10" dirty="0" smtClean="0">
                <a:solidFill>
                  <a:schemeClr val="accent1"/>
                </a:solidFill>
                <a:latin typeface="Arial"/>
                <a:cs typeface="Arial"/>
              </a:rPr>
              <a:t>  po</a:t>
            </a:r>
            <a:r>
              <a:rPr lang="es-ES" sz="1100" spc="-5" dirty="0" smtClean="0">
                <a:solidFill>
                  <a:schemeClr val="accent1"/>
                </a:solidFill>
                <a:latin typeface="Arial"/>
                <a:cs typeface="Arial"/>
              </a:rPr>
              <a:t>s</a:t>
            </a:r>
            <a:r>
              <a:rPr lang="es-ES" sz="1100" dirty="0" smtClean="0">
                <a:solidFill>
                  <a:schemeClr val="accent1"/>
                </a:solidFill>
                <a:latin typeface="Arial"/>
                <a:cs typeface="Arial"/>
              </a:rPr>
              <a:t>=</a:t>
            </a:r>
            <a:r>
              <a:rPr lang="es-ES" sz="1100" spc="-5" dirty="0" smtClean="0">
                <a:solidFill>
                  <a:schemeClr val="accent1"/>
                </a:solidFill>
                <a:latin typeface="Arial"/>
                <a:cs typeface="Arial"/>
              </a:rPr>
              <a:t>j</a:t>
            </a:r>
            <a:endParaRPr lang="es-ES" sz="1100" dirty="0">
              <a:solidFill>
                <a:schemeClr val="accent1"/>
              </a:solidFill>
              <a:latin typeface="Arial"/>
              <a:cs typeface="Arial"/>
            </a:endParaRPr>
          </a:p>
          <a:p>
            <a:pPr marL="187325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>
                <a:solidFill>
                  <a:schemeClr val="accent1"/>
                </a:solidFill>
                <a:latin typeface="Arial"/>
                <a:cs typeface="Arial"/>
              </a:rPr>
              <a:t>  </a:t>
            </a:r>
            <a:r>
              <a:rPr lang="es-ES" sz="1100" dirty="0" smtClean="0">
                <a:solidFill>
                  <a:schemeClr val="accent1"/>
                </a:solidFill>
                <a:latin typeface="Arial"/>
                <a:cs typeface="Arial"/>
              </a:rPr>
              <a:t> fin si</a:t>
            </a:r>
            <a:endParaRPr lang="es-ES" sz="1100" dirty="0">
              <a:solidFill>
                <a:schemeClr val="accent1"/>
              </a:solidFill>
              <a:latin typeface="Arial"/>
              <a:cs typeface="Arial"/>
            </a:endParaRPr>
          </a:p>
          <a:p>
            <a:pPr marL="187325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s-ES" sz="1100" dirty="0" smtClean="0">
                <a:solidFill>
                  <a:schemeClr val="accent1"/>
                </a:solidFill>
                <a:latin typeface="Arial"/>
                <a:cs typeface="Arial"/>
              </a:rPr>
              <a:t>fin para</a:t>
            </a:r>
            <a:endParaRPr lang="es-ES" sz="1100" dirty="0">
              <a:solidFill>
                <a:schemeClr val="accent1"/>
              </a:solidFill>
              <a:latin typeface="Arial"/>
              <a:cs typeface="Arial"/>
            </a:endParaRPr>
          </a:p>
          <a:p>
            <a:pPr marL="187325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spc="1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s-ES" sz="1100" spc="10" dirty="0" smtClean="0">
                <a:solidFill>
                  <a:schemeClr val="accent1"/>
                </a:solidFill>
                <a:latin typeface="Arial"/>
                <a:cs typeface="Arial"/>
              </a:rPr>
              <a:t>v</a:t>
            </a:r>
            <a:r>
              <a:rPr lang="es-ES" sz="1100" dirty="0" smtClean="0">
                <a:solidFill>
                  <a:schemeClr val="accent1"/>
                </a:solidFill>
                <a:latin typeface="Arial"/>
                <a:cs typeface="Arial"/>
              </a:rPr>
              <a:t>[</a:t>
            </a:r>
            <a:r>
              <a:rPr lang="es-ES" sz="1100" spc="-10" dirty="0" smtClean="0">
                <a:solidFill>
                  <a:schemeClr val="accent1"/>
                </a:solidFill>
                <a:latin typeface="Arial"/>
                <a:cs typeface="Arial"/>
              </a:rPr>
              <a:t>p</a:t>
            </a:r>
            <a:r>
              <a:rPr lang="es-ES" sz="1100" dirty="0" smtClean="0">
                <a:solidFill>
                  <a:schemeClr val="accent1"/>
                </a:solidFill>
                <a:latin typeface="Arial"/>
                <a:cs typeface="Arial"/>
              </a:rPr>
              <a:t>o</a:t>
            </a:r>
            <a:r>
              <a:rPr lang="es-ES" sz="1100" spc="-15" dirty="0" smtClean="0">
                <a:solidFill>
                  <a:schemeClr val="accent1"/>
                </a:solidFill>
                <a:latin typeface="Arial"/>
                <a:cs typeface="Arial"/>
              </a:rPr>
              <a:t>s</a:t>
            </a:r>
            <a:r>
              <a:rPr lang="es-ES" sz="1100" dirty="0">
                <a:solidFill>
                  <a:schemeClr val="accent1"/>
                </a:solidFill>
                <a:latin typeface="Arial"/>
                <a:cs typeface="Arial"/>
              </a:rPr>
              <a:t>]</a:t>
            </a:r>
            <a:r>
              <a:rPr lang="es-ES" sz="1100" spc="10" dirty="0">
                <a:solidFill>
                  <a:schemeClr val="accent1"/>
                </a:solidFill>
                <a:latin typeface="Arial"/>
                <a:cs typeface="Arial"/>
              </a:rPr>
              <a:t>=</a:t>
            </a:r>
            <a:r>
              <a:rPr lang="es-ES" sz="1100" spc="-15" dirty="0" smtClean="0">
                <a:solidFill>
                  <a:schemeClr val="accent1"/>
                </a:solidFill>
                <a:latin typeface="Arial"/>
                <a:cs typeface="Arial"/>
              </a:rPr>
              <a:t>v</a:t>
            </a:r>
            <a:r>
              <a:rPr lang="es-ES" sz="1100" dirty="0" smtClean="0">
                <a:solidFill>
                  <a:schemeClr val="accent1"/>
                </a:solidFill>
                <a:latin typeface="Arial"/>
                <a:cs typeface="Arial"/>
              </a:rPr>
              <a:t>[</a:t>
            </a:r>
            <a:r>
              <a:rPr lang="es-ES" sz="1100" spc="-20" dirty="0" smtClean="0">
                <a:solidFill>
                  <a:schemeClr val="accent1"/>
                </a:solidFill>
                <a:latin typeface="Arial"/>
                <a:cs typeface="Arial"/>
              </a:rPr>
              <a:t>i</a:t>
            </a:r>
            <a:r>
              <a:rPr lang="es-ES" sz="1100" dirty="0">
                <a:solidFill>
                  <a:schemeClr val="accent1"/>
                </a:solidFill>
                <a:latin typeface="Arial"/>
                <a:cs typeface="Arial"/>
              </a:rPr>
              <a:t>]</a:t>
            </a:r>
          </a:p>
          <a:p>
            <a:pPr marL="187325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s-ES" sz="1100" spc="10" dirty="0" smtClean="0">
                <a:solidFill>
                  <a:schemeClr val="accent1"/>
                </a:solidFill>
                <a:latin typeface="Arial"/>
                <a:cs typeface="Arial"/>
              </a:rPr>
              <a:t>v</a:t>
            </a:r>
            <a:r>
              <a:rPr lang="es-ES" sz="1100" dirty="0" smtClean="0">
                <a:solidFill>
                  <a:schemeClr val="accent1"/>
                </a:solidFill>
                <a:latin typeface="Arial"/>
                <a:cs typeface="Arial"/>
              </a:rPr>
              <a:t>[</a:t>
            </a:r>
            <a:r>
              <a:rPr lang="es-ES" sz="1100" spc="5" dirty="0" smtClean="0">
                <a:solidFill>
                  <a:schemeClr val="accent1"/>
                </a:solidFill>
                <a:latin typeface="Arial"/>
                <a:cs typeface="Arial"/>
              </a:rPr>
              <a:t>i</a:t>
            </a:r>
            <a:r>
              <a:rPr lang="es-ES" sz="1100" dirty="0">
                <a:solidFill>
                  <a:schemeClr val="accent1"/>
                </a:solidFill>
                <a:latin typeface="Arial"/>
                <a:cs typeface="Arial"/>
              </a:rPr>
              <a:t>]=</a:t>
            </a:r>
            <a:r>
              <a:rPr lang="es-ES" sz="1100" spc="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s-ES" sz="1100" spc="-15" dirty="0" err="1">
                <a:solidFill>
                  <a:schemeClr val="accent1"/>
                </a:solidFill>
                <a:latin typeface="Arial"/>
                <a:cs typeface="Arial"/>
              </a:rPr>
              <a:t>v</a:t>
            </a:r>
            <a:r>
              <a:rPr lang="es-ES" sz="1100" dirty="0" err="1">
                <a:solidFill>
                  <a:schemeClr val="accent1"/>
                </a:solidFill>
                <a:latin typeface="Arial"/>
                <a:cs typeface="Arial"/>
              </a:rPr>
              <a:t>a</a:t>
            </a:r>
            <a:r>
              <a:rPr lang="es-ES" sz="1100" spc="-20" dirty="0" err="1">
                <a:solidFill>
                  <a:schemeClr val="accent1"/>
                </a:solidFill>
                <a:latin typeface="Arial"/>
                <a:cs typeface="Arial"/>
              </a:rPr>
              <a:t>l</a:t>
            </a:r>
            <a:r>
              <a:rPr lang="es-ES" sz="1100" dirty="0" err="1">
                <a:solidFill>
                  <a:schemeClr val="accent1"/>
                </a:solidFill>
                <a:latin typeface="Arial"/>
                <a:cs typeface="Arial"/>
              </a:rPr>
              <a:t>o</a:t>
            </a:r>
            <a:r>
              <a:rPr lang="es-ES" sz="1100" spc="-15" dirty="0" err="1">
                <a:solidFill>
                  <a:schemeClr val="accent1"/>
                </a:solidFill>
                <a:latin typeface="Arial"/>
                <a:cs typeface="Arial"/>
              </a:rPr>
              <a:t>r</a:t>
            </a:r>
            <a:r>
              <a:rPr lang="es-ES" sz="1100" spc="5" dirty="0" err="1">
                <a:solidFill>
                  <a:schemeClr val="accent1"/>
                </a:solidFill>
                <a:latin typeface="Arial"/>
                <a:cs typeface="Arial"/>
              </a:rPr>
              <a:t>m</a:t>
            </a:r>
            <a:r>
              <a:rPr lang="es-ES" sz="1100" spc="-20" dirty="0" err="1">
                <a:solidFill>
                  <a:schemeClr val="accent1"/>
                </a:solidFill>
                <a:latin typeface="Arial"/>
                <a:cs typeface="Arial"/>
              </a:rPr>
              <a:t>e</a:t>
            </a:r>
            <a:r>
              <a:rPr lang="es-ES" sz="1100" spc="-10" dirty="0" err="1">
                <a:solidFill>
                  <a:schemeClr val="accent1"/>
                </a:solidFill>
                <a:latin typeface="Arial"/>
                <a:cs typeface="Arial"/>
              </a:rPr>
              <a:t>n</a:t>
            </a:r>
            <a:r>
              <a:rPr lang="es-ES" sz="1100" dirty="0" err="1">
                <a:solidFill>
                  <a:schemeClr val="accent1"/>
                </a:solidFill>
                <a:latin typeface="Arial"/>
                <a:cs typeface="Arial"/>
              </a:rPr>
              <a:t>o</a:t>
            </a:r>
            <a:r>
              <a:rPr lang="es-ES" sz="1100" spc="-15" dirty="0" err="1">
                <a:solidFill>
                  <a:schemeClr val="accent1"/>
                </a:solidFill>
                <a:latin typeface="Arial"/>
                <a:cs typeface="Arial"/>
              </a:rPr>
              <a:t>r</a:t>
            </a:r>
            <a:endParaRPr lang="es-ES" sz="1100" dirty="0">
              <a:solidFill>
                <a:schemeClr val="accent1"/>
              </a:solidFill>
              <a:latin typeface="Arial"/>
              <a:cs typeface="Arial"/>
            </a:endParaRPr>
          </a:p>
          <a:p>
            <a:pPr marL="187325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smtClean="0">
                <a:solidFill>
                  <a:schemeClr val="accent1"/>
                </a:solidFill>
              </a:rPr>
              <a:t>Fin para</a:t>
            </a:r>
            <a:endParaRPr lang="es-ES" sz="1100" dirty="0">
              <a:solidFill>
                <a:schemeClr val="accent1"/>
              </a:solidFill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s-AR" sz="1400" dirty="0"/>
              <a:t> imprimir </a:t>
            </a:r>
            <a:r>
              <a:rPr lang="es-AR" sz="1400" dirty="0" smtClean="0"/>
              <a:t>"</a:t>
            </a:r>
            <a:r>
              <a:rPr lang="es-AR" sz="1400" dirty="0"/>
              <a:t>El vector ordenado es: </a:t>
            </a:r>
            <a:r>
              <a:rPr lang="es-AR" sz="1400" dirty="0" smtClean="0"/>
              <a:t>“</a:t>
            </a:r>
            <a:endParaRPr lang="es-AR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s-AR" sz="1400" dirty="0"/>
              <a:t>  </a:t>
            </a:r>
            <a:r>
              <a:rPr lang="es-AR" sz="1400" dirty="0" err="1" smtClean="0"/>
              <a:t>paa</a:t>
            </a:r>
            <a:r>
              <a:rPr lang="es-AR" sz="1400" dirty="0" smtClean="0"/>
              <a:t> i </a:t>
            </a:r>
            <a:r>
              <a:rPr lang="es-AR" sz="1400" dirty="0"/>
              <a:t>= 1 hasta 10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s-AR" sz="1400" dirty="0"/>
              <a:t>  </a:t>
            </a:r>
            <a:r>
              <a:rPr lang="es-AR" sz="1400" dirty="0" smtClean="0"/>
              <a:t>      </a:t>
            </a:r>
            <a:r>
              <a:rPr lang="es-AR" sz="1400" dirty="0"/>
              <a:t>imprimir </a:t>
            </a:r>
            <a:r>
              <a:rPr lang="es-AR" sz="1400" dirty="0" smtClean="0"/>
              <a:t>v[i</a:t>
            </a:r>
            <a:r>
              <a:rPr lang="es-AR" sz="1400" dirty="0"/>
              <a:t>] </a:t>
            </a:r>
            <a:endParaRPr lang="es-AR" sz="14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s-AR" sz="1400" dirty="0" smtClean="0"/>
              <a:t>  fin para</a:t>
            </a:r>
            <a:endParaRPr lang="es-AR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s-AR" sz="1400" dirty="0"/>
              <a:t>fin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280484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2437</TotalTime>
  <Words>958</Words>
  <Application>Microsoft Office PowerPoint</Application>
  <PresentationFormat>Presentación en pantalla (4:3)</PresentationFormat>
  <Paragraphs>314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Arial</vt:lpstr>
      <vt:lpstr>Calibri</vt:lpstr>
      <vt:lpstr>Tw Cen MT</vt:lpstr>
      <vt:lpstr>Tw Cen MT Condensed</vt:lpstr>
      <vt:lpstr>Wingdings 3</vt:lpstr>
      <vt:lpstr>Integral</vt:lpstr>
      <vt:lpstr>Arreglos Métodos de Ordenamiento y Búsqueda</vt:lpstr>
      <vt:lpstr>Ordenamiento</vt:lpstr>
      <vt:lpstr>Ordenamiento</vt:lpstr>
      <vt:lpstr>Burbuja</vt:lpstr>
      <vt:lpstr>Burbuja</vt:lpstr>
      <vt:lpstr>Burbuja</vt:lpstr>
      <vt:lpstr>Selección</vt:lpstr>
      <vt:lpstr>Selección</vt:lpstr>
      <vt:lpstr>Selección</vt:lpstr>
      <vt:lpstr>Inserción</vt:lpstr>
      <vt:lpstr>Inserción</vt:lpstr>
      <vt:lpstr>Inserción</vt:lpstr>
      <vt:lpstr>Ejemplo 1</vt:lpstr>
      <vt:lpstr>Ejemplo 2</vt:lpstr>
      <vt:lpstr>Ejemplo 3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Estructuras de Selección</dc:title>
  <dc:creator>Nora A. Costa</dc:creator>
  <cp:lastModifiedBy>Nora A. Costa</cp:lastModifiedBy>
  <cp:revision>153</cp:revision>
  <dcterms:created xsi:type="dcterms:W3CDTF">2016-02-11T19:09:39Z</dcterms:created>
  <dcterms:modified xsi:type="dcterms:W3CDTF">2018-05-10T13:32:13Z</dcterms:modified>
</cp:coreProperties>
</file>