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 id="258"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ADC19A6-03B3-4CB7-A810-13650409FEAC}" type="datetimeFigureOut">
              <a:rPr lang="es-AR" smtClean="0"/>
              <a:t>3/5/2018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573D7A5-A961-4CB4-B9A5-8482D45222E0}" type="slidenum">
              <a:rPr lang="es-AR" smtClean="0"/>
              <a:t>‹Nº›</a:t>
            </a:fld>
            <a:endParaRPr lang="es-AR"/>
          </a:p>
        </p:txBody>
      </p:sp>
    </p:spTree>
    <p:extLst>
      <p:ext uri="{BB962C8B-B14F-4D97-AF65-F5344CB8AC3E}">
        <p14:creationId xmlns:p14="http://schemas.microsoft.com/office/powerpoint/2010/main" val="1207757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9ADC19A6-03B3-4CB7-A810-13650409FEAC}" type="datetimeFigureOut">
              <a:rPr lang="es-AR" smtClean="0"/>
              <a:t>3/5/2018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573D7A5-A961-4CB4-B9A5-8482D45222E0}" type="slidenum">
              <a:rPr lang="es-AR" smtClean="0"/>
              <a:t>‹Nº›</a:t>
            </a:fld>
            <a:endParaRPr lang="es-AR"/>
          </a:p>
        </p:txBody>
      </p:sp>
    </p:spTree>
    <p:extLst>
      <p:ext uri="{BB962C8B-B14F-4D97-AF65-F5344CB8AC3E}">
        <p14:creationId xmlns:p14="http://schemas.microsoft.com/office/powerpoint/2010/main" val="729243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9ADC19A6-03B3-4CB7-A810-13650409FEAC}" type="datetimeFigureOut">
              <a:rPr lang="es-AR" smtClean="0"/>
              <a:t>3/5/2018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573D7A5-A961-4CB4-B9A5-8482D45222E0}" type="slidenum">
              <a:rPr lang="es-AR" smtClean="0"/>
              <a:t>‹Nº›</a:t>
            </a:fld>
            <a:endParaRPr lang="es-A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27074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9ADC19A6-03B3-4CB7-A810-13650409FEAC}" type="datetimeFigureOut">
              <a:rPr lang="es-AR" smtClean="0"/>
              <a:t>3/5/2018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573D7A5-A961-4CB4-B9A5-8482D45222E0}" type="slidenum">
              <a:rPr lang="es-AR" smtClean="0"/>
              <a:t>‹Nº›</a:t>
            </a:fld>
            <a:endParaRPr lang="es-AR"/>
          </a:p>
        </p:txBody>
      </p:sp>
    </p:spTree>
    <p:extLst>
      <p:ext uri="{BB962C8B-B14F-4D97-AF65-F5344CB8AC3E}">
        <p14:creationId xmlns:p14="http://schemas.microsoft.com/office/powerpoint/2010/main" val="679125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9ADC19A6-03B3-4CB7-A810-13650409FEAC}" type="datetimeFigureOut">
              <a:rPr lang="es-AR" smtClean="0"/>
              <a:t>3/5/2018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573D7A5-A961-4CB4-B9A5-8482D45222E0}" type="slidenum">
              <a:rPr lang="es-AR" smtClean="0"/>
              <a:t>‹Nº›</a:t>
            </a:fld>
            <a:endParaRPr lang="es-A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57135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9ADC19A6-03B3-4CB7-A810-13650409FEAC}" type="datetimeFigureOut">
              <a:rPr lang="es-AR" smtClean="0"/>
              <a:t>3/5/2018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573D7A5-A961-4CB4-B9A5-8482D45222E0}" type="slidenum">
              <a:rPr lang="es-AR" smtClean="0"/>
              <a:t>‹Nº›</a:t>
            </a:fld>
            <a:endParaRPr lang="es-AR"/>
          </a:p>
        </p:txBody>
      </p:sp>
    </p:spTree>
    <p:extLst>
      <p:ext uri="{BB962C8B-B14F-4D97-AF65-F5344CB8AC3E}">
        <p14:creationId xmlns:p14="http://schemas.microsoft.com/office/powerpoint/2010/main" val="929712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ADC19A6-03B3-4CB7-A810-13650409FEAC}" type="datetimeFigureOut">
              <a:rPr lang="es-AR" smtClean="0"/>
              <a:t>3/5/2018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573D7A5-A961-4CB4-B9A5-8482D45222E0}" type="slidenum">
              <a:rPr lang="es-AR" smtClean="0"/>
              <a:t>‹Nº›</a:t>
            </a:fld>
            <a:endParaRPr lang="es-AR"/>
          </a:p>
        </p:txBody>
      </p:sp>
    </p:spTree>
    <p:extLst>
      <p:ext uri="{BB962C8B-B14F-4D97-AF65-F5344CB8AC3E}">
        <p14:creationId xmlns:p14="http://schemas.microsoft.com/office/powerpoint/2010/main" val="217569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ADC19A6-03B3-4CB7-A810-13650409FEAC}" type="datetimeFigureOut">
              <a:rPr lang="es-AR" smtClean="0"/>
              <a:t>3/5/2018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573D7A5-A961-4CB4-B9A5-8482D45222E0}" type="slidenum">
              <a:rPr lang="es-AR" smtClean="0"/>
              <a:t>‹Nº›</a:t>
            </a:fld>
            <a:endParaRPr lang="es-AR"/>
          </a:p>
        </p:txBody>
      </p:sp>
    </p:spTree>
    <p:extLst>
      <p:ext uri="{BB962C8B-B14F-4D97-AF65-F5344CB8AC3E}">
        <p14:creationId xmlns:p14="http://schemas.microsoft.com/office/powerpoint/2010/main" val="438972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ADC19A6-03B3-4CB7-A810-13650409FEAC}" type="datetimeFigureOut">
              <a:rPr lang="es-AR" smtClean="0"/>
              <a:t>3/5/2018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573D7A5-A961-4CB4-B9A5-8482D45222E0}" type="slidenum">
              <a:rPr lang="es-AR" smtClean="0"/>
              <a:t>‹Nº›</a:t>
            </a:fld>
            <a:endParaRPr lang="es-AR"/>
          </a:p>
        </p:txBody>
      </p:sp>
    </p:spTree>
    <p:extLst>
      <p:ext uri="{BB962C8B-B14F-4D97-AF65-F5344CB8AC3E}">
        <p14:creationId xmlns:p14="http://schemas.microsoft.com/office/powerpoint/2010/main" val="3977488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9ADC19A6-03B3-4CB7-A810-13650409FEAC}" type="datetimeFigureOut">
              <a:rPr lang="es-AR" smtClean="0"/>
              <a:t>3/5/2018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573D7A5-A961-4CB4-B9A5-8482D45222E0}" type="slidenum">
              <a:rPr lang="es-AR" smtClean="0"/>
              <a:t>‹Nº›</a:t>
            </a:fld>
            <a:endParaRPr lang="es-AR"/>
          </a:p>
        </p:txBody>
      </p:sp>
    </p:spTree>
    <p:extLst>
      <p:ext uri="{BB962C8B-B14F-4D97-AF65-F5344CB8AC3E}">
        <p14:creationId xmlns:p14="http://schemas.microsoft.com/office/powerpoint/2010/main" val="1770896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ADC19A6-03B3-4CB7-A810-13650409FEAC}" type="datetimeFigureOut">
              <a:rPr lang="es-AR" smtClean="0"/>
              <a:t>3/5/2018</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0573D7A5-A961-4CB4-B9A5-8482D45222E0}" type="slidenum">
              <a:rPr lang="es-AR" smtClean="0"/>
              <a:t>‹Nº›</a:t>
            </a:fld>
            <a:endParaRPr lang="es-AR"/>
          </a:p>
        </p:txBody>
      </p:sp>
    </p:spTree>
    <p:extLst>
      <p:ext uri="{BB962C8B-B14F-4D97-AF65-F5344CB8AC3E}">
        <p14:creationId xmlns:p14="http://schemas.microsoft.com/office/powerpoint/2010/main" val="2659077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ADC19A6-03B3-4CB7-A810-13650409FEAC}" type="datetimeFigureOut">
              <a:rPr lang="es-AR" smtClean="0"/>
              <a:t>3/5/2018</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0573D7A5-A961-4CB4-B9A5-8482D45222E0}" type="slidenum">
              <a:rPr lang="es-AR" smtClean="0"/>
              <a:t>‹Nº›</a:t>
            </a:fld>
            <a:endParaRPr lang="es-AR"/>
          </a:p>
        </p:txBody>
      </p:sp>
    </p:spTree>
    <p:extLst>
      <p:ext uri="{BB962C8B-B14F-4D97-AF65-F5344CB8AC3E}">
        <p14:creationId xmlns:p14="http://schemas.microsoft.com/office/powerpoint/2010/main" val="488660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ADC19A6-03B3-4CB7-A810-13650409FEAC}" type="datetimeFigureOut">
              <a:rPr lang="es-AR" smtClean="0"/>
              <a:t>3/5/2018</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0573D7A5-A961-4CB4-B9A5-8482D45222E0}" type="slidenum">
              <a:rPr lang="es-AR" smtClean="0"/>
              <a:t>‹Nº›</a:t>
            </a:fld>
            <a:endParaRPr lang="es-AR"/>
          </a:p>
        </p:txBody>
      </p:sp>
    </p:spTree>
    <p:extLst>
      <p:ext uri="{BB962C8B-B14F-4D97-AF65-F5344CB8AC3E}">
        <p14:creationId xmlns:p14="http://schemas.microsoft.com/office/powerpoint/2010/main" val="3855019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DC19A6-03B3-4CB7-A810-13650409FEAC}" type="datetimeFigureOut">
              <a:rPr lang="es-AR" smtClean="0"/>
              <a:t>3/5/2018</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0573D7A5-A961-4CB4-B9A5-8482D45222E0}" type="slidenum">
              <a:rPr lang="es-AR" smtClean="0"/>
              <a:t>‹Nº›</a:t>
            </a:fld>
            <a:endParaRPr lang="es-AR"/>
          </a:p>
        </p:txBody>
      </p:sp>
    </p:spTree>
    <p:extLst>
      <p:ext uri="{BB962C8B-B14F-4D97-AF65-F5344CB8AC3E}">
        <p14:creationId xmlns:p14="http://schemas.microsoft.com/office/powerpoint/2010/main" val="2035722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9ADC19A6-03B3-4CB7-A810-13650409FEAC}" type="datetimeFigureOut">
              <a:rPr lang="es-AR" smtClean="0"/>
              <a:t>3/5/2018</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0573D7A5-A961-4CB4-B9A5-8482D45222E0}" type="slidenum">
              <a:rPr lang="es-AR" smtClean="0"/>
              <a:t>‹Nº›</a:t>
            </a:fld>
            <a:endParaRPr lang="es-AR"/>
          </a:p>
        </p:txBody>
      </p:sp>
    </p:spTree>
    <p:extLst>
      <p:ext uri="{BB962C8B-B14F-4D97-AF65-F5344CB8AC3E}">
        <p14:creationId xmlns:p14="http://schemas.microsoft.com/office/powerpoint/2010/main" val="3539657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9ADC19A6-03B3-4CB7-A810-13650409FEAC}" type="datetimeFigureOut">
              <a:rPr lang="es-AR" smtClean="0"/>
              <a:t>3/5/2018</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0573D7A5-A961-4CB4-B9A5-8482D45222E0}" type="slidenum">
              <a:rPr lang="es-AR" smtClean="0"/>
              <a:t>‹Nº›</a:t>
            </a:fld>
            <a:endParaRPr lang="es-AR"/>
          </a:p>
        </p:txBody>
      </p:sp>
    </p:spTree>
    <p:extLst>
      <p:ext uri="{BB962C8B-B14F-4D97-AF65-F5344CB8AC3E}">
        <p14:creationId xmlns:p14="http://schemas.microsoft.com/office/powerpoint/2010/main" val="465243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ADC19A6-03B3-4CB7-A810-13650409FEAC}" type="datetimeFigureOut">
              <a:rPr lang="es-AR" smtClean="0"/>
              <a:t>3/5/2018</a:t>
            </a:fld>
            <a:endParaRPr lang="es-A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573D7A5-A961-4CB4-B9A5-8482D45222E0}" type="slidenum">
              <a:rPr lang="es-AR" smtClean="0"/>
              <a:t>‹Nº›</a:t>
            </a:fld>
            <a:endParaRPr lang="es-AR"/>
          </a:p>
        </p:txBody>
      </p:sp>
    </p:spTree>
    <p:extLst>
      <p:ext uri="{BB962C8B-B14F-4D97-AF65-F5344CB8AC3E}">
        <p14:creationId xmlns:p14="http://schemas.microsoft.com/office/powerpoint/2010/main" val="295366409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56B46C-A0B6-4B82-AF18-6339CC438585}"/>
              </a:ext>
            </a:extLst>
          </p:cNvPr>
          <p:cNvSpPr>
            <a:spLocks noGrp="1"/>
          </p:cNvSpPr>
          <p:nvPr>
            <p:ph type="ctrTitle"/>
          </p:nvPr>
        </p:nvSpPr>
        <p:spPr/>
        <p:txBody>
          <a:bodyPr anchor="ctr"/>
          <a:lstStyle/>
          <a:p>
            <a:pPr algn="ctr"/>
            <a:r>
              <a:rPr lang="es-AR" b="1" dirty="0"/>
              <a:t>INFORMÁTICA 1</a:t>
            </a:r>
          </a:p>
        </p:txBody>
      </p:sp>
      <p:sp>
        <p:nvSpPr>
          <p:cNvPr id="3" name="Subtítulo 2">
            <a:extLst>
              <a:ext uri="{FF2B5EF4-FFF2-40B4-BE49-F238E27FC236}">
                <a16:creationId xmlns:a16="http://schemas.microsoft.com/office/drawing/2014/main" id="{BB03435D-0533-4484-B919-81836737E636}"/>
              </a:ext>
            </a:extLst>
          </p:cNvPr>
          <p:cNvSpPr>
            <a:spLocks noGrp="1"/>
          </p:cNvSpPr>
          <p:nvPr>
            <p:ph type="subTitle" idx="1"/>
          </p:nvPr>
        </p:nvSpPr>
        <p:spPr>
          <a:xfrm>
            <a:off x="1507067" y="4050833"/>
            <a:ext cx="7766936" cy="2598323"/>
          </a:xfrm>
        </p:spPr>
        <p:txBody>
          <a:bodyPr anchor="ctr">
            <a:normAutofit/>
          </a:bodyPr>
          <a:lstStyle/>
          <a:p>
            <a:pPr algn="ctr"/>
            <a:r>
              <a:rPr lang="es-AR" sz="3100" b="1" dirty="0"/>
              <a:t>Arreglos unidimensionales</a:t>
            </a:r>
            <a:br>
              <a:rPr lang="es-AR" b="1" dirty="0"/>
            </a:br>
            <a:br>
              <a:rPr lang="es-AR" b="1" dirty="0"/>
            </a:br>
            <a:endParaRPr lang="es-AR" b="1" dirty="0"/>
          </a:p>
          <a:p>
            <a:pPr algn="ctr"/>
            <a:endParaRPr lang="es-AR" b="1" dirty="0"/>
          </a:p>
          <a:p>
            <a:pPr algn="ctr"/>
            <a:br>
              <a:rPr lang="es-AR" b="1" dirty="0"/>
            </a:br>
            <a:r>
              <a:rPr lang="es-AR" sz="1400" dirty="0" err="1"/>
              <a:t>Ing</a:t>
            </a:r>
            <a:r>
              <a:rPr lang="es-AR" sz="1400" dirty="0"/>
              <a:t> Alejandra </a:t>
            </a:r>
            <a:r>
              <a:rPr lang="es-AR" sz="1400" dirty="0" err="1"/>
              <a:t>Peano</a:t>
            </a:r>
            <a:br>
              <a:rPr lang="es-AR" sz="1400" dirty="0"/>
            </a:br>
            <a:r>
              <a:rPr lang="es-AR" sz="1400" dirty="0" err="1"/>
              <a:t>Ing</a:t>
            </a:r>
            <a:r>
              <a:rPr lang="es-AR" sz="1400" dirty="0"/>
              <a:t> Nora Costa</a:t>
            </a:r>
            <a:br>
              <a:rPr lang="es-AR" sz="1400" dirty="0"/>
            </a:br>
            <a:r>
              <a:rPr lang="es-AR" sz="1400" dirty="0"/>
              <a:t>Rodrigo Murad</a:t>
            </a:r>
            <a:endParaRPr lang="es-AR" dirty="0"/>
          </a:p>
        </p:txBody>
      </p:sp>
    </p:spTree>
    <p:extLst>
      <p:ext uri="{BB962C8B-B14F-4D97-AF65-F5344CB8AC3E}">
        <p14:creationId xmlns:p14="http://schemas.microsoft.com/office/powerpoint/2010/main" val="1776076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EBE61B-4DFA-48C7-AAC5-A1EF3DDCF811}"/>
              </a:ext>
            </a:extLst>
          </p:cNvPr>
          <p:cNvSpPr>
            <a:spLocks noGrp="1"/>
          </p:cNvSpPr>
          <p:nvPr>
            <p:ph type="title"/>
          </p:nvPr>
        </p:nvSpPr>
        <p:spPr/>
        <p:txBody>
          <a:bodyPr/>
          <a:lstStyle/>
          <a:p>
            <a:r>
              <a:rPr lang="es-AR" sz="3600" dirty="0"/>
              <a:t>Arreglos Unidimensionales</a:t>
            </a:r>
          </a:p>
        </p:txBody>
      </p:sp>
      <p:sp>
        <p:nvSpPr>
          <p:cNvPr id="3" name="Marcador de contenido 2">
            <a:extLst>
              <a:ext uri="{FF2B5EF4-FFF2-40B4-BE49-F238E27FC236}">
                <a16:creationId xmlns:a16="http://schemas.microsoft.com/office/drawing/2014/main" id="{AD875711-F311-4C3F-B3AB-81D71E8F30A5}"/>
              </a:ext>
            </a:extLst>
          </p:cNvPr>
          <p:cNvSpPr>
            <a:spLocks noGrp="1"/>
          </p:cNvSpPr>
          <p:nvPr>
            <p:ph idx="1"/>
          </p:nvPr>
        </p:nvSpPr>
        <p:spPr/>
        <p:txBody>
          <a:bodyPr>
            <a:normAutofit/>
          </a:bodyPr>
          <a:lstStyle/>
          <a:p>
            <a:r>
              <a:rPr lang="es-AR" b="1" dirty="0"/>
              <a:t>¿Qué es un Arreglo Unidimensional?</a:t>
            </a:r>
            <a:br>
              <a:rPr lang="es-AR" dirty="0"/>
            </a:br>
            <a:r>
              <a:rPr lang="es-AR" dirty="0"/>
              <a:t>Los arreglos son </a:t>
            </a:r>
            <a:r>
              <a:rPr lang="es-AR" b="1" dirty="0"/>
              <a:t>Variables</a:t>
            </a:r>
            <a:r>
              <a:rPr lang="es-AR" dirty="0"/>
              <a:t>, pero que en vez de poder almacenar </a:t>
            </a:r>
            <a:r>
              <a:rPr lang="es-AR" i="1" dirty="0"/>
              <a:t>un solo valor</a:t>
            </a:r>
            <a:r>
              <a:rPr lang="es-AR" dirty="0"/>
              <a:t>, pueden </a:t>
            </a:r>
            <a:r>
              <a:rPr lang="es-AR" i="1" u="sng" dirty="0"/>
              <a:t>almacenar varios</a:t>
            </a:r>
            <a:r>
              <a:rPr lang="es-AR" dirty="0"/>
              <a:t>.</a:t>
            </a:r>
            <a:br>
              <a:rPr lang="es-AR" dirty="0"/>
            </a:br>
            <a:endParaRPr lang="es-AR" dirty="0"/>
          </a:p>
          <a:p>
            <a:r>
              <a:rPr lang="es-AR" b="1" dirty="0"/>
              <a:t>¿Cómo hacen para almacenarlos?</a:t>
            </a:r>
            <a:br>
              <a:rPr lang="es-AR" dirty="0"/>
            </a:br>
            <a:r>
              <a:rPr lang="es-AR" dirty="0"/>
              <a:t>Fácil, al nombre de la variable, lo acompaña un parámetro, que especifica dónde está almacenado un determinado valor.</a:t>
            </a:r>
            <a:br>
              <a:rPr lang="es-AR" dirty="0"/>
            </a:br>
            <a:r>
              <a:rPr lang="es-AR" dirty="0"/>
              <a:t>Ejemplo: a[índice]</a:t>
            </a:r>
            <a:br>
              <a:rPr lang="es-AR" dirty="0"/>
            </a:br>
            <a:br>
              <a:rPr lang="es-AR" dirty="0"/>
            </a:br>
            <a:r>
              <a:rPr lang="es-AR" dirty="0"/>
              <a:t>Suponte un recepcionista de un hotel, que le piden la llave de la habitación 5. El recepcionista se dará vuelta y buscará en el </a:t>
            </a:r>
            <a:r>
              <a:rPr lang="es-AR" dirty="0" err="1"/>
              <a:t>locker</a:t>
            </a:r>
            <a:r>
              <a:rPr lang="es-AR" dirty="0"/>
              <a:t> de las llaves, la habitación 5 y sacará la llave de ahí.</a:t>
            </a:r>
          </a:p>
        </p:txBody>
      </p:sp>
    </p:spTree>
    <p:extLst>
      <p:ext uri="{BB962C8B-B14F-4D97-AF65-F5344CB8AC3E}">
        <p14:creationId xmlns:p14="http://schemas.microsoft.com/office/powerpoint/2010/main" val="1163575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EBE61B-4DFA-48C7-AAC5-A1EF3DDCF811}"/>
              </a:ext>
            </a:extLst>
          </p:cNvPr>
          <p:cNvSpPr>
            <a:spLocks noGrp="1"/>
          </p:cNvSpPr>
          <p:nvPr>
            <p:ph type="title"/>
          </p:nvPr>
        </p:nvSpPr>
        <p:spPr/>
        <p:txBody>
          <a:bodyPr/>
          <a:lstStyle/>
          <a:p>
            <a:r>
              <a:rPr lang="es-AR" sz="3600" dirty="0"/>
              <a:t>Arreglos Unidimensionales</a:t>
            </a:r>
          </a:p>
        </p:txBody>
      </p:sp>
      <p:sp>
        <p:nvSpPr>
          <p:cNvPr id="3" name="Marcador de contenido 2">
            <a:extLst>
              <a:ext uri="{FF2B5EF4-FFF2-40B4-BE49-F238E27FC236}">
                <a16:creationId xmlns:a16="http://schemas.microsoft.com/office/drawing/2014/main" id="{AD875711-F311-4C3F-B3AB-81D71E8F30A5}"/>
              </a:ext>
            </a:extLst>
          </p:cNvPr>
          <p:cNvSpPr>
            <a:spLocks noGrp="1"/>
          </p:cNvSpPr>
          <p:nvPr>
            <p:ph idx="1"/>
          </p:nvPr>
        </p:nvSpPr>
        <p:spPr/>
        <p:txBody>
          <a:bodyPr>
            <a:normAutofit/>
          </a:bodyPr>
          <a:lstStyle/>
          <a:p>
            <a:r>
              <a:rPr lang="es-AR" b="1" dirty="0"/>
              <a:t>¿Cómo se declaran?</a:t>
            </a:r>
            <a:br>
              <a:rPr lang="es-AR" b="1" dirty="0"/>
            </a:br>
            <a:r>
              <a:rPr lang="es-AR" dirty="0"/>
              <a:t>Como los arreglos son variables, al declararlos, se hacen igual que las variables, y todos los valores que guarden, deben ser del mismo tipo.</a:t>
            </a:r>
            <a:br>
              <a:rPr lang="es-AR" dirty="0"/>
            </a:br>
            <a:r>
              <a:rPr lang="es-AR" dirty="0"/>
              <a:t>Por ejemplo, si queremos crear un arreglo que pueda almacenar 10 valores enteros, lo haremos así: entero a[10]</a:t>
            </a:r>
            <a:br>
              <a:rPr lang="es-AR" dirty="0"/>
            </a:br>
            <a:br>
              <a:rPr lang="es-AR" dirty="0"/>
            </a:br>
            <a:r>
              <a:rPr lang="es-AR" dirty="0"/>
              <a:t>Tenemos que tener en cuenta que si bien se pueden almacenar 10 elementos, estos se numeran a partir del cero, por lo tanto estarán numerados del 0 al 9.</a:t>
            </a:r>
          </a:p>
        </p:txBody>
      </p:sp>
    </p:spTree>
    <p:extLst>
      <p:ext uri="{BB962C8B-B14F-4D97-AF65-F5344CB8AC3E}">
        <p14:creationId xmlns:p14="http://schemas.microsoft.com/office/powerpoint/2010/main" val="2173295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EBE61B-4DFA-48C7-AAC5-A1EF3DDCF811}"/>
              </a:ext>
            </a:extLst>
          </p:cNvPr>
          <p:cNvSpPr>
            <a:spLocks noGrp="1"/>
          </p:cNvSpPr>
          <p:nvPr>
            <p:ph type="title"/>
          </p:nvPr>
        </p:nvSpPr>
        <p:spPr/>
        <p:txBody>
          <a:bodyPr/>
          <a:lstStyle/>
          <a:p>
            <a:r>
              <a:rPr lang="es-AR" sz="3600" dirty="0"/>
              <a:t>Arreglos Unidimensionales</a:t>
            </a:r>
          </a:p>
        </p:txBody>
      </p:sp>
      <p:sp>
        <p:nvSpPr>
          <p:cNvPr id="3" name="Marcador de contenido 2">
            <a:extLst>
              <a:ext uri="{FF2B5EF4-FFF2-40B4-BE49-F238E27FC236}">
                <a16:creationId xmlns:a16="http://schemas.microsoft.com/office/drawing/2014/main" id="{AD875711-F311-4C3F-B3AB-81D71E8F30A5}"/>
              </a:ext>
            </a:extLst>
          </p:cNvPr>
          <p:cNvSpPr>
            <a:spLocks noGrp="1"/>
          </p:cNvSpPr>
          <p:nvPr>
            <p:ph idx="1"/>
          </p:nvPr>
        </p:nvSpPr>
        <p:spPr/>
        <p:txBody>
          <a:bodyPr>
            <a:normAutofit/>
          </a:bodyPr>
          <a:lstStyle/>
          <a:p>
            <a:r>
              <a:rPr lang="es-AR" b="1" dirty="0"/>
              <a:t>¿Cómo guardo un valor?</a:t>
            </a:r>
            <a:br>
              <a:rPr lang="es-AR" b="1" dirty="0"/>
            </a:br>
            <a:r>
              <a:rPr lang="es-AR" dirty="0"/>
              <a:t>Para guardar un valor, solo tienes que especificar en qué lugar dentro del arreglo lo quieres guardar.</a:t>
            </a:r>
            <a:br>
              <a:rPr lang="es-AR" dirty="0"/>
            </a:br>
            <a:br>
              <a:rPr lang="es-AR" dirty="0"/>
            </a:br>
            <a:r>
              <a:rPr lang="es-AR" dirty="0"/>
              <a:t>Por ejemplo, en el caso de recién, que creamos un arreglo llamado “a”, que podía contener números enteros (entero a[10]), si quisiéramos guardar el valor 5 en la posición 3, haríamos así: a[2]=5</a:t>
            </a:r>
            <a:br>
              <a:rPr lang="es-AR" dirty="0"/>
            </a:br>
            <a:br>
              <a:rPr lang="es-AR" dirty="0"/>
            </a:br>
            <a:r>
              <a:rPr lang="es-AR" dirty="0"/>
              <a:t>El arreglo internamente se vería así:</a:t>
            </a:r>
            <a:br>
              <a:rPr lang="es-AR" dirty="0"/>
            </a:br>
            <a:br>
              <a:rPr lang="es-AR" dirty="0"/>
            </a:br>
            <a:endParaRPr lang="es-AR" dirty="0"/>
          </a:p>
        </p:txBody>
      </p:sp>
      <p:graphicFrame>
        <p:nvGraphicFramePr>
          <p:cNvPr id="4" name="Tabla 3">
            <a:extLst>
              <a:ext uri="{FF2B5EF4-FFF2-40B4-BE49-F238E27FC236}">
                <a16:creationId xmlns:a16="http://schemas.microsoft.com/office/drawing/2014/main" id="{231136AF-A3C0-4ACE-85D5-33097E02C21B}"/>
              </a:ext>
            </a:extLst>
          </p:cNvPr>
          <p:cNvGraphicFramePr>
            <a:graphicFrameLocks noGrp="1"/>
          </p:cNvGraphicFramePr>
          <p:nvPr>
            <p:extLst>
              <p:ext uri="{D42A27DB-BD31-4B8C-83A1-F6EECF244321}">
                <p14:modId xmlns:p14="http://schemas.microsoft.com/office/powerpoint/2010/main" val="1541142435"/>
              </p:ext>
            </p:extLst>
          </p:nvPr>
        </p:nvGraphicFramePr>
        <p:xfrm>
          <a:off x="1157292" y="4885266"/>
          <a:ext cx="7569008" cy="741680"/>
        </p:xfrm>
        <a:graphic>
          <a:graphicData uri="http://schemas.openxmlformats.org/drawingml/2006/table">
            <a:tbl>
              <a:tblPr>
                <a:tableStyleId>{5C22544A-7EE6-4342-B048-85BDC9FD1C3A}</a:tableStyleId>
              </a:tblPr>
              <a:tblGrid>
                <a:gridCol w="1604728">
                  <a:extLst>
                    <a:ext uri="{9D8B030D-6E8A-4147-A177-3AD203B41FA5}">
                      <a16:colId xmlns:a16="http://schemas.microsoft.com/office/drawing/2014/main" val="2903542669"/>
                    </a:ext>
                  </a:extLst>
                </a:gridCol>
                <a:gridCol w="596428">
                  <a:extLst>
                    <a:ext uri="{9D8B030D-6E8A-4147-A177-3AD203B41FA5}">
                      <a16:colId xmlns:a16="http://schemas.microsoft.com/office/drawing/2014/main" val="4165049911"/>
                    </a:ext>
                  </a:extLst>
                </a:gridCol>
                <a:gridCol w="596428">
                  <a:extLst>
                    <a:ext uri="{9D8B030D-6E8A-4147-A177-3AD203B41FA5}">
                      <a16:colId xmlns:a16="http://schemas.microsoft.com/office/drawing/2014/main" val="2171467517"/>
                    </a:ext>
                  </a:extLst>
                </a:gridCol>
                <a:gridCol w="596428">
                  <a:extLst>
                    <a:ext uri="{9D8B030D-6E8A-4147-A177-3AD203B41FA5}">
                      <a16:colId xmlns:a16="http://schemas.microsoft.com/office/drawing/2014/main" val="1406111376"/>
                    </a:ext>
                  </a:extLst>
                </a:gridCol>
                <a:gridCol w="596428">
                  <a:extLst>
                    <a:ext uri="{9D8B030D-6E8A-4147-A177-3AD203B41FA5}">
                      <a16:colId xmlns:a16="http://schemas.microsoft.com/office/drawing/2014/main" val="1803236405"/>
                    </a:ext>
                  </a:extLst>
                </a:gridCol>
                <a:gridCol w="596428">
                  <a:extLst>
                    <a:ext uri="{9D8B030D-6E8A-4147-A177-3AD203B41FA5}">
                      <a16:colId xmlns:a16="http://schemas.microsoft.com/office/drawing/2014/main" val="2564306039"/>
                    </a:ext>
                  </a:extLst>
                </a:gridCol>
                <a:gridCol w="596428">
                  <a:extLst>
                    <a:ext uri="{9D8B030D-6E8A-4147-A177-3AD203B41FA5}">
                      <a16:colId xmlns:a16="http://schemas.microsoft.com/office/drawing/2014/main" val="1728714480"/>
                    </a:ext>
                  </a:extLst>
                </a:gridCol>
                <a:gridCol w="596428">
                  <a:extLst>
                    <a:ext uri="{9D8B030D-6E8A-4147-A177-3AD203B41FA5}">
                      <a16:colId xmlns:a16="http://schemas.microsoft.com/office/drawing/2014/main" val="1881839207"/>
                    </a:ext>
                  </a:extLst>
                </a:gridCol>
                <a:gridCol w="596428">
                  <a:extLst>
                    <a:ext uri="{9D8B030D-6E8A-4147-A177-3AD203B41FA5}">
                      <a16:colId xmlns:a16="http://schemas.microsoft.com/office/drawing/2014/main" val="1264942255"/>
                    </a:ext>
                  </a:extLst>
                </a:gridCol>
                <a:gridCol w="596428">
                  <a:extLst>
                    <a:ext uri="{9D8B030D-6E8A-4147-A177-3AD203B41FA5}">
                      <a16:colId xmlns:a16="http://schemas.microsoft.com/office/drawing/2014/main" val="3906123547"/>
                    </a:ext>
                  </a:extLst>
                </a:gridCol>
                <a:gridCol w="596428">
                  <a:extLst>
                    <a:ext uri="{9D8B030D-6E8A-4147-A177-3AD203B41FA5}">
                      <a16:colId xmlns:a16="http://schemas.microsoft.com/office/drawing/2014/main" val="3977287798"/>
                    </a:ext>
                  </a:extLst>
                </a:gridCol>
              </a:tblGrid>
              <a:tr h="370840">
                <a:tc>
                  <a:txBody>
                    <a:bodyPr/>
                    <a:lstStyle/>
                    <a:p>
                      <a:pPr algn="ctr"/>
                      <a:r>
                        <a:rPr lang="es-AR" dirty="0"/>
                        <a:t>Posición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s-AR"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s-AR"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s-AR"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s-AR"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s-AR"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s-AR"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s-AR"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s-AR"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s-AR"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s-AR"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52271287"/>
                  </a:ext>
                </a:extLst>
              </a:tr>
              <a:tr h="370840">
                <a:tc>
                  <a:txBody>
                    <a:bodyPr/>
                    <a:lstStyle/>
                    <a:p>
                      <a:pPr algn="ctr"/>
                      <a:r>
                        <a:rPr lang="es-AR" dirty="0"/>
                        <a:t>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ctr"/>
                      <a:endParaRPr lang="es-A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s-A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s-AR"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s-A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s-A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s-A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s-A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s-A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s-A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s-A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310776523"/>
                  </a:ext>
                </a:extLst>
              </a:tr>
            </a:tbl>
          </a:graphicData>
        </a:graphic>
      </p:graphicFrame>
      <p:cxnSp>
        <p:nvCxnSpPr>
          <p:cNvPr id="8" name="Conector recto de flecha 7">
            <a:extLst>
              <a:ext uri="{FF2B5EF4-FFF2-40B4-BE49-F238E27FC236}">
                <a16:creationId xmlns:a16="http://schemas.microsoft.com/office/drawing/2014/main" id="{0AEEEC0E-3EC4-4A9E-B142-2447734E2CD0}"/>
              </a:ext>
            </a:extLst>
          </p:cNvPr>
          <p:cNvCxnSpPr>
            <a:cxnSpLocks/>
            <a:stCxn id="10" idx="1"/>
          </p:cNvCxnSpPr>
          <p:nvPr/>
        </p:nvCxnSpPr>
        <p:spPr>
          <a:xfrm flipH="1">
            <a:off x="4357513" y="4228730"/>
            <a:ext cx="1014588" cy="1167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Abrir llave 9">
            <a:extLst>
              <a:ext uri="{FF2B5EF4-FFF2-40B4-BE49-F238E27FC236}">
                <a16:creationId xmlns:a16="http://schemas.microsoft.com/office/drawing/2014/main" id="{D6A11409-5D0D-43D4-9272-62F73215AA1B}"/>
              </a:ext>
            </a:extLst>
          </p:cNvPr>
          <p:cNvSpPr/>
          <p:nvPr/>
        </p:nvSpPr>
        <p:spPr>
          <a:xfrm rot="16200000">
            <a:off x="5323602" y="3840151"/>
            <a:ext cx="96998" cy="6801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Tree>
    <p:extLst>
      <p:ext uri="{BB962C8B-B14F-4D97-AF65-F5344CB8AC3E}">
        <p14:creationId xmlns:p14="http://schemas.microsoft.com/office/powerpoint/2010/main" val="859961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EBE61B-4DFA-48C7-AAC5-A1EF3DDCF811}"/>
              </a:ext>
            </a:extLst>
          </p:cNvPr>
          <p:cNvSpPr>
            <a:spLocks noGrp="1"/>
          </p:cNvSpPr>
          <p:nvPr>
            <p:ph type="title"/>
          </p:nvPr>
        </p:nvSpPr>
        <p:spPr/>
        <p:txBody>
          <a:bodyPr/>
          <a:lstStyle/>
          <a:p>
            <a:r>
              <a:rPr lang="es-AR" sz="3600" dirty="0"/>
              <a:t>Arreglos Unidimensionales</a:t>
            </a:r>
          </a:p>
        </p:txBody>
      </p:sp>
      <p:sp>
        <p:nvSpPr>
          <p:cNvPr id="3" name="Marcador de contenido 2">
            <a:extLst>
              <a:ext uri="{FF2B5EF4-FFF2-40B4-BE49-F238E27FC236}">
                <a16:creationId xmlns:a16="http://schemas.microsoft.com/office/drawing/2014/main" id="{AD875711-F311-4C3F-B3AB-81D71E8F30A5}"/>
              </a:ext>
            </a:extLst>
          </p:cNvPr>
          <p:cNvSpPr>
            <a:spLocks noGrp="1"/>
          </p:cNvSpPr>
          <p:nvPr>
            <p:ph idx="1"/>
          </p:nvPr>
        </p:nvSpPr>
        <p:spPr/>
        <p:txBody>
          <a:bodyPr>
            <a:normAutofit/>
          </a:bodyPr>
          <a:lstStyle/>
          <a:p>
            <a:r>
              <a:rPr lang="es-AR" b="1" dirty="0"/>
              <a:t>¿Cómo recupero (leo) un valor?</a:t>
            </a:r>
            <a:br>
              <a:rPr lang="es-AR" b="1" dirty="0"/>
            </a:br>
            <a:r>
              <a:rPr lang="es-AR" dirty="0"/>
              <a:t>Para recuperar un valor, solo tienes que especificar en qué lugar dentro del arreglo está guardado.</a:t>
            </a:r>
            <a:br>
              <a:rPr lang="es-AR" dirty="0"/>
            </a:br>
            <a:br>
              <a:rPr lang="es-AR" dirty="0"/>
            </a:br>
            <a:r>
              <a:rPr lang="es-AR" dirty="0"/>
              <a:t>Por ejemplo, en el caso de recién, que habíamos guardado el valor 5 en la posición 3 (a[2]=5), para asignarle a otra variable “b” el valor que tenía guardado el arreglo, lo haríamos así:</a:t>
            </a:r>
            <a:br>
              <a:rPr lang="es-AR" dirty="0"/>
            </a:br>
            <a:br>
              <a:rPr lang="es-AR" dirty="0"/>
            </a:br>
            <a:r>
              <a:rPr lang="es-AR" dirty="0"/>
              <a:t>b=a[2]</a:t>
            </a:r>
            <a:br>
              <a:rPr lang="es-AR" dirty="0"/>
            </a:br>
            <a:br>
              <a:rPr lang="es-AR" dirty="0"/>
            </a:br>
            <a:r>
              <a:rPr lang="es-AR" dirty="0"/>
              <a:t>Por lo tanto ahora la variable “b” tiene guardado el valor 5.</a:t>
            </a:r>
          </a:p>
        </p:txBody>
      </p:sp>
    </p:spTree>
    <p:extLst>
      <p:ext uri="{BB962C8B-B14F-4D97-AF65-F5344CB8AC3E}">
        <p14:creationId xmlns:p14="http://schemas.microsoft.com/office/powerpoint/2010/main" val="771643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EBE61B-4DFA-48C7-AAC5-A1EF3DDCF811}"/>
              </a:ext>
            </a:extLst>
          </p:cNvPr>
          <p:cNvSpPr>
            <a:spLocks noGrp="1"/>
          </p:cNvSpPr>
          <p:nvPr>
            <p:ph type="title"/>
          </p:nvPr>
        </p:nvSpPr>
        <p:spPr/>
        <p:txBody>
          <a:bodyPr/>
          <a:lstStyle/>
          <a:p>
            <a:r>
              <a:rPr lang="es-AR" sz="3600" dirty="0"/>
              <a:t>Arreglos Unidimensionales</a:t>
            </a:r>
          </a:p>
        </p:txBody>
      </p:sp>
      <p:sp>
        <p:nvSpPr>
          <p:cNvPr id="3" name="Marcador de contenido 2">
            <a:extLst>
              <a:ext uri="{FF2B5EF4-FFF2-40B4-BE49-F238E27FC236}">
                <a16:creationId xmlns:a16="http://schemas.microsoft.com/office/drawing/2014/main" id="{AD875711-F311-4C3F-B3AB-81D71E8F30A5}"/>
              </a:ext>
            </a:extLst>
          </p:cNvPr>
          <p:cNvSpPr>
            <a:spLocks noGrp="1"/>
          </p:cNvSpPr>
          <p:nvPr>
            <p:ph idx="1"/>
          </p:nvPr>
        </p:nvSpPr>
        <p:spPr/>
        <p:txBody>
          <a:bodyPr>
            <a:normAutofit/>
          </a:bodyPr>
          <a:lstStyle/>
          <a:p>
            <a:r>
              <a:rPr lang="es-AR" b="1" dirty="0"/>
              <a:t>Hagamos un ejemplo sencillo, donde guardaremos 10 valores que el usuario irá ingresando:</a:t>
            </a:r>
            <a:br>
              <a:rPr lang="es-AR" b="1" dirty="0"/>
            </a:br>
            <a:br>
              <a:rPr lang="es-AR" b="1" dirty="0"/>
            </a:br>
            <a:r>
              <a:rPr lang="es-AR" dirty="0">
                <a:latin typeface="Consolas" panose="020B0609020204030204" pitchFamily="49" charset="0"/>
                <a:cs typeface="Courier New" panose="02070309020205020404" pitchFamily="49" charset="0"/>
              </a:rPr>
              <a:t>INICIO</a:t>
            </a:r>
            <a:br>
              <a:rPr lang="es-AR" dirty="0">
                <a:latin typeface="Consolas" panose="020B0609020204030204" pitchFamily="49" charset="0"/>
                <a:cs typeface="Courier New" panose="02070309020205020404" pitchFamily="49" charset="0"/>
              </a:rPr>
            </a:br>
            <a:r>
              <a:rPr lang="es-AR" dirty="0">
                <a:latin typeface="Consolas" panose="020B0609020204030204" pitchFamily="49" charset="0"/>
                <a:cs typeface="Courier New" panose="02070309020205020404" pitchFamily="49" charset="0"/>
              </a:rPr>
              <a:t>entero a[10],</a:t>
            </a:r>
            <a:r>
              <a:rPr lang="es-AR" dirty="0" err="1">
                <a:latin typeface="Consolas" panose="020B0609020204030204" pitchFamily="49" charset="0"/>
                <a:cs typeface="Courier New" panose="02070309020205020404" pitchFamily="49" charset="0"/>
              </a:rPr>
              <a:t>x,indice</a:t>
            </a:r>
            <a:br>
              <a:rPr lang="es-AR" dirty="0">
                <a:latin typeface="Consolas" panose="020B0609020204030204" pitchFamily="49" charset="0"/>
                <a:cs typeface="Courier New" panose="02070309020205020404" pitchFamily="49" charset="0"/>
              </a:rPr>
            </a:br>
            <a:r>
              <a:rPr lang="es-AR" dirty="0">
                <a:latin typeface="Consolas" panose="020B0609020204030204" pitchFamily="49" charset="0"/>
                <a:cs typeface="Courier New" panose="02070309020205020404" pitchFamily="49" charset="0"/>
              </a:rPr>
              <a:t>para x = 0 hasta 9</a:t>
            </a:r>
            <a:br>
              <a:rPr lang="es-AR" dirty="0">
                <a:latin typeface="Consolas" panose="020B0609020204030204" pitchFamily="49" charset="0"/>
                <a:cs typeface="Courier New" panose="02070309020205020404" pitchFamily="49" charset="0"/>
              </a:rPr>
            </a:br>
            <a:r>
              <a:rPr lang="es-AR" dirty="0">
                <a:latin typeface="Consolas" panose="020B0609020204030204" pitchFamily="49" charset="0"/>
                <a:cs typeface="Courier New" panose="02070309020205020404" pitchFamily="49" charset="0"/>
              </a:rPr>
              <a:t>   imprimir “Ingrese un valor entero”</a:t>
            </a:r>
            <a:br>
              <a:rPr lang="es-AR" dirty="0">
                <a:latin typeface="Consolas" panose="020B0609020204030204" pitchFamily="49" charset="0"/>
                <a:cs typeface="Courier New" panose="02070309020205020404" pitchFamily="49" charset="0"/>
              </a:rPr>
            </a:br>
            <a:r>
              <a:rPr lang="es-AR" dirty="0">
                <a:latin typeface="Consolas" panose="020B0609020204030204" pitchFamily="49" charset="0"/>
                <a:cs typeface="Courier New" panose="02070309020205020404" pitchFamily="49" charset="0"/>
              </a:rPr>
              <a:t>   leer a[x]</a:t>
            </a:r>
            <a:br>
              <a:rPr lang="es-AR" dirty="0">
                <a:latin typeface="Consolas" panose="020B0609020204030204" pitchFamily="49" charset="0"/>
                <a:cs typeface="Courier New" panose="02070309020205020404" pitchFamily="49" charset="0"/>
              </a:rPr>
            </a:br>
            <a:r>
              <a:rPr lang="es-AR" dirty="0" err="1">
                <a:latin typeface="Consolas" panose="020B0609020204030204" pitchFamily="49" charset="0"/>
                <a:cs typeface="Courier New" panose="02070309020205020404" pitchFamily="49" charset="0"/>
              </a:rPr>
              <a:t>fin_para</a:t>
            </a:r>
            <a:br>
              <a:rPr lang="es-AR" dirty="0">
                <a:latin typeface="Consolas" panose="020B0609020204030204" pitchFamily="49" charset="0"/>
                <a:cs typeface="Courier New" panose="02070309020205020404" pitchFamily="49" charset="0"/>
              </a:rPr>
            </a:br>
            <a:r>
              <a:rPr lang="es-AR" dirty="0">
                <a:latin typeface="Consolas" panose="020B0609020204030204" pitchFamily="49" charset="0"/>
                <a:cs typeface="Courier New" panose="02070309020205020404" pitchFamily="49" charset="0"/>
              </a:rPr>
              <a:t>.</a:t>
            </a:r>
            <a:br>
              <a:rPr lang="es-AR" dirty="0">
                <a:latin typeface="Consolas" panose="020B0609020204030204" pitchFamily="49" charset="0"/>
                <a:cs typeface="Courier New" panose="02070309020205020404" pitchFamily="49" charset="0"/>
              </a:rPr>
            </a:br>
            <a:r>
              <a:rPr lang="es-AR" dirty="0">
                <a:latin typeface="Consolas" panose="020B0609020204030204" pitchFamily="49" charset="0"/>
                <a:cs typeface="Courier New" panose="02070309020205020404" pitchFamily="49" charset="0"/>
              </a:rPr>
              <a:t>.</a:t>
            </a:r>
            <a:br>
              <a:rPr lang="es-AR" dirty="0">
                <a:latin typeface="Consolas" panose="020B0609020204030204" pitchFamily="49" charset="0"/>
                <a:cs typeface="Courier New" panose="02070309020205020404" pitchFamily="49" charset="0"/>
              </a:rPr>
            </a:br>
            <a:r>
              <a:rPr lang="es-AR" dirty="0">
                <a:latin typeface="Consolas" panose="020B0609020204030204" pitchFamily="49" charset="0"/>
                <a:cs typeface="Courier New" panose="02070309020205020404" pitchFamily="49" charset="0"/>
              </a:rPr>
              <a:t>.</a:t>
            </a:r>
          </a:p>
        </p:txBody>
      </p:sp>
      <p:sp>
        <p:nvSpPr>
          <p:cNvPr id="4" name="CuadroTexto 3">
            <a:extLst>
              <a:ext uri="{FF2B5EF4-FFF2-40B4-BE49-F238E27FC236}">
                <a16:creationId xmlns:a16="http://schemas.microsoft.com/office/drawing/2014/main" id="{7A709EA2-B2E1-4EB6-B8D8-9862195D0075}"/>
              </a:ext>
            </a:extLst>
          </p:cNvPr>
          <p:cNvSpPr txBox="1"/>
          <p:nvPr/>
        </p:nvSpPr>
        <p:spPr>
          <a:xfrm>
            <a:off x="4233333" y="4878606"/>
            <a:ext cx="3556000" cy="1169551"/>
          </a:xfrm>
          <a:prstGeom prst="rect">
            <a:avLst/>
          </a:prstGeom>
          <a:noFill/>
        </p:spPr>
        <p:txBody>
          <a:bodyPr wrap="square" rtlCol="0">
            <a:spAutoFit/>
          </a:bodyPr>
          <a:lstStyle/>
          <a:p>
            <a:r>
              <a:rPr lang="es-AR" sz="1400" dirty="0"/>
              <a:t>Como puedes ver, hemos colocado la variable del PARA, en el índice del vector, de esta manera, en cada vuelta, irá guardando cada valor, en cada una de las posiciones del vector</a:t>
            </a:r>
          </a:p>
        </p:txBody>
      </p:sp>
      <p:cxnSp>
        <p:nvCxnSpPr>
          <p:cNvPr id="6" name="Conector recto de flecha 5">
            <a:extLst>
              <a:ext uri="{FF2B5EF4-FFF2-40B4-BE49-F238E27FC236}">
                <a16:creationId xmlns:a16="http://schemas.microsoft.com/office/drawing/2014/main" id="{6EC3A0DC-75C9-42A3-9A06-A5C1F87FD11D}"/>
              </a:ext>
            </a:extLst>
          </p:cNvPr>
          <p:cNvCxnSpPr>
            <a:cxnSpLocks/>
          </p:cNvCxnSpPr>
          <p:nvPr/>
        </p:nvCxnSpPr>
        <p:spPr>
          <a:xfrm flipH="1" flipV="1">
            <a:off x="2494844" y="4289778"/>
            <a:ext cx="1738490" cy="7224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2792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EBE61B-4DFA-48C7-AAC5-A1EF3DDCF811}"/>
              </a:ext>
            </a:extLst>
          </p:cNvPr>
          <p:cNvSpPr>
            <a:spLocks noGrp="1"/>
          </p:cNvSpPr>
          <p:nvPr>
            <p:ph type="title"/>
          </p:nvPr>
        </p:nvSpPr>
        <p:spPr/>
        <p:txBody>
          <a:bodyPr/>
          <a:lstStyle/>
          <a:p>
            <a:r>
              <a:rPr lang="es-AR" sz="3600" dirty="0"/>
              <a:t>Arreglos Unidimensionales</a:t>
            </a:r>
          </a:p>
        </p:txBody>
      </p:sp>
      <p:sp>
        <p:nvSpPr>
          <p:cNvPr id="3" name="Marcador de contenido 2">
            <a:extLst>
              <a:ext uri="{FF2B5EF4-FFF2-40B4-BE49-F238E27FC236}">
                <a16:creationId xmlns:a16="http://schemas.microsoft.com/office/drawing/2014/main" id="{AD875711-F311-4C3F-B3AB-81D71E8F30A5}"/>
              </a:ext>
            </a:extLst>
          </p:cNvPr>
          <p:cNvSpPr>
            <a:spLocks noGrp="1"/>
          </p:cNvSpPr>
          <p:nvPr>
            <p:ph idx="1"/>
          </p:nvPr>
        </p:nvSpPr>
        <p:spPr>
          <a:xfrm>
            <a:off x="677334" y="1930400"/>
            <a:ext cx="8596668" cy="4797777"/>
          </a:xfrm>
        </p:spPr>
        <p:txBody>
          <a:bodyPr>
            <a:normAutofit/>
          </a:bodyPr>
          <a:lstStyle/>
          <a:p>
            <a:r>
              <a:rPr lang="es-AR" b="1" dirty="0"/>
              <a:t>Ahora continuaremos el ejemplo de recién y le preguntaremos al usuario, cual de los valores del vector quiere ver, por lo tanto le diremos que ingrese un valor entre 0 y 9.</a:t>
            </a:r>
            <a:br>
              <a:rPr lang="es-AR" b="1" dirty="0"/>
            </a:br>
            <a:br>
              <a:rPr lang="es-AR" b="1" dirty="0"/>
            </a:br>
            <a:r>
              <a:rPr lang="es-AR" dirty="0">
                <a:latin typeface="Consolas" panose="020B0609020204030204" pitchFamily="49" charset="0"/>
              </a:rPr>
              <a:t>imprimir “Ingrese un valor entre 0 y 9 para ver qué valor está almacenado”</a:t>
            </a:r>
            <a:br>
              <a:rPr lang="es-AR" dirty="0">
                <a:latin typeface="Consolas" panose="020B0609020204030204" pitchFamily="49" charset="0"/>
              </a:rPr>
            </a:br>
            <a:r>
              <a:rPr lang="es-AR" dirty="0">
                <a:latin typeface="Consolas" panose="020B0609020204030204" pitchFamily="49" charset="0"/>
                <a:cs typeface="Courier New" panose="02070309020205020404" pitchFamily="49" charset="0"/>
              </a:rPr>
              <a:t>leer </a:t>
            </a:r>
            <a:r>
              <a:rPr lang="es-AR" dirty="0" err="1">
                <a:latin typeface="Consolas" panose="020B0609020204030204" pitchFamily="49" charset="0"/>
                <a:cs typeface="Courier New" panose="02070309020205020404" pitchFamily="49" charset="0"/>
              </a:rPr>
              <a:t>indice</a:t>
            </a:r>
            <a:br>
              <a:rPr lang="es-AR" dirty="0">
                <a:latin typeface="Consolas" panose="020B0609020204030204" pitchFamily="49" charset="0"/>
                <a:cs typeface="Courier New" panose="02070309020205020404" pitchFamily="49" charset="0"/>
              </a:rPr>
            </a:br>
            <a:r>
              <a:rPr lang="es-AR" dirty="0">
                <a:latin typeface="Consolas" panose="020B0609020204030204" pitchFamily="49" charset="0"/>
                <a:cs typeface="Courier New" panose="02070309020205020404" pitchFamily="49" charset="0"/>
              </a:rPr>
              <a:t>imprimir “El valor que está guardado en la posición ”,</a:t>
            </a:r>
            <a:r>
              <a:rPr lang="es-AR" dirty="0" err="1">
                <a:latin typeface="Consolas" panose="020B0609020204030204" pitchFamily="49" charset="0"/>
                <a:cs typeface="Courier New" panose="02070309020205020404" pitchFamily="49" charset="0"/>
              </a:rPr>
              <a:t>indice</a:t>
            </a:r>
            <a:r>
              <a:rPr lang="es-AR" dirty="0">
                <a:latin typeface="Consolas" panose="020B0609020204030204" pitchFamily="49" charset="0"/>
                <a:cs typeface="Courier New" panose="02070309020205020404" pitchFamily="49" charset="0"/>
              </a:rPr>
              <a:t>,” es: “,a[</a:t>
            </a:r>
            <a:r>
              <a:rPr lang="es-AR" dirty="0" err="1">
                <a:latin typeface="Consolas" panose="020B0609020204030204" pitchFamily="49" charset="0"/>
                <a:cs typeface="Courier New" panose="02070309020205020404" pitchFamily="49" charset="0"/>
              </a:rPr>
              <a:t>indice</a:t>
            </a:r>
            <a:r>
              <a:rPr lang="es-AR" dirty="0">
                <a:latin typeface="Consolas" panose="020B0609020204030204" pitchFamily="49" charset="0"/>
                <a:cs typeface="Courier New" panose="02070309020205020404" pitchFamily="49" charset="0"/>
              </a:rPr>
              <a:t>]</a:t>
            </a:r>
            <a:br>
              <a:rPr lang="es-AR" dirty="0">
                <a:latin typeface="Consolas" panose="020B0609020204030204" pitchFamily="49" charset="0"/>
                <a:cs typeface="Courier New" panose="02070309020205020404" pitchFamily="49" charset="0"/>
              </a:rPr>
            </a:br>
            <a:br>
              <a:rPr lang="es-AR" dirty="0">
                <a:latin typeface="Consolas" panose="020B0609020204030204" pitchFamily="49" charset="0"/>
                <a:cs typeface="Courier New" panose="02070309020205020404" pitchFamily="49" charset="0"/>
              </a:rPr>
            </a:br>
            <a:r>
              <a:rPr lang="es-AR" dirty="0">
                <a:latin typeface="Consolas" panose="020B0609020204030204" pitchFamily="49" charset="0"/>
                <a:cs typeface="Courier New" panose="02070309020205020404" pitchFamily="49" charset="0"/>
              </a:rPr>
              <a:t>Por lo tanto, si el usuario hubiera ingresado la posición 2 (que en el ejemplo habíamos guardado el valor 5), el programa mostrará:</a:t>
            </a:r>
            <a:br>
              <a:rPr lang="es-AR" dirty="0">
                <a:latin typeface="Consolas" panose="020B0609020204030204" pitchFamily="49" charset="0"/>
                <a:cs typeface="Courier New" panose="02070309020205020404" pitchFamily="49" charset="0"/>
              </a:rPr>
            </a:br>
            <a:br>
              <a:rPr lang="es-AR" dirty="0">
                <a:latin typeface="Consolas" panose="020B0609020204030204" pitchFamily="49" charset="0"/>
                <a:cs typeface="Courier New" panose="02070309020205020404" pitchFamily="49" charset="0"/>
              </a:rPr>
            </a:br>
            <a:r>
              <a:rPr lang="es-AR" dirty="0">
                <a:solidFill>
                  <a:srgbClr val="0070C0"/>
                </a:solidFill>
                <a:latin typeface="Consolas" panose="020B0609020204030204" pitchFamily="49" charset="0"/>
                <a:cs typeface="Courier New" panose="02070309020205020404" pitchFamily="49" charset="0"/>
              </a:rPr>
              <a:t>El valor que está guardado en la posición 2 es: 5</a:t>
            </a:r>
            <a:br>
              <a:rPr lang="es-AR" dirty="0">
                <a:solidFill>
                  <a:srgbClr val="0070C0"/>
                </a:solidFill>
                <a:latin typeface="Consolas" panose="020B0609020204030204" pitchFamily="49" charset="0"/>
                <a:cs typeface="Courier New" panose="02070309020205020404" pitchFamily="49" charset="0"/>
              </a:rPr>
            </a:br>
            <a:endParaRPr lang="es-AR" dirty="0">
              <a:solidFill>
                <a:srgbClr val="0070C0"/>
              </a:solidFill>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3929403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EBE61B-4DFA-48C7-AAC5-A1EF3DDCF811}"/>
              </a:ext>
            </a:extLst>
          </p:cNvPr>
          <p:cNvSpPr>
            <a:spLocks noGrp="1"/>
          </p:cNvSpPr>
          <p:nvPr>
            <p:ph type="title"/>
          </p:nvPr>
        </p:nvSpPr>
        <p:spPr/>
        <p:txBody>
          <a:bodyPr/>
          <a:lstStyle/>
          <a:p>
            <a:r>
              <a:rPr lang="es-AR" sz="3600" dirty="0"/>
              <a:t>Arreglos Unidimensionales</a:t>
            </a:r>
          </a:p>
        </p:txBody>
      </p:sp>
      <p:sp>
        <p:nvSpPr>
          <p:cNvPr id="3" name="Marcador de contenido 2">
            <a:extLst>
              <a:ext uri="{FF2B5EF4-FFF2-40B4-BE49-F238E27FC236}">
                <a16:creationId xmlns:a16="http://schemas.microsoft.com/office/drawing/2014/main" id="{AD875711-F311-4C3F-B3AB-81D71E8F30A5}"/>
              </a:ext>
            </a:extLst>
          </p:cNvPr>
          <p:cNvSpPr>
            <a:spLocks noGrp="1"/>
          </p:cNvSpPr>
          <p:nvPr>
            <p:ph idx="1"/>
          </p:nvPr>
        </p:nvSpPr>
        <p:spPr>
          <a:xfrm>
            <a:off x="677334" y="1930400"/>
            <a:ext cx="8596668" cy="4797777"/>
          </a:xfrm>
        </p:spPr>
        <p:txBody>
          <a:bodyPr>
            <a:normAutofit/>
          </a:bodyPr>
          <a:lstStyle/>
          <a:p>
            <a:pPr marL="0" indent="0" algn="ctr">
              <a:buNone/>
            </a:pPr>
            <a:r>
              <a:rPr lang="es-AR" b="1" dirty="0"/>
              <a:t>¡Ya tienen todo lo que necesitan, a usar la imaginación y a trabajar!</a:t>
            </a:r>
            <a:br>
              <a:rPr lang="es-AR" sz="2400" b="1" dirty="0"/>
            </a:br>
            <a:br>
              <a:rPr lang="es-AR" b="1" dirty="0"/>
            </a:br>
            <a:r>
              <a:rPr lang="es-AR" sz="2400" b="1" dirty="0"/>
              <a:t>¡¡MUCHAS PILAS!!</a:t>
            </a:r>
            <a:endParaRPr lang="es-AR" b="1" dirty="0"/>
          </a:p>
        </p:txBody>
      </p:sp>
      <p:pic>
        <p:nvPicPr>
          <p:cNvPr id="5" name="Imagen 4">
            <a:extLst>
              <a:ext uri="{FF2B5EF4-FFF2-40B4-BE49-F238E27FC236}">
                <a16:creationId xmlns:a16="http://schemas.microsoft.com/office/drawing/2014/main" id="{7EAFA73C-A060-46B4-B2C4-BABA6239CD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3668" y="3567288"/>
            <a:ext cx="1524000" cy="1524000"/>
          </a:xfrm>
          <a:prstGeom prst="rect">
            <a:avLst/>
          </a:prstGeom>
        </p:spPr>
      </p:pic>
    </p:spTree>
    <p:extLst>
      <p:ext uri="{BB962C8B-B14F-4D97-AF65-F5344CB8AC3E}">
        <p14:creationId xmlns:p14="http://schemas.microsoft.com/office/powerpoint/2010/main" val="2611416713"/>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133</TotalTime>
  <Words>162</Words>
  <Application>Microsoft Office PowerPoint</Application>
  <PresentationFormat>Panorámica</PresentationFormat>
  <Paragraphs>33</Paragraphs>
  <Slides>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Arial</vt:lpstr>
      <vt:lpstr>Consolas</vt:lpstr>
      <vt:lpstr>Courier New</vt:lpstr>
      <vt:lpstr>Trebuchet MS</vt:lpstr>
      <vt:lpstr>Wingdings 3</vt:lpstr>
      <vt:lpstr>Faceta</vt:lpstr>
      <vt:lpstr>INFORMÁTICA 1</vt:lpstr>
      <vt:lpstr>Arreglos Unidimensionales</vt:lpstr>
      <vt:lpstr>Arreglos Unidimensionales</vt:lpstr>
      <vt:lpstr>Arreglos Unidimensionales</vt:lpstr>
      <vt:lpstr>Arreglos Unidimensionales</vt:lpstr>
      <vt:lpstr>Arreglos Unidimensionales</vt:lpstr>
      <vt:lpstr>Arreglos Unidimensionales</vt:lpstr>
      <vt:lpstr>Arreglos Unidimensionales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INFORMÁTICA 1</dc:title>
  <dc:creator>Rodrigo</dc:creator>
  <cp:lastModifiedBy>Rodrigo</cp:lastModifiedBy>
  <cp:revision>19</cp:revision>
  <dcterms:created xsi:type="dcterms:W3CDTF">2018-05-03T03:08:31Z</dcterms:created>
  <dcterms:modified xsi:type="dcterms:W3CDTF">2018-05-03T05:51:08Z</dcterms:modified>
</cp:coreProperties>
</file>