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59" r:id="rId6"/>
    <p:sldId id="261" r:id="rId7"/>
    <p:sldId id="275" r:id="rId8"/>
    <p:sldId id="263" r:id="rId9"/>
    <p:sldId id="264" r:id="rId10"/>
    <p:sldId id="278" r:id="rId11"/>
    <p:sldId id="266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3D4F-0A18-455C-90BF-1478CE9E3314}" type="datetimeFigureOut">
              <a:rPr lang="es-AR" smtClean="0"/>
              <a:pPr/>
              <a:t>31/03/2018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B5186-E69E-494C-8D02-FC8A76DB9C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B5186-E69E-494C-8D02-FC8A76DB9C91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B5186-E69E-494C-8D02-FC8A76DB9C91}" type="slidenum">
              <a:rPr lang="es-AR" smtClean="0"/>
              <a:pPr/>
              <a:t>15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7003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Química General</a:t>
            </a:r>
            <a:br>
              <a:rPr lang="es-AR" dirty="0" smtClean="0"/>
            </a:br>
            <a:r>
              <a:rPr lang="es-AR" dirty="0" smtClean="0"/>
              <a:t> Compuestos químicos</a:t>
            </a:r>
            <a:br>
              <a:rPr lang="es-AR" dirty="0" smtClean="0"/>
            </a:br>
            <a:r>
              <a:rPr lang="es-AR" dirty="0" smtClean="0"/>
              <a:t>Reacciones  químicas</a:t>
            </a:r>
            <a:br>
              <a:rPr lang="es-AR" dirty="0" smtClean="0"/>
            </a:br>
            <a:r>
              <a:rPr lang="es-AR" dirty="0" err="1" smtClean="0"/>
              <a:t>Estequiometría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4143380"/>
            <a:ext cx="7854696" cy="837756"/>
          </a:xfrm>
        </p:spPr>
        <p:txBody>
          <a:bodyPr/>
          <a:lstStyle/>
          <a:p>
            <a:r>
              <a:rPr lang="es-AR" b="1" dirty="0" smtClean="0">
                <a:latin typeface="Tahoma" pitchFamily="34" charset="0"/>
              </a:rPr>
              <a:t>Prof. Ing. Sandra </a:t>
            </a:r>
            <a:r>
              <a:rPr lang="es-AR" b="1" dirty="0" err="1" smtClean="0">
                <a:latin typeface="Tahoma" pitchFamily="34" charset="0"/>
              </a:rPr>
              <a:t>Leiton</a:t>
            </a:r>
            <a:endParaRPr lang="es-ES" b="1" dirty="0" smtClean="0">
              <a:latin typeface="Tahoma" pitchFamily="34" charset="0"/>
            </a:endParaRPr>
          </a:p>
          <a:p>
            <a:endParaRPr lang="es-AR" dirty="0"/>
          </a:p>
        </p:txBody>
      </p:sp>
      <p:pic>
        <p:nvPicPr>
          <p:cNvPr id="4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1000100" y="4286256"/>
            <a:ext cx="2214546" cy="1470025"/>
          </a:xfrm>
          <a:prstGeom prst="rect">
            <a:avLst/>
          </a:prstGeom>
          <a:solidFill>
            <a:srgbClr val="FFFFFF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Nomenclatura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5842" name="Picture 2" descr="http://1.bp.blogspot.com/-R9E8zmI1feM/UbM4_T1ZA2I/AAAAAAAAACw/m0j4ZjzLn6Y/s1600/Nomenclatura+%25C3%25B3xidos+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429684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es-AR" dirty="0" smtClean="0"/>
              <a:t>Nomenclatura tradicional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graphicFrame>
        <p:nvGraphicFramePr>
          <p:cNvPr id="4" name="Group 56"/>
          <p:cNvGraphicFramePr>
            <a:graphicFrameLocks noGrp="1"/>
          </p:cNvGraphicFramePr>
          <p:nvPr/>
        </p:nvGraphicFramePr>
        <p:xfrm>
          <a:off x="428596" y="1571609"/>
          <a:ext cx="8286808" cy="5000666"/>
        </p:xfrm>
        <a:graphic>
          <a:graphicData uri="http://schemas.openxmlformats.org/drawingml/2006/table">
            <a:tbl>
              <a:tblPr/>
              <a:tblGrid>
                <a:gridCol w="3183837"/>
                <a:gridCol w="5102971"/>
              </a:tblGrid>
              <a:tr h="429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Posibilidad de n. 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Terminación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4571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n.o. menor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-oso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itchFamily="66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mayor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n.o. menor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hipo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…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  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-oso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itchFamily="66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intermedia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n.o. mayor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-ico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itchFamily="66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4571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cuatro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menor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hipo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…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  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intermedio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intermedio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  <a:tr h="45716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n. o. mayor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Wingdings 3" pitchFamily="18" charset="2"/>
                        </a:rPr>
                        <a:t>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per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…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   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-</a:t>
                      </a:r>
                      <a:r>
                        <a:rPr kumimoji="0" lang="es-E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sym typeface="Wingdings 3" pitchFamily="18" charset="2"/>
                        </a:rPr>
                        <a:t>ico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s-AR" dirty="0" smtClean="0"/>
              <a:t>Óxidos ácidos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>
            <a:normAutofit/>
          </a:bodyPr>
          <a:lstStyle/>
          <a:p>
            <a:r>
              <a:rPr lang="es-AR" dirty="0" smtClean="0"/>
              <a:t>Es la combinación del oxígeno con un no metal. </a:t>
            </a:r>
          </a:p>
          <a:p>
            <a:pPr>
              <a:buNone/>
            </a:pPr>
            <a:r>
              <a:rPr lang="es-AR" dirty="0" smtClean="0"/>
              <a:t>           El C: +2, +4; S: +2, +4, +6</a:t>
            </a:r>
          </a:p>
          <a:p>
            <a:pPr>
              <a:buNone/>
            </a:pPr>
            <a:r>
              <a:rPr lang="es-AR" dirty="0" smtClean="0"/>
              <a:t>CO</a:t>
            </a:r>
            <a:r>
              <a:rPr lang="es-AR" baseline="-25000" dirty="0" smtClean="0"/>
              <a:t>2</a:t>
            </a:r>
            <a:r>
              <a:rPr lang="es-AR" dirty="0" smtClean="0"/>
              <a:t> :dióxido de carbono</a:t>
            </a:r>
          </a:p>
          <a:p>
            <a:r>
              <a:rPr lang="es-AR" dirty="0" smtClean="0"/>
              <a:t>Óxido de carbono (IV)</a:t>
            </a:r>
          </a:p>
          <a:p>
            <a:r>
              <a:rPr lang="es-AR" dirty="0" smtClean="0"/>
              <a:t>Anhídrido carbónico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SO :monóxido de azufre</a:t>
            </a:r>
          </a:p>
          <a:p>
            <a:r>
              <a:rPr lang="es-AR" dirty="0" smtClean="0"/>
              <a:t>Óxido de azufre (II)</a:t>
            </a:r>
          </a:p>
          <a:p>
            <a:r>
              <a:rPr lang="es-AR" dirty="0" smtClean="0"/>
              <a:t>Anhídrido hiposulfuroso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s-AR" dirty="0" smtClean="0"/>
              <a:t>Hidruros metálicos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combinación del hidrógeno (-1) con un metal</a:t>
            </a:r>
          </a:p>
          <a:p>
            <a:r>
              <a:rPr lang="es-AR" dirty="0" smtClean="0"/>
              <a:t>FeH</a:t>
            </a:r>
            <a:r>
              <a:rPr lang="es-AR" baseline="-25000" dirty="0" smtClean="0"/>
              <a:t>3</a:t>
            </a:r>
            <a:r>
              <a:rPr lang="es-AR" dirty="0" smtClean="0"/>
              <a:t>  </a:t>
            </a:r>
            <a:r>
              <a:rPr lang="es-AR" dirty="0" err="1" smtClean="0"/>
              <a:t>trihidruro</a:t>
            </a:r>
            <a:r>
              <a:rPr lang="es-AR" dirty="0" smtClean="0"/>
              <a:t> de hierro</a:t>
            </a:r>
          </a:p>
          <a:p>
            <a:pPr>
              <a:buNone/>
            </a:pPr>
            <a:r>
              <a:rPr lang="es-AR" dirty="0" smtClean="0"/>
              <a:t>              Hidruro de hierro (III)</a:t>
            </a:r>
          </a:p>
          <a:p>
            <a:pPr>
              <a:buNone/>
            </a:pPr>
            <a:r>
              <a:rPr lang="es-AR" dirty="0" smtClean="0"/>
              <a:t>              Hidruro férrico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CaH2 </a:t>
            </a:r>
            <a:r>
              <a:rPr lang="es-AR" dirty="0" err="1" smtClean="0"/>
              <a:t>dihidruro</a:t>
            </a:r>
            <a:r>
              <a:rPr lang="es-AR" dirty="0" smtClean="0"/>
              <a:t> de calcio</a:t>
            </a:r>
          </a:p>
          <a:p>
            <a:pPr>
              <a:buNone/>
            </a:pPr>
            <a:r>
              <a:rPr lang="es-AR" dirty="0" smtClean="0"/>
              <a:t>               hidruro de calcio (II)</a:t>
            </a:r>
          </a:p>
          <a:p>
            <a:pPr>
              <a:buNone/>
            </a:pPr>
            <a:r>
              <a:rPr lang="es-AR" dirty="0" smtClean="0"/>
              <a:t>                hidruro de calcio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Hidruros no metálicos: hidrácidos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combinación del hidrógeno (+1) con un no metal de los </a:t>
            </a:r>
            <a:r>
              <a:rPr lang="es-ES" dirty="0" smtClean="0"/>
              <a:t>grupos </a:t>
            </a:r>
            <a:r>
              <a:rPr lang="es-ES_tradnl" u="sng" dirty="0" smtClean="0"/>
              <a:t>VIA</a:t>
            </a:r>
            <a:r>
              <a:rPr lang="es-ES" u="sng" dirty="0" smtClean="0"/>
              <a:t> y </a:t>
            </a:r>
            <a:r>
              <a:rPr lang="es-ES_tradnl" u="sng" dirty="0" smtClean="0"/>
              <a:t>VIIA</a:t>
            </a:r>
            <a:r>
              <a:rPr lang="es-ES" dirty="0" smtClean="0"/>
              <a:t>. </a:t>
            </a:r>
            <a:r>
              <a:rPr lang="es-AR" dirty="0" smtClean="0"/>
              <a:t>(con la menor valencia)</a:t>
            </a:r>
          </a:p>
          <a:p>
            <a:r>
              <a:rPr lang="es-AR" dirty="0" smtClean="0"/>
              <a:t>HF fluoruro de hidrógeno</a:t>
            </a:r>
          </a:p>
          <a:p>
            <a:pPr>
              <a:buNone/>
            </a:pPr>
            <a:r>
              <a:rPr lang="es-AR" dirty="0" smtClean="0"/>
              <a:t>           Fluoruro de hidrógeno</a:t>
            </a:r>
          </a:p>
          <a:p>
            <a:pPr>
              <a:buNone/>
            </a:pPr>
            <a:r>
              <a:rPr lang="es-AR" dirty="0" smtClean="0"/>
              <a:t>            Ácido fluorhídrico</a:t>
            </a:r>
          </a:p>
          <a:p>
            <a:r>
              <a:rPr lang="es-AR" dirty="0" smtClean="0"/>
              <a:t>Algunos tienen nombre fantasía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NH</a:t>
            </a:r>
            <a:r>
              <a:rPr lang="es-AR" sz="2400" dirty="0" smtClean="0"/>
              <a:t>3</a:t>
            </a:r>
            <a:r>
              <a:rPr lang="es-AR" dirty="0" smtClean="0"/>
              <a:t> amoníaco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CH</a:t>
            </a:r>
            <a:r>
              <a:rPr lang="es-AR" sz="2400" dirty="0" smtClean="0"/>
              <a:t>4</a:t>
            </a:r>
            <a:r>
              <a:rPr lang="es-AR" dirty="0" smtClean="0"/>
              <a:t> metano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ArH</a:t>
            </a:r>
            <a:r>
              <a:rPr lang="es-AR" sz="2400" dirty="0" smtClean="0"/>
              <a:t>3</a:t>
            </a:r>
            <a:r>
              <a:rPr lang="es-AR" dirty="0" smtClean="0"/>
              <a:t> </a:t>
            </a:r>
            <a:r>
              <a:rPr lang="es-AR" dirty="0" err="1" smtClean="0"/>
              <a:t>arsina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Sales binarias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combinaciones de un metal y un no metal.</a:t>
            </a:r>
          </a:p>
          <a:p>
            <a:r>
              <a:rPr lang="es-ES" dirty="0" err="1" smtClean="0"/>
              <a:t>LiF</a:t>
            </a:r>
            <a:r>
              <a:rPr lang="es-ES" dirty="0" smtClean="0"/>
              <a:t> fluoruro de litio</a:t>
            </a:r>
          </a:p>
          <a:p>
            <a:pPr>
              <a:buNone/>
            </a:pPr>
            <a:r>
              <a:rPr lang="es-ES" dirty="0" smtClean="0"/>
              <a:t>           Fluoruro de litio (I)</a:t>
            </a:r>
          </a:p>
          <a:p>
            <a:pPr>
              <a:buNone/>
            </a:pPr>
            <a:r>
              <a:rPr lang="es-ES" dirty="0" smtClean="0"/>
              <a:t>           Fluoruro lítico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Na2S sulfuro de </a:t>
            </a:r>
            <a:r>
              <a:rPr lang="es-ES" dirty="0" err="1" smtClean="0"/>
              <a:t>disodio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   Sulfuro de sodio (I)</a:t>
            </a:r>
          </a:p>
          <a:p>
            <a:pPr>
              <a:buNone/>
            </a:pPr>
            <a:r>
              <a:rPr lang="es-ES" dirty="0" smtClean="0"/>
              <a:t>              Sulfuro sódico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Hidróxidos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la combinación de un óxido básico y agua. Se llaman base.</a:t>
            </a:r>
          </a:p>
          <a:p>
            <a:r>
              <a:rPr lang="pt-BR" dirty="0" smtClean="0"/>
              <a:t>Fórmula general: M(OH) n      </a:t>
            </a:r>
            <a:r>
              <a:rPr lang="pt-BR" dirty="0" err="1" smtClean="0"/>
              <a:t>n</a:t>
            </a:r>
            <a:r>
              <a:rPr lang="pt-BR" dirty="0" smtClean="0"/>
              <a:t> = Nº </a:t>
            </a:r>
            <a:r>
              <a:rPr lang="pt-BR" dirty="0" err="1" smtClean="0"/>
              <a:t>ox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metal</a:t>
            </a:r>
          </a:p>
          <a:p>
            <a:r>
              <a:rPr lang="pt-BR" dirty="0" smtClean="0"/>
              <a:t> Fe2O</a:t>
            </a:r>
            <a:r>
              <a:rPr lang="pt-BR" sz="2000" dirty="0" smtClean="0"/>
              <a:t>3 </a:t>
            </a:r>
            <a:r>
              <a:rPr lang="pt-BR" dirty="0" smtClean="0"/>
              <a:t>+ </a:t>
            </a:r>
            <a:r>
              <a:rPr lang="pt-BR" sz="2800" dirty="0" smtClean="0"/>
              <a:t>3</a:t>
            </a:r>
            <a:r>
              <a:rPr lang="pt-BR" dirty="0" smtClean="0"/>
              <a:t> H2O → </a:t>
            </a:r>
            <a:r>
              <a:rPr lang="pt-BR" sz="3600" dirty="0" smtClean="0"/>
              <a:t>2</a:t>
            </a:r>
            <a:r>
              <a:rPr lang="pt-BR" dirty="0" smtClean="0"/>
              <a:t> Fe(OH)</a:t>
            </a:r>
            <a:r>
              <a:rPr lang="pt-BR" sz="2400" dirty="0" smtClean="0"/>
              <a:t>3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</a:t>
            </a:r>
            <a:r>
              <a:rPr lang="pt-BR" dirty="0" err="1" smtClean="0"/>
              <a:t>trihidróxido</a:t>
            </a:r>
            <a:r>
              <a:rPr lang="pt-BR" dirty="0" smtClean="0"/>
              <a:t> de </a:t>
            </a:r>
            <a:r>
              <a:rPr lang="pt-BR" dirty="0" err="1" smtClean="0"/>
              <a:t>hierro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Hidróxido de </a:t>
            </a:r>
            <a:r>
              <a:rPr lang="pt-BR" dirty="0" err="1" smtClean="0"/>
              <a:t>hierro</a:t>
            </a:r>
            <a:r>
              <a:rPr lang="pt-BR" dirty="0" smtClean="0"/>
              <a:t> (III)</a:t>
            </a:r>
          </a:p>
          <a:p>
            <a:pPr>
              <a:buNone/>
            </a:pPr>
            <a:r>
              <a:rPr lang="pt-BR" dirty="0" smtClean="0"/>
              <a:t>             Hidróxido férrico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s-AR" dirty="0" err="1" smtClean="0"/>
              <a:t>Oxoácidos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67236"/>
          </a:xfrm>
        </p:spPr>
        <p:txBody>
          <a:bodyPr/>
          <a:lstStyle/>
          <a:p>
            <a:r>
              <a:rPr lang="es-AR" dirty="0" smtClean="0"/>
              <a:t>Es la combinación de un óxido ácido y agua . HNMO</a:t>
            </a:r>
          </a:p>
          <a:p>
            <a:endParaRPr lang="pt-BR" dirty="0" smtClean="0"/>
          </a:p>
          <a:p>
            <a:r>
              <a:rPr lang="pt-BR" dirty="0" smtClean="0"/>
              <a:t>SO</a:t>
            </a:r>
            <a:r>
              <a:rPr lang="pt-BR" sz="2400" dirty="0" smtClean="0"/>
              <a:t>3</a:t>
            </a:r>
            <a:r>
              <a:rPr lang="pt-BR" dirty="0" smtClean="0"/>
              <a:t> </a:t>
            </a:r>
            <a:r>
              <a:rPr lang="pt-BR" dirty="0" smtClean="0"/>
              <a:t>+ H2O              H2SO</a:t>
            </a:r>
            <a:r>
              <a:rPr lang="pt-BR" sz="2400" dirty="0" smtClean="0"/>
              <a:t>4</a:t>
            </a:r>
            <a:endParaRPr lang="pt-BR" dirty="0" smtClean="0"/>
          </a:p>
          <a:p>
            <a:r>
              <a:rPr lang="pt-BR" dirty="0" smtClean="0"/>
              <a:t>Ácido sulfúrico</a:t>
            </a:r>
          </a:p>
          <a:p>
            <a:endParaRPr lang="pt-BR" dirty="0" smtClean="0"/>
          </a:p>
          <a:p>
            <a:r>
              <a:rPr lang="pt-BR" dirty="0" smtClean="0"/>
              <a:t>N2O</a:t>
            </a:r>
            <a:r>
              <a:rPr lang="pt-BR" sz="2400" dirty="0" smtClean="0"/>
              <a:t>5</a:t>
            </a:r>
            <a:r>
              <a:rPr lang="pt-BR" dirty="0" smtClean="0"/>
              <a:t> + H2O              H2N2O</a:t>
            </a:r>
            <a:r>
              <a:rPr lang="pt-BR" sz="2000" dirty="0" smtClean="0"/>
              <a:t>6</a:t>
            </a:r>
            <a:r>
              <a:rPr lang="pt-BR" dirty="0" smtClean="0"/>
              <a:t>                </a:t>
            </a:r>
            <a:r>
              <a:rPr lang="pt-BR" sz="3600" dirty="0" smtClean="0"/>
              <a:t>2</a:t>
            </a:r>
            <a:r>
              <a:rPr lang="pt-BR" dirty="0" smtClean="0"/>
              <a:t> </a:t>
            </a:r>
            <a:r>
              <a:rPr lang="pt-BR" dirty="0" smtClean="0"/>
              <a:t>HNO</a:t>
            </a:r>
            <a:r>
              <a:rPr lang="pt-BR" sz="2400" dirty="0" smtClean="0"/>
              <a:t>3</a:t>
            </a:r>
            <a:endParaRPr lang="pt-BR" dirty="0" smtClean="0"/>
          </a:p>
          <a:p>
            <a:r>
              <a:rPr lang="pt-BR" dirty="0" smtClean="0"/>
              <a:t>Ácido nítrico</a:t>
            </a:r>
            <a:endParaRPr lang="es-AR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627784" y="306896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2843808" y="458112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292080" y="458112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Sales ternarias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combinación de un ácido y una base.</a:t>
            </a:r>
          </a:p>
          <a:p>
            <a:r>
              <a:rPr lang="es-AR" dirty="0" smtClean="0"/>
              <a:t>Nomenclatura: la primera parte del nombre proviene</a:t>
            </a:r>
          </a:p>
          <a:p>
            <a:r>
              <a:rPr lang="es-AR" dirty="0" smtClean="0"/>
              <a:t>del ácido que genera la sal cambiando su terminación</a:t>
            </a:r>
          </a:p>
          <a:p>
            <a:r>
              <a:rPr lang="es-AR" dirty="0" smtClean="0"/>
              <a:t>Terminación del ácido               Terminación de la sal</a:t>
            </a:r>
          </a:p>
          <a:p>
            <a:pPr>
              <a:buNone/>
            </a:pPr>
            <a:r>
              <a:rPr lang="es-AR" dirty="0" smtClean="0"/>
              <a:t>                     Oso                                            </a:t>
            </a:r>
            <a:r>
              <a:rPr lang="es-AR" dirty="0" err="1" smtClean="0"/>
              <a:t>ito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                      </a:t>
            </a:r>
            <a:r>
              <a:rPr lang="es-AR" dirty="0" err="1" smtClean="0"/>
              <a:t>ico</a:t>
            </a:r>
            <a:r>
              <a:rPr lang="es-AR" dirty="0" smtClean="0"/>
              <a:t>                                             ato</a:t>
            </a:r>
          </a:p>
          <a:p>
            <a:pPr>
              <a:buNone/>
            </a:pPr>
            <a:r>
              <a:rPr lang="es-AR" dirty="0" smtClean="0"/>
              <a:t>                     hídrico                                       uro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Sales </a:t>
            </a:r>
            <a:r>
              <a:rPr lang="es-AR" dirty="0" err="1" smtClean="0"/>
              <a:t>nuetras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Ácido + hidróxido                    sal + agua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sz="3200" dirty="0" smtClean="0"/>
              <a:t>3</a:t>
            </a:r>
            <a:r>
              <a:rPr lang="pt-BR" dirty="0" smtClean="0"/>
              <a:t>H2SO4 +</a:t>
            </a:r>
            <a:r>
              <a:rPr lang="pt-BR" sz="3200" dirty="0" smtClean="0"/>
              <a:t> 2 </a:t>
            </a:r>
            <a:r>
              <a:rPr lang="pt-BR" dirty="0" smtClean="0"/>
              <a:t>Al (OH)3                  Al2(SO4) 3  + 6 H2O</a:t>
            </a:r>
          </a:p>
          <a:p>
            <a:pPr>
              <a:buNone/>
            </a:pPr>
            <a:r>
              <a:rPr lang="es-AR" dirty="0" smtClean="0"/>
              <a:t>    Ácido           hidróxido                 sulfato de          agua</a:t>
            </a:r>
          </a:p>
          <a:p>
            <a:pPr>
              <a:buNone/>
            </a:pPr>
            <a:r>
              <a:rPr lang="es-AR" dirty="0" smtClean="0"/>
              <a:t>Sulfúrico       de aluminio                </a:t>
            </a:r>
            <a:r>
              <a:rPr lang="es-AR" dirty="0" err="1" smtClean="0"/>
              <a:t>aluminio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HNO3   +  </a:t>
            </a:r>
            <a:r>
              <a:rPr lang="es-AR" dirty="0" err="1" smtClean="0"/>
              <a:t>NaOH</a:t>
            </a:r>
            <a:r>
              <a:rPr lang="es-AR" dirty="0" smtClean="0"/>
              <a:t>                         NaNO3    +  H2O </a:t>
            </a:r>
          </a:p>
          <a:p>
            <a:pPr>
              <a:buNone/>
            </a:pPr>
            <a:r>
              <a:rPr lang="es-AR" dirty="0" smtClean="0"/>
              <a:t>                                                    nitrato de sodio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643306" y="221455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4355976" y="321297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3500430" y="500063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Formulación y nomenclatura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latin typeface="Times New Roman" pitchFamily="18" charset="0"/>
              </a:rPr>
              <a:t>La </a:t>
            </a:r>
            <a:r>
              <a:rPr lang="es-ES_tradnl" u="sng" dirty="0" smtClean="0">
                <a:latin typeface="Times New Roman" pitchFamily="18" charset="0"/>
              </a:rPr>
              <a:t>fórmula química</a:t>
            </a:r>
            <a:r>
              <a:rPr lang="es-ES_tradnl" dirty="0" smtClean="0">
                <a:latin typeface="Times New Roman" pitchFamily="18" charset="0"/>
              </a:rPr>
              <a:t> expresa la </a:t>
            </a:r>
            <a:r>
              <a:rPr lang="es-ES_tradnl" i="1" dirty="0" smtClean="0">
                <a:latin typeface="Times New Roman" pitchFamily="18" charset="0"/>
              </a:rPr>
              <a:t>composición de </a:t>
            </a:r>
            <a:r>
              <a:rPr lang="es-ES_tradnl" i="1" u="sng" dirty="0" smtClean="0">
                <a:latin typeface="Times New Roman" pitchFamily="18" charset="0"/>
              </a:rPr>
              <a:t>moléculas y compuestos mediante símbolos químicos</a:t>
            </a:r>
          </a:p>
          <a:p>
            <a:pPr>
              <a:buNone/>
            </a:pPr>
            <a:endParaRPr lang="es-AR" b="1" i="1" u="sng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None/>
            </a:pPr>
            <a:endParaRPr lang="es-AR" b="1" i="1" u="sng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None/>
            </a:pPr>
            <a:endParaRPr lang="es-AR" b="1" i="1" u="sng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None/>
            </a:pPr>
            <a:endParaRPr lang="es-AR" b="1" i="1" u="sng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es-ES_tradnl" dirty="0" smtClean="0">
                <a:latin typeface="Times New Roman" pitchFamily="18" charset="0"/>
              </a:rPr>
              <a:t>Método sistemático de nombrar los compuestos: </a:t>
            </a:r>
            <a:r>
              <a:rPr lang="es-ES_tradnl" u="sng" dirty="0" smtClean="0">
                <a:latin typeface="Times New Roman" pitchFamily="18" charset="0"/>
              </a:rPr>
              <a:t>NOMENCLATURA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143248"/>
            <a:ext cx="1357322" cy="1337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143248"/>
            <a:ext cx="1143008" cy="1314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Estequiometria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dirty="0" smtClean="0"/>
              <a:t>Es la proporción en moles en la que se combinan  los distintos reactivos y en la que se forman los  distintos productos de la reacción.</a:t>
            </a:r>
          </a:p>
          <a:p>
            <a:r>
              <a:rPr lang="es-AR" sz="3200" dirty="0" smtClean="0"/>
              <a:t>Una vez determinado el número de moles de reactivos y productos (ajuste o balanceo de la reacción) se puede hacer el cálculo en masa (gramos) o en volumen (litros) en el caso de gases o disoluciones.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4400" smtClean="0"/>
              <a:t>               Muchas </a:t>
            </a:r>
            <a:r>
              <a:rPr lang="es-AR" sz="4400" dirty="0" smtClean="0"/>
              <a:t>gracias</a:t>
            </a:r>
            <a:endParaRPr lang="es-A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es-AR" dirty="0" smtClean="0"/>
              <a:t>Número de oxidación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3087"/>
          </a:xfrm>
        </p:spPr>
        <p:txBody>
          <a:bodyPr>
            <a:normAutofit/>
          </a:bodyPr>
          <a:lstStyle/>
          <a:p>
            <a:r>
              <a:rPr lang="es-ES_tradnl" sz="2400" dirty="0" smtClean="0">
                <a:latin typeface="Tahoma" pitchFamily="34" charset="0"/>
                <a:cs typeface="Tahoma" pitchFamily="34" charset="0"/>
              </a:rPr>
              <a:t>Es la </a:t>
            </a:r>
            <a:r>
              <a:rPr lang="es-ES_tradnl" sz="2400" b="1" i="1" dirty="0" smtClean="0">
                <a:latin typeface="Tahoma" pitchFamily="34" charset="0"/>
                <a:cs typeface="Tahoma" pitchFamily="34" charset="0"/>
              </a:rPr>
              <a:t>capacidad de combinación  de un elemento con un signo positivo o negativo</a:t>
            </a:r>
            <a:r>
              <a:rPr lang="es-ES_tradnl" sz="2400" dirty="0" smtClean="0">
                <a:latin typeface="Tahoma" pitchFamily="34" charset="0"/>
                <a:cs typeface="Tahoma" pitchFamily="34" charset="0"/>
              </a:rPr>
              <a:t>. </a:t>
            </a:r>
            <a:endParaRPr lang="es-AR" sz="2400" dirty="0"/>
          </a:p>
        </p:txBody>
      </p:sp>
      <p:pic>
        <p:nvPicPr>
          <p:cNvPr id="1026" name="Picture 2" descr="https://fyquiwiki.wikispaces.com/file/view/Tabla_Periodica-Numeros_de_Oxidacion_mas_frecuentes.jpg/260685988/524x228/Tabla_Periodica-Numeros_de_Oxidacion_mas_frecuen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764386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r>
              <a:rPr lang="es-AR" dirty="0" smtClean="0"/>
              <a:t>Número de oxidación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786346"/>
          </a:xfrm>
        </p:spPr>
        <p:txBody>
          <a:bodyPr>
            <a:noAutofit/>
          </a:bodyPr>
          <a:lstStyle/>
          <a:p>
            <a:r>
              <a:rPr lang="es-AR" sz="2800" dirty="0" smtClean="0"/>
              <a:t>De un elemento sin combinar es cero.  Al ; H</a:t>
            </a:r>
            <a:r>
              <a:rPr lang="es-AR" sz="2800" baseline="-25000" dirty="0" smtClean="0"/>
              <a:t>2</a:t>
            </a:r>
            <a:r>
              <a:rPr lang="es-AR" sz="2800" dirty="0" smtClean="0"/>
              <a:t>; O</a:t>
            </a:r>
            <a:r>
              <a:rPr lang="es-AR" sz="2800" baseline="-25000" dirty="0" smtClean="0"/>
              <a:t>2</a:t>
            </a:r>
          </a:p>
          <a:p>
            <a:r>
              <a:rPr lang="es-AR" sz="2800" dirty="0" smtClean="0"/>
              <a:t>Para un compuesto, la suma de los Nº de oxidación de sus átomos es cero.</a:t>
            </a:r>
          </a:p>
          <a:p>
            <a:r>
              <a:rPr lang="es-AR" sz="2800" dirty="0" smtClean="0"/>
              <a:t>Para un ion </a:t>
            </a:r>
            <a:r>
              <a:rPr lang="es-AR" sz="2800" dirty="0" err="1" smtClean="0"/>
              <a:t>poliatómico</a:t>
            </a:r>
            <a:r>
              <a:rPr lang="es-AR" sz="2800" dirty="0" smtClean="0"/>
              <a:t>, la suma de los Nº de oxidación de sus átomos es igual a la carga del ion. </a:t>
            </a:r>
          </a:p>
          <a:p>
            <a:r>
              <a:rPr lang="es-AR" sz="2800" dirty="0" smtClean="0"/>
              <a:t>En los iones monoatómicos la carga eléctrica coincide con  el número de oxidación. Ca</a:t>
            </a:r>
            <a:r>
              <a:rPr lang="es-AR" sz="2800" baseline="30000" dirty="0" smtClean="0"/>
              <a:t>+2</a:t>
            </a:r>
            <a:r>
              <a:rPr lang="es-AR" sz="2800" dirty="0" smtClean="0"/>
              <a:t>,  K</a:t>
            </a:r>
            <a:r>
              <a:rPr lang="es-AR" sz="2800" baseline="30000" dirty="0" smtClean="0"/>
              <a:t>+1</a:t>
            </a:r>
            <a:r>
              <a:rPr lang="es-AR" sz="2800" dirty="0" smtClean="0"/>
              <a:t>, Al</a:t>
            </a:r>
            <a:r>
              <a:rPr lang="es-AR" sz="2800" baseline="30000" dirty="0" smtClean="0"/>
              <a:t>+3</a:t>
            </a:r>
            <a:r>
              <a:rPr lang="es-AR" sz="2800" dirty="0" smtClean="0"/>
              <a:t>, F</a:t>
            </a:r>
            <a:r>
              <a:rPr lang="es-AR" sz="2800" baseline="30000" dirty="0" smtClean="0"/>
              <a:t>-1</a:t>
            </a:r>
            <a:r>
              <a:rPr lang="es-AR" sz="2800" dirty="0" smtClean="0"/>
              <a:t>, O</a:t>
            </a:r>
            <a:r>
              <a:rPr lang="es-AR" sz="2800" baseline="30000" dirty="0" smtClean="0"/>
              <a:t>-2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s-AR" dirty="0" smtClean="0"/>
              <a:t>Reacciones químicas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es-AR" dirty="0" smtClean="0"/>
          </a:p>
        </p:txBody>
      </p:sp>
      <p:pic>
        <p:nvPicPr>
          <p:cNvPr id="4" name="Picture 2" descr="http://www.spanishged365.com/sites/default/files/styles/large/public/1_4.jpg?itok=q2AO4nk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215370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Reacciones reversibles e irreversibles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REACCIONES IRREVERSIBLES: Ocurren en un solo sentido hasta que finalizan. </a:t>
            </a:r>
          </a:p>
          <a:p>
            <a:pPr>
              <a:buNone/>
            </a:pPr>
            <a:r>
              <a:rPr lang="es-AR" sz="2800" dirty="0" smtClean="0"/>
              <a:t>       Cd</a:t>
            </a:r>
            <a:r>
              <a:rPr lang="es-AR" sz="2800" baseline="-25000" dirty="0" smtClean="0"/>
              <a:t>(s)  </a:t>
            </a:r>
            <a:r>
              <a:rPr lang="es-AR" sz="2800" dirty="0" smtClean="0"/>
              <a:t>+  </a:t>
            </a:r>
            <a:r>
              <a:rPr lang="es-AR" sz="3600" dirty="0" smtClean="0"/>
              <a:t>2</a:t>
            </a:r>
            <a:r>
              <a:rPr lang="es-AR" sz="2800" dirty="0" smtClean="0"/>
              <a:t> </a:t>
            </a:r>
            <a:r>
              <a:rPr lang="es-AR" sz="2800" dirty="0" err="1" smtClean="0"/>
              <a:t>HCl</a:t>
            </a:r>
            <a:r>
              <a:rPr lang="es-AR" sz="2800" baseline="-25000" dirty="0" smtClean="0"/>
              <a:t>(</a:t>
            </a:r>
            <a:r>
              <a:rPr lang="es-AR" sz="2800" baseline="-25000" dirty="0" err="1" smtClean="0"/>
              <a:t>ac</a:t>
            </a:r>
            <a:r>
              <a:rPr lang="es-AR" sz="2800" baseline="-25000" dirty="0" smtClean="0"/>
              <a:t>)  </a:t>
            </a:r>
            <a:r>
              <a:rPr lang="es-AR" sz="2800" dirty="0" smtClean="0"/>
              <a:t>--------&gt;       H</a:t>
            </a:r>
            <a:r>
              <a:rPr lang="es-AR" sz="2800" baseline="-25000" dirty="0" smtClean="0"/>
              <a:t>2</a:t>
            </a:r>
            <a:r>
              <a:rPr lang="es-AR" sz="2800" dirty="0" smtClean="0"/>
              <a:t> +  </a:t>
            </a:r>
            <a:r>
              <a:rPr lang="es-AR" sz="2800" dirty="0" err="1" smtClean="0"/>
              <a:t>CdCl</a:t>
            </a:r>
            <a:r>
              <a:rPr lang="es-AR" sz="2800" dirty="0" smtClean="0"/>
              <a:t> </a:t>
            </a:r>
            <a:r>
              <a:rPr lang="es-AR" sz="2800" baseline="-25000" dirty="0" smtClean="0"/>
              <a:t>2(</a:t>
            </a:r>
            <a:r>
              <a:rPr lang="es-AR" sz="2800" baseline="-25000" dirty="0" err="1" smtClean="0"/>
              <a:t>ac</a:t>
            </a:r>
            <a:r>
              <a:rPr lang="es-AR" sz="2800" baseline="-25000" dirty="0" smtClean="0"/>
              <a:t>)</a:t>
            </a:r>
          </a:p>
          <a:p>
            <a:pPr>
              <a:buNone/>
            </a:pPr>
            <a:endParaRPr lang="es-AR" sz="2800" baseline="-25000" dirty="0" smtClean="0"/>
          </a:p>
          <a:p>
            <a:r>
              <a:rPr lang="es-AR" sz="2800" dirty="0" smtClean="0"/>
              <a:t>REACCIONES </a:t>
            </a:r>
            <a:r>
              <a:rPr lang="es-AR" sz="2800" dirty="0" smtClean="0"/>
              <a:t>REVERSIBLES: Ocurren </a:t>
            </a:r>
            <a:r>
              <a:rPr lang="es-AR" sz="2800" dirty="0" smtClean="0"/>
              <a:t>en ambos sentidos simultáneamente.</a:t>
            </a:r>
          </a:p>
          <a:p>
            <a:pPr>
              <a:buNone/>
            </a:pPr>
            <a:r>
              <a:rPr lang="es-AR" sz="2800" dirty="0" smtClean="0"/>
              <a:t>              H</a:t>
            </a:r>
            <a:r>
              <a:rPr lang="es-AR" sz="2800" baseline="-25000" dirty="0" smtClean="0"/>
              <a:t>2(g) </a:t>
            </a:r>
            <a:r>
              <a:rPr lang="es-AR" sz="2800" dirty="0" smtClean="0"/>
              <a:t>+    I</a:t>
            </a:r>
            <a:r>
              <a:rPr lang="es-AR" sz="2800" baseline="-25000" dirty="0" smtClean="0"/>
              <a:t>2(g)</a:t>
            </a:r>
            <a:r>
              <a:rPr lang="es-AR" sz="2800" dirty="0" smtClean="0"/>
              <a:t>              </a:t>
            </a:r>
            <a:r>
              <a:rPr lang="es-AR" sz="3600" dirty="0" smtClean="0"/>
              <a:t>2</a:t>
            </a:r>
            <a:r>
              <a:rPr lang="es-AR" sz="2800" dirty="0" smtClean="0"/>
              <a:t> HI</a:t>
            </a:r>
            <a:r>
              <a:rPr lang="es-AR" sz="2800" baseline="-25000" dirty="0" smtClean="0"/>
              <a:t>(g)</a:t>
            </a:r>
            <a:endParaRPr lang="es-AR" sz="2800" baseline="-250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929058" y="5214950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Tipos de reacciones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Síntesis </a:t>
            </a:r>
          </a:p>
          <a:p>
            <a:pPr>
              <a:buNone/>
            </a:pPr>
            <a:r>
              <a:rPr lang="es-AR" dirty="0" smtClean="0"/>
              <a:t>         A + B           AB              </a:t>
            </a:r>
            <a:r>
              <a:rPr lang="es-AR" sz="2800" dirty="0" smtClean="0"/>
              <a:t>2</a:t>
            </a:r>
            <a:r>
              <a:rPr lang="es-AR" dirty="0" smtClean="0"/>
              <a:t> </a:t>
            </a:r>
            <a:r>
              <a:rPr lang="da-DK" dirty="0" smtClean="0"/>
              <a:t>Mg + F 2</a:t>
            </a:r>
            <a:r>
              <a:rPr lang="es-AR" dirty="0" smtClean="0"/>
              <a:t>           </a:t>
            </a:r>
            <a:r>
              <a:rPr lang="es-AR" sz="3600" dirty="0" smtClean="0"/>
              <a:t>2</a:t>
            </a:r>
            <a:r>
              <a:rPr lang="da-DK" dirty="0" smtClean="0"/>
              <a:t>MgF</a:t>
            </a:r>
          </a:p>
          <a:p>
            <a:r>
              <a:rPr lang="da-DK" dirty="0" smtClean="0"/>
              <a:t>Descomposición</a:t>
            </a:r>
          </a:p>
          <a:p>
            <a:pPr>
              <a:buNone/>
            </a:pPr>
            <a:r>
              <a:rPr lang="da-DK" dirty="0" smtClean="0"/>
              <a:t>          AB               A + B          CaCO</a:t>
            </a:r>
            <a:r>
              <a:rPr lang="da-DK" sz="2400" dirty="0" smtClean="0"/>
              <a:t>3</a:t>
            </a:r>
            <a:r>
              <a:rPr lang="da-DK" dirty="0" smtClean="0"/>
              <a:t>           CaO + CO2</a:t>
            </a:r>
          </a:p>
          <a:p>
            <a:r>
              <a:rPr lang="da-DK" dirty="0" smtClean="0"/>
              <a:t>Desplazamiento</a:t>
            </a:r>
          </a:p>
          <a:p>
            <a:r>
              <a:rPr lang="da-DK" dirty="0" smtClean="0"/>
              <a:t>Simple: A + BC               AB + C </a:t>
            </a:r>
          </a:p>
          <a:p>
            <a:pPr>
              <a:buNone/>
            </a:pPr>
            <a:r>
              <a:rPr lang="da-DK" dirty="0" smtClean="0"/>
              <a:t>         CuSO</a:t>
            </a:r>
            <a:r>
              <a:rPr lang="da-DK" sz="2000" dirty="0" smtClean="0"/>
              <a:t>4</a:t>
            </a:r>
            <a:r>
              <a:rPr lang="da-DK" dirty="0" smtClean="0"/>
              <a:t> + Fe             FeSO</a:t>
            </a:r>
            <a:r>
              <a:rPr lang="da-DK" sz="2000" dirty="0" smtClean="0"/>
              <a:t>4</a:t>
            </a:r>
            <a:r>
              <a:rPr lang="da-DK" dirty="0" smtClean="0"/>
              <a:t> + Cu</a:t>
            </a:r>
          </a:p>
          <a:p>
            <a:r>
              <a:rPr lang="da-DK" dirty="0" smtClean="0"/>
              <a:t>Doble AB + CD             AC + BD</a:t>
            </a:r>
          </a:p>
          <a:p>
            <a:pPr>
              <a:buNone/>
            </a:pPr>
            <a:r>
              <a:rPr lang="pt-BR" dirty="0" smtClean="0"/>
              <a:t>       H2SO</a:t>
            </a:r>
            <a:r>
              <a:rPr lang="pt-BR" sz="2400" dirty="0" smtClean="0"/>
              <a:t>4</a:t>
            </a:r>
            <a:r>
              <a:rPr lang="pt-BR" dirty="0" smtClean="0"/>
              <a:t> + 2 </a:t>
            </a:r>
            <a:r>
              <a:rPr lang="pt-BR" dirty="0" err="1" smtClean="0"/>
              <a:t>NaOH</a:t>
            </a:r>
            <a:r>
              <a:rPr lang="pt-BR" dirty="0" smtClean="0"/>
              <a:t>            Na2SO</a:t>
            </a:r>
            <a:r>
              <a:rPr lang="pt-BR" sz="2400" dirty="0" smtClean="0"/>
              <a:t>4</a:t>
            </a:r>
            <a:r>
              <a:rPr lang="pt-BR" dirty="0" smtClean="0"/>
              <a:t> + </a:t>
            </a:r>
            <a:r>
              <a:rPr lang="pt-BR" sz="3200" dirty="0" smtClean="0"/>
              <a:t>2</a:t>
            </a:r>
            <a:r>
              <a:rPr lang="pt-BR" dirty="0" smtClean="0"/>
              <a:t> H2O</a:t>
            </a:r>
          </a:p>
          <a:p>
            <a:r>
              <a:rPr lang="pt-BR" dirty="0" smtClean="0"/>
              <a:t>También llamada neutralización</a:t>
            </a:r>
          </a:p>
          <a:p>
            <a:endParaRPr lang="da-DK" dirty="0" smtClean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214546" y="221455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6000760" y="22859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214546" y="321468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5786446" y="314324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286116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57554" y="507207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929058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3214678" y="457200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s-AR" dirty="0" smtClean="0"/>
              <a:t>Compuestos químicos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4338" name="Picture 2" descr="http://3.bp.blogspot.com/-dt6b5hYv_W8/UGujFaL_xaI/AAAAAAAAWhQ/cvQX9Lrb_-w/s1600/Esquema+de+Funciones+quimicas+inorganic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43050"/>
            <a:ext cx="8286808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Óxidos básicos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/>
          </a:bodyPr>
          <a:lstStyle/>
          <a:p>
            <a:r>
              <a:rPr lang="es-ES" dirty="0" smtClean="0"/>
              <a:t>Están formados por dos elementos: metal y oxígeno</a:t>
            </a:r>
          </a:p>
          <a:p>
            <a:r>
              <a:rPr lang="es-ES" dirty="0" smtClean="0"/>
              <a:t>Se escribe </a:t>
            </a:r>
            <a:r>
              <a:rPr lang="es-ES_tradnl" u="sng" dirty="0" smtClean="0"/>
              <a:t>1º</a:t>
            </a:r>
            <a:r>
              <a:rPr lang="es-ES" u="sng" dirty="0" smtClean="0"/>
              <a:t> el menos electronegativo y </a:t>
            </a:r>
            <a:r>
              <a:rPr lang="es-ES_tradnl" u="sng" dirty="0" smtClean="0"/>
              <a:t>2º</a:t>
            </a:r>
            <a:r>
              <a:rPr lang="es-ES" u="sng" dirty="0" smtClean="0"/>
              <a:t> el más electronegativo</a:t>
            </a:r>
          </a:p>
          <a:p>
            <a:r>
              <a:rPr lang="es-ES" dirty="0" smtClean="0"/>
              <a:t>Siempre que sea posible </a:t>
            </a:r>
            <a:r>
              <a:rPr lang="es-ES" u="sng" dirty="0" smtClean="0"/>
              <a:t>se simplifica</a:t>
            </a:r>
            <a:r>
              <a:rPr lang="es-ES" dirty="0" smtClean="0"/>
              <a:t>:     </a:t>
            </a:r>
          </a:p>
          <a:p>
            <a:pPr>
              <a:spcBef>
                <a:spcPct val="0"/>
              </a:spcBef>
              <a:buNone/>
            </a:pPr>
            <a:r>
              <a:rPr lang="es-ES" dirty="0" smtClean="0"/>
              <a:t>                     Fe</a:t>
            </a:r>
            <a:r>
              <a:rPr lang="es-ES" baseline="-25000" dirty="0" smtClean="0"/>
              <a:t>2</a:t>
            </a:r>
            <a:r>
              <a:rPr lang="es-ES" dirty="0" smtClean="0"/>
              <a:t>O</a:t>
            </a:r>
            <a:r>
              <a:rPr lang="es-ES" baseline="-25000" dirty="0" smtClean="0"/>
              <a:t>2 </a:t>
            </a:r>
            <a:r>
              <a:rPr lang="es-ES" dirty="0" smtClean="0">
                <a:sym typeface="Wingdings 3" pitchFamily="18" charset="2"/>
              </a:rPr>
              <a:t> </a:t>
            </a:r>
            <a:r>
              <a:rPr lang="es-ES" sz="3600" dirty="0" smtClean="0">
                <a:sym typeface="Wingdings 3" pitchFamily="18" charset="2"/>
              </a:rPr>
              <a:t>2</a:t>
            </a:r>
            <a:r>
              <a:rPr lang="es-ES" dirty="0" smtClean="0">
                <a:sym typeface="Wingdings 3" pitchFamily="18" charset="2"/>
              </a:rPr>
              <a:t> </a:t>
            </a:r>
            <a:r>
              <a:rPr lang="es-ES" dirty="0" err="1" smtClean="0">
                <a:sym typeface="Wingdings 3" pitchFamily="18" charset="2"/>
              </a:rPr>
              <a:t>FeO</a:t>
            </a:r>
            <a:endParaRPr lang="es-ES" dirty="0" smtClean="0">
              <a:sym typeface="Wingdings 3" pitchFamily="18" charset="2"/>
            </a:endParaRPr>
          </a:p>
          <a:p>
            <a:r>
              <a:rPr lang="es-ES" dirty="0" smtClean="0"/>
              <a:t> El compuesto se lee </a:t>
            </a:r>
            <a:r>
              <a:rPr lang="es-ES" u="sng" dirty="0" smtClean="0"/>
              <a:t>de derecha a izquierda</a:t>
            </a:r>
          </a:p>
          <a:p>
            <a:pPr>
              <a:buNone/>
            </a:pPr>
            <a:r>
              <a:rPr lang="es-AR" dirty="0" smtClean="0"/>
              <a:t>     monóxido de hierro (Sistemática)</a:t>
            </a:r>
          </a:p>
          <a:p>
            <a:pPr>
              <a:buNone/>
            </a:pPr>
            <a:r>
              <a:rPr lang="es-AR" dirty="0" smtClean="0"/>
              <a:t>     óxido de hierro (II) (Numeral de Stock)</a:t>
            </a:r>
          </a:p>
          <a:p>
            <a:pPr>
              <a:buNone/>
            </a:pPr>
            <a:r>
              <a:rPr lang="es-AR" dirty="0" smtClean="0"/>
              <a:t>      óxido ferroso (Tradicional)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446</TotalTime>
  <Words>823</Words>
  <Application>Microsoft Office PowerPoint</Application>
  <PresentationFormat>Presentación en pantalla (4:3)</PresentationFormat>
  <Paragraphs>140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Flujo</vt:lpstr>
      <vt:lpstr>Química General  Compuestos químicos Reacciones  químicas Estequiometría </vt:lpstr>
      <vt:lpstr>Formulación y nomenclatura</vt:lpstr>
      <vt:lpstr>Número de oxidación</vt:lpstr>
      <vt:lpstr>Número de oxidación</vt:lpstr>
      <vt:lpstr>Reacciones químicas </vt:lpstr>
      <vt:lpstr>Reacciones reversibles e irreversibles </vt:lpstr>
      <vt:lpstr>Tipos de reacciones</vt:lpstr>
      <vt:lpstr>Compuestos químicos</vt:lpstr>
      <vt:lpstr>Óxidos básicos</vt:lpstr>
      <vt:lpstr>Nomenclatura </vt:lpstr>
      <vt:lpstr>Nomenclatura tradicional</vt:lpstr>
      <vt:lpstr>Óxidos ácidos</vt:lpstr>
      <vt:lpstr>Hidruros metálicos</vt:lpstr>
      <vt:lpstr>Hidruros no metálicos: hidrácidos</vt:lpstr>
      <vt:lpstr>Sales binarias</vt:lpstr>
      <vt:lpstr>Hidróxidos</vt:lpstr>
      <vt:lpstr>Oxoácidos</vt:lpstr>
      <vt:lpstr>Sales ternarias</vt:lpstr>
      <vt:lpstr>Sales nuetras</vt:lpstr>
      <vt:lpstr>Estequiometria 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 General  Compuestos químicos Reacciones  químicas</dc:title>
  <dc:creator>Alumno</dc:creator>
  <cp:lastModifiedBy>www.intercambiosvirtuales.org</cp:lastModifiedBy>
  <cp:revision>36</cp:revision>
  <dcterms:created xsi:type="dcterms:W3CDTF">2016-04-02T22:20:20Z</dcterms:created>
  <dcterms:modified xsi:type="dcterms:W3CDTF">2018-03-31T21:38:15Z</dcterms:modified>
</cp:coreProperties>
</file>