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143240" y="3124200"/>
            <a:ext cx="5314960" cy="1894362"/>
          </a:xfrm>
        </p:spPr>
        <p:txBody>
          <a:bodyPr>
            <a:normAutofit/>
          </a:bodyPr>
          <a:lstStyle/>
          <a:p>
            <a:r>
              <a:rPr lang="es-AR" dirty="0" smtClean="0"/>
              <a:t>Química General</a:t>
            </a:r>
            <a:br>
              <a:rPr lang="es-AR" dirty="0" smtClean="0"/>
            </a:br>
            <a:r>
              <a:rPr lang="es-AR" dirty="0" smtClean="0"/>
              <a:t>Soluciones</a:t>
            </a:r>
            <a:endParaRPr lang="es-AR" dirty="0"/>
          </a:p>
        </p:txBody>
      </p:sp>
      <p:sp>
        <p:nvSpPr>
          <p:cNvPr id="4" name="2 Subtítulo"/>
          <p:cNvSpPr>
            <a:spLocks noGrp="1"/>
          </p:cNvSpPr>
          <p:nvPr>
            <p:ph type="subTitle" idx="1"/>
          </p:nvPr>
        </p:nvSpPr>
        <p:spPr>
          <a:xfrm>
            <a:off x="2286000" y="5214950"/>
            <a:ext cx="6172200" cy="1159972"/>
          </a:xfrm>
        </p:spPr>
        <p:txBody>
          <a:bodyPr/>
          <a:lstStyle/>
          <a:p>
            <a:r>
              <a:rPr lang="es-AR" b="1" dirty="0" smtClean="0">
                <a:latin typeface="Tahoma" pitchFamily="34" charset="0"/>
              </a:rPr>
              <a:t>Prof. Ing. Sandra </a:t>
            </a:r>
            <a:r>
              <a:rPr lang="es-AR" b="1" dirty="0" err="1" smtClean="0">
                <a:latin typeface="Tahoma" pitchFamily="34" charset="0"/>
              </a:rPr>
              <a:t>Leiton</a:t>
            </a:r>
            <a:endParaRPr lang="es-ES" b="1" dirty="0" smtClean="0">
              <a:latin typeface="Tahoma" pitchFamily="34" charset="0"/>
            </a:endParaRPr>
          </a:p>
          <a:p>
            <a:endParaRPr lang="es-AR" dirty="0"/>
          </a:p>
        </p:txBody>
      </p:sp>
      <p:pic>
        <p:nvPicPr>
          <p:cNvPr id="5" name="Imagen 2"/>
          <p:cNvPicPr>
            <a:picLocks noChangeAspect="1" noChangeArrowheads="1"/>
          </p:cNvPicPr>
          <p:nvPr/>
        </p:nvPicPr>
        <p:blipFill>
          <a:blip r:embed="rId2" cstate="print"/>
          <a:srcRect b="18167"/>
          <a:stretch>
            <a:fillRect/>
          </a:stretch>
        </p:blipFill>
        <p:spPr>
          <a:xfrm>
            <a:off x="1643042" y="642918"/>
            <a:ext cx="2214546" cy="1470025"/>
          </a:xfrm>
          <a:prstGeom prst="rect">
            <a:avLst/>
          </a:prstGeom>
          <a:solidFill>
            <a:srgbClr val="FFFFFF"/>
          </a:solidFill>
          <a:ln/>
        </p:spPr>
      </p:pic>
      <p:pic>
        <p:nvPicPr>
          <p:cNvPr id="5122" name="Picture 2" descr="http://img.aws.ehowcdn.com/intl-300m200/ds-photo/getty/article/178/131/8781857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071546"/>
            <a:ext cx="2333628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Molalidad</a:t>
            </a:r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La </a:t>
            </a:r>
            <a:r>
              <a:rPr lang="es-AR" dirty="0" err="1" smtClean="0"/>
              <a:t>molalidad</a:t>
            </a:r>
            <a:r>
              <a:rPr lang="es-AR" dirty="0" smtClean="0"/>
              <a:t> es el número de moles de soluto </a:t>
            </a:r>
          </a:p>
          <a:p>
            <a:pPr>
              <a:buNone/>
            </a:pPr>
            <a:r>
              <a:rPr lang="es-AR" dirty="0" smtClean="0"/>
              <a:t>disueltas en un kg de solvente:</a:t>
            </a:r>
          </a:p>
          <a:p>
            <a:endParaRPr lang="es-AR" dirty="0"/>
          </a:p>
        </p:txBody>
      </p:sp>
      <p:pic>
        <p:nvPicPr>
          <p:cNvPr id="22530" name="Picture 2" descr="http://2.bp.blogspot.com/-BOxGeRSJmqY/UC17-fkMT4I/AAAAAAAAGm4/yN1YeXQmtzY/s1600/Molalidad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786058"/>
            <a:ext cx="5500726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Fracción molar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FRACCION MOLAR: expresa la cantidad de moles de cada componentes en relación a la</a:t>
            </a:r>
          </a:p>
          <a:p>
            <a:pPr>
              <a:buNone/>
            </a:pPr>
            <a:r>
              <a:rPr lang="es-AR" dirty="0" smtClean="0"/>
              <a:t>totalidad de los moles de la disolución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      X soluto + X solvente = 1</a:t>
            </a:r>
          </a:p>
        </p:txBody>
      </p:sp>
      <p:pic>
        <p:nvPicPr>
          <p:cNvPr id="23554" name="Picture 2" descr="http://corinto.pucp.edu.pe/quimicageneral/sites/corinto.pucp.edu.pe.quimicageneral/files/images/unidad6/fracci%C3%B3n%20S%20y%20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000372"/>
            <a:ext cx="6215106" cy="2500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Dilución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24578" name="Picture 2" descr="http://image.slidesharecdn.com/tema2-reaccionesqumicasestequiometraysoluciones-100216001402-phpapp01/95/tema-2-reacciones-quimicas-estequiometria-y-soluciones-92-728.jpg?cb=12684957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286808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sz="4400" smtClean="0"/>
              <a:t>             Muchas </a:t>
            </a:r>
            <a:r>
              <a:rPr lang="es-AR" sz="4400" dirty="0" smtClean="0"/>
              <a:t>gracias</a:t>
            </a:r>
            <a:endParaRPr lang="es-AR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Soluciones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• Una disolución (solución) es una mezcla homogénea, a nivel molecular, de dos o más </a:t>
            </a:r>
          </a:p>
          <a:p>
            <a:pPr>
              <a:buNone/>
            </a:pPr>
            <a:r>
              <a:rPr lang="es-AR" dirty="0" smtClean="0"/>
              <a:t> sustancias. </a:t>
            </a:r>
          </a:p>
          <a:p>
            <a:pPr>
              <a:buNone/>
            </a:pPr>
            <a:r>
              <a:rPr lang="es-AR" dirty="0" smtClean="0"/>
              <a:t>• El disolvente (solvente) es el componente que está en mayor proporción. Determina además el estado de agregación de la disolución. </a:t>
            </a:r>
          </a:p>
          <a:p>
            <a:pPr>
              <a:buNone/>
            </a:pPr>
            <a:r>
              <a:rPr lang="es-AR" dirty="0" smtClean="0"/>
              <a:t>• Los solutos son, por tanto, los componentes disueltos en el disolvente y que están en menor cantidad o proporción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Concentración de una solución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Se define la concentración como la cantidad </a:t>
            </a:r>
          </a:p>
          <a:p>
            <a:pPr>
              <a:buNone/>
            </a:pPr>
            <a:r>
              <a:rPr lang="es-AR" dirty="0" smtClean="0"/>
              <a:t>relativa de soluto disuelta en una determinada </a:t>
            </a:r>
          </a:p>
          <a:p>
            <a:pPr>
              <a:buNone/>
            </a:pPr>
            <a:r>
              <a:rPr lang="es-AR" dirty="0" smtClean="0"/>
              <a:t>cantidad de solución o de solvente.</a:t>
            </a:r>
            <a:endParaRPr lang="es-AR" dirty="0"/>
          </a:p>
        </p:txBody>
      </p:sp>
      <p:pic>
        <p:nvPicPr>
          <p:cNvPr id="3076" name="Picture 4" descr="Resultado de imagen para concentración de solucio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3143248"/>
            <a:ext cx="7286676" cy="3143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Formas de expresar la concentración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UNIDADES  FISICAS        UNIDADES   QUÍMICAS</a:t>
            </a:r>
          </a:p>
          <a:p>
            <a:pPr>
              <a:buNone/>
            </a:pPr>
            <a:r>
              <a:rPr lang="es-AR" dirty="0" smtClean="0"/>
              <a:t>    a) %m/m                          a) MOLARIDAD (M)</a:t>
            </a:r>
          </a:p>
          <a:p>
            <a:pPr>
              <a:buNone/>
            </a:pPr>
            <a:r>
              <a:rPr lang="es-AR" dirty="0" smtClean="0"/>
              <a:t>    b) %m/v                           b) NORMALIDAD (N)</a:t>
            </a:r>
          </a:p>
          <a:p>
            <a:pPr>
              <a:buNone/>
            </a:pPr>
            <a:r>
              <a:rPr lang="es-AR" dirty="0" smtClean="0"/>
              <a:t>    c) %v/v                            c) MOLALIDAD (m)</a:t>
            </a:r>
          </a:p>
          <a:p>
            <a:pPr>
              <a:buNone/>
            </a:pPr>
            <a:r>
              <a:rPr lang="es-AR" dirty="0" smtClean="0"/>
              <a:t>    d) ppm                            d) FRACCIÓN MOLAR (X)</a:t>
            </a:r>
          </a:p>
          <a:p>
            <a:pPr>
              <a:buNone/>
            </a:pPr>
            <a:r>
              <a:rPr lang="es-AR" dirty="0" smtClean="0"/>
              <a:t>    e) g/l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Porcentaje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El porcentaje se refiere a la cantidad de soluto que existe en 100 partes de solución. Se puede expresar en relación a la masa y al volumen (m/m, m/v, v/v) y se calcula:</a:t>
            </a:r>
          </a:p>
          <a:p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Donde masa de la solución = masa de soluto + masa de solvente</a:t>
            </a:r>
          </a:p>
          <a:p>
            <a:endParaRPr lang="es-AR" dirty="0"/>
          </a:p>
        </p:txBody>
      </p:sp>
      <p:pic>
        <p:nvPicPr>
          <p:cNvPr id="6" name="Picture 2" descr="http://genesis.uag.mx/edmedia/material/quimicaII/images/Sistemas%20dispersos_clip_image0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214686"/>
            <a:ext cx="5581650" cy="1314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9458" name="Picture 2" descr="http://image.slidesharecdn.com/calculodeconcentraciones-140218160238-phpapp01/95/calculo-de-concentraciones-8-638.jpg?cb=139273939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8358246" cy="6215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Molaridad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La molaridad se refiere al número de moles de </a:t>
            </a:r>
          </a:p>
          <a:p>
            <a:pPr>
              <a:buNone/>
            </a:pPr>
            <a:r>
              <a:rPr lang="es-AR" dirty="0" smtClean="0"/>
              <a:t>soluto disuelto en un litro de solución, su unidad es mol/l o M: 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18434" name="Picture 2" descr="http://2.bp.blogspot.com/-9yp6BGuctdY/UCw_PlilVmI/AAAAAAAAGjQ/_E2ud-SwX9k/s1600/Molaridad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571876"/>
            <a:ext cx="3781425" cy="1057276"/>
          </a:xfrm>
          <a:prstGeom prst="rect">
            <a:avLst/>
          </a:prstGeom>
          <a:noFill/>
        </p:spPr>
      </p:pic>
      <p:pic>
        <p:nvPicPr>
          <p:cNvPr id="18436" name="Picture 4" descr="https://upload.wikimedia.org/math/4/8/2/482ee6a7c3bcbbf35bb1993be07f567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3357562"/>
            <a:ext cx="2643206" cy="1143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Normalidad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normalidad es el número de equivalentes químicos de soluto en un litro de solución:</a:t>
            </a:r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Un equivalente químico es la cantidad de sustancia que se combina o desplaza a 1,008 gramos de hidrógeno, es decir, a 1 mol de átomos de hidrógeno.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20482" name="Picture 2" descr="http://1.bp.blogspot.com/-yCd46VLUZw8/UC-kL7Q-ZwI/AAAAAAAAGow/agSFyTY9Htw/s1600/Normalidad+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2" y="2857496"/>
            <a:ext cx="3648075" cy="1343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21508" name="Picture 4" descr="http://www.monografias.com/trabajos97/soluciones-quimicas/image0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28"/>
            <a:ext cx="8358246" cy="6215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64</TotalTime>
  <Words>338</Words>
  <Application>Microsoft Office PowerPoint</Application>
  <PresentationFormat>Presentación en pantalla (4:3)</PresentationFormat>
  <Paragraphs>56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Mirador</vt:lpstr>
      <vt:lpstr>Química General Soluciones</vt:lpstr>
      <vt:lpstr>Soluciones </vt:lpstr>
      <vt:lpstr>Concentración de una solución</vt:lpstr>
      <vt:lpstr>Formas de expresar la concentración</vt:lpstr>
      <vt:lpstr>Porcentaje </vt:lpstr>
      <vt:lpstr>Diapositiva 6</vt:lpstr>
      <vt:lpstr>Molaridad </vt:lpstr>
      <vt:lpstr>Normalidad </vt:lpstr>
      <vt:lpstr>Diapositiva 9</vt:lpstr>
      <vt:lpstr>Molalidad </vt:lpstr>
      <vt:lpstr>Fracción molar </vt:lpstr>
      <vt:lpstr>Dilución 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Química General Soluciones Propiedades</dc:title>
  <dc:creator>Alumno</dc:creator>
  <cp:lastModifiedBy>www.intercambiosvirtuales.org</cp:lastModifiedBy>
  <cp:revision>10</cp:revision>
  <dcterms:created xsi:type="dcterms:W3CDTF">2016-04-15T00:16:43Z</dcterms:created>
  <dcterms:modified xsi:type="dcterms:W3CDTF">2018-04-26T23:33:31Z</dcterms:modified>
</cp:coreProperties>
</file>