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Shape 6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Shape 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Shape 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Shape 3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Shape 46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Shape 5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Shape 5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Shape 58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500"/>
              <a:t>Big Data</a:t>
            </a:r>
            <a:endParaRPr sz="5500"/>
          </a:p>
        </p:txBody>
      </p:sp>
      <p:sp>
        <p:nvSpPr>
          <p:cNvPr id="73" name="Shape 7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400"/>
              <a:t>Lucas Damian Soria Gava y Santiago Graffigna Garces</a:t>
            </a:r>
            <a:endParaRPr i="1" sz="1400"/>
          </a:p>
        </p:txBody>
      </p:sp>
      <p:pic>
        <p:nvPicPr>
          <p:cNvPr descr="Resultado de imagen para big data png" id="74" name="Shape 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050" y="1267638"/>
            <a:ext cx="1862941" cy="260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Qué</a:t>
            </a:r>
            <a:r>
              <a:rPr lang="es"/>
              <a:t> sucede con nuestra </a:t>
            </a:r>
            <a:r>
              <a:rPr lang="es">
                <a:solidFill>
                  <a:srgbClr val="FF9900"/>
                </a:solidFill>
              </a:rPr>
              <a:t>privacidad?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descr="Resultado de imagen para privacy png"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00" y="2987775"/>
            <a:ext cx="2034850" cy="201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rivacy png"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2250" y="3286825"/>
            <a:ext cx="1415225" cy="1415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privacy" id="156" name="Shape 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893" y="2987775"/>
            <a:ext cx="3230420" cy="2013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google png" id="157" name="Shape 1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7975" y="1552925"/>
            <a:ext cx="1707425" cy="16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Qué</a:t>
            </a:r>
            <a:r>
              <a:rPr lang="es" sz="2200">
                <a:solidFill>
                  <a:srgbClr val="000000"/>
                </a:solidFill>
              </a:rPr>
              <a:t> tanto saben de mi?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Cuánta</a:t>
            </a:r>
            <a:r>
              <a:rPr lang="es" sz="2200">
                <a:solidFill>
                  <a:srgbClr val="000000"/>
                </a:solidFill>
              </a:rPr>
              <a:t> </a:t>
            </a:r>
            <a:r>
              <a:rPr lang="es" sz="2200">
                <a:solidFill>
                  <a:srgbClr val="000000"/>
                </a:solidFill>
              </a:rPr>
              <a:t>información</a:t>
            </a:r>
            <a:r>
              <a:rPr lang="es" sz="2200">
                <a:solidFill>
                  <a:srgbClr val="000000"/>
                </a:solidFill>
              </a:rPr>
              <a:t> pueden sacar sobre mi?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000000"/>
                </a:solidFill>
              </a:rPr>
              <a:t>Está</a:t>
            </a:r>
            <a:r>
              <a:rPr lang="es" sz="2200">
                <a:solidFill>
                  <a:srgbClr val="000000"/>
                </a:solidFill>
              </a:rPr>
              <a:t> a salvo toda mi </a:t>
            </a:r>
            <a:r>
              <a:rPr lang="es" sz="2200">
                <a:solidFill>
                  <a:srgbClr val="000000"/>
                </a:solidFill>
              </a:rPr>
              <a:t>información</a:t>
            </a:r>
            <a:r>
              <a:rPr lang="es" sz="2200">
                <a:solidFill>
                  <a:srgbClr val="000000"/>
                </a:solidFill>
              </a:rPr>
              <a:t>?</a:t>
            </a:r>
            <a:endParaRPr sz="2200">
              <a:solidFill>
                <a:schemeClr val="dk2"/>
              </a:solidFill>
            </a:endParaRPr>
          </a:p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descr="Resultado de imagen para chrome png 2018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7450" y="474575"/>
            <a:ext cx="2876150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opera png" id="164" name="Shape 1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050" y="2216887"/>
            <a:ext cx="1616950" cy="161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windows 10 png" id="165" name="Shape 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6075" y="3661850"/>
            <a:ext cx="1318199" cy="131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linux png" id="166" name="Shape 1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4689" y="3585400"/>
            <a:ext cx="1633910" cy="809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macos png" id="167" name="Shape 1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4807964" y="2128230"/>
            <a:ext cx="841825" cy="8870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google png" id="168" name="Shape 16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34075" y="4252650"/>
            <a:ext cx="1506074" cy="6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Nuestra </a:t>
            </a:r>
            <a:r>
              <a:rPr lang="es">
                <a:solidFill>
                  <a:srgbClr val="FF9900"/>
                </a:solidFill>
              </a:rPr>
              <a:t>c</a:t>
            </a:r>
            <a:r>
              <a:rPr lang="es">
                <a:solidFill>
                  <a:srgbClr val="FF9900"/>
                </a:solidFill>
              </a:rPr>
              <a:t>onclusión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74" name="Shape 174"/>
          <p:cNvGrpSpPr/>
          <p:nvPr/>
        </p:nvGrpSpPr>
        <p:grpSpPr>
          <a:xfrm>
            <a:off x="5889138" y="2060635"/>
            <a:ext cx="2212050" cy="2537076"/>
            <a:chOff x="6803275" y="395363"/>
            <a:chExt cx="2212050" cy="2537076"/>
          </a:xfrm>
        </p:grpSpPr>
        <p:pic>
          <p:nvPicPr>
            <p:cNvPr id="175" name="Shape 1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76" name="Shape 17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Shape 17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En contra</a:t>
              </a:r>
              <a:endParaRPr b="1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P</a:t>
              </a: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rivacidad</a:t>
              </a:r>
              <a:r>
                <a:rPr b="1" lang="es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Información personal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Mal uso de nuestra información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700"/>
                </a:spcBef>
                <a:spcAft>
                  <a:spcPts val="700"/>
                </a:spcAft>
                <a:buNone/>
              </a:pPr>
              <a:r>
                <a:t/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8" name="Shape 178"/>
          <p:cNvGrpSpPr/>
          <p:nvPr/>
        </p:nvGrpSpPr>
        <p:grpSpPr>
          <a:xfrm>
            <a:off x="1264838" y="2060635"/>
            <a:ext cx="2212050" cy="2537076"/>
            <a:chOff x="6803275" y="395363"/>
            <a:chExt cx="2212050" cy="2537076"/>
          </a:xfrm>
        </p:grpSpPr>
        <p:pic>
          <p:nvPicPr>
            <p:cNvPr id="179" name="Shape 1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80" name="Shape 18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Shape 181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lt2"/>
                  </a:solidFill>
                  <a:latin typeface="Raleway"/>
                  <a:ea typeface="Raleway"/>
                  <a:cs typeface="Raleway"/>
                  <a:sym typeface="Raleway"/>
                </a:rPr>
                <a:t>A favor</a:t>
              </a:r>
              <a:endParaRPr b="1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Salud 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Tránsito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Smart Ads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7500" lvl="0" marL="457200" rtl="0">
                <a:spcBef>
                  <a:spcPts val="700"/>
                </a:spcBef>
                <a:spcAft>
                  <a:spcPts val="700"/>
                </a:spcAft>
                <a:buClr>
                  <a:schemeClr val="dk1"/>
                </a:buClr>
                <a:buSzPts val="1400"/>
                <a:buFont typeface="Raleway"/>
                <a:buChar char="➔"/>
              </a:pPr>
              <a:r>
                <a:rPr b="1" lang="es" sz="12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Crimen, corrupción</a:t>
              </a:r>
              <a:endParaRPr b="1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600">
                <a:solidFill>
                  <a:schemeClr val="dk1"/>
                </a:solidFill>
              </a:rPr>
              <a:t>Qué</a:t>
            </a:r>
            <a:r>
              <a:rPr lang="es" sz="3600">
                <a:solidFill>
                  <a:schemeClr val="dk1"/>
                </a:solidFill>
              </a:rPr>
              <a:t> es Big Data?</a:t>
            </a:r>
            <a:endParaRPr sz="2400"/>
          </a:p>
        </p:txBody>
      </p:sp>
      <p:sp>
        <p:nvSpPr>
          <p:cNvPr id="80" name="Shape 80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Más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 que i</a:t>
            </a:r>
            <a:r>
              <a:rPr b="0" lang="es" sz="1800">
                <a:latin typeface="Lato"/>
                <a:ea typeface="Lato"/>
                <a:cs typeface="Lato"/>
                <a:sym typeface="Lato"/>
              </a:rPr>
              <a:t>nformación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Comenzó en 1930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Analisis y estadisticas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s" sz="1800">
                <a:latin typeface="Lato"/>
                <a:ea typeface="Lato"/>
                <a:cs typeface="Lato"/>
                <a:sym typeface="Lato"/>
              </a:rPr>
              <a:t>Privacidad y anonimato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Resultado de imagen para bigdata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325" y="2317925"/>
            <a:ext cx="3963375" cy="275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87" name="Shape 87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Las 4 V’s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2855550" y="1285150"/>
            <a:ext cx="3579000" cy="31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Volumen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Velocidad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Variedad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Veracidad de la fuente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0" name="Shape 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5551" y="3373825"/>
            <a:ext cx="1639000" cy="1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283100" y="712150"/>
            <a:ext cx="87105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</a:t>
            </a:r>
            <a:r>
              <a:rPr lang="es"/>
              <a:t> </a:t>
            </a:r>
            <a:r>
              <a:rPr lang="es">
                <a:solidFill>
                  <a:schemeClr val="accent5"/>
                </a:solidFill>
              </a:rPr>
              <a:t>datos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6" name="Shape 9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7" name="Shape 9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98" name="Shape 9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Shape 99"/>
            <p:cNvSpPr txBox="1"/>
            <p:nvPr/>
          </p:nvSpPr>
          <p:spPr>
            <a:xfrm>
              <a:off x="6944812" y="684234"/>
              <a:ext cx="19671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s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Herramientas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s" sz="11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Hadoop, NoSQL, Cassandra, Business Intelligence, Machine Learning, MapReduce</a:t>
              </a:r>
              <a:endParaRPr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descr="Resultado de imagen para data png" id="100" name="Shape 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075" y="2997353"/>
            <a:ext cx="3875825" cy="2003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n para data png" id="101" name="Shape 10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900" y="295456"/>
            <a:ext cx="2483700" cy="177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Shape 107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Shape 108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Semi-Estructurados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0" name="Shape 11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Estructurados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111" name="Shape 111"/>
          <p:cNvSpPr txBox="1"/>
          <p:nvPr>
            <p:ph type="title"/>
          </p:nvPr>
        </p:nvSpPr>
        <p:spPr>
          <a:xfrm>
            <a:off x="3286625" y="2061900"/>
            <a:ext cx="2553300" cy="20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No Estructurados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283100" y="4654975"/>
            <a:ext cx="62442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De donde provienen todos estos</a:t>
            </a:r>
            <a:r>
              <a:rPr lang="es">
                <a:solidFill>
                  <a:schemeClr val="accent5"/>
                </a:solidFill>
              </a:rPr>
              <a:t> datos?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18" name="Shape 118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19" name="Shape 1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20" name="Shape 120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Shape 121"/>
            <p:cNvSpPr txBox="1"/>
            <p:nvPr/>
          </p:nvSpPr>
          <p:spPr>
            <a:xfrm>
              <a:off x="6944787" y="661903"/>
              <a:ext cx="1882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descr="Resultado de imagen para data png" id="122" name="Shape 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77388" y="3015050"/>
            <a:ext cx="1620076" cy="162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28" name="Shape 12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Shape 12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Origen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Shape 130"/>
          <p:cNvSpPr txBox="1"/>
          <p:nvPr>
            <p:ph idx="4294967295" type="body"/>
          </p:nvPr>
        </p:nvSpPr>
        <p:spPr>
          <a:xfrm>
            <a:off x="2855550" y="1377475"/>
            <a:ext cx="36003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Generados por las personas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Transacciones de datos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Marketing </a:t>
            </a: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electrónico</a:t>
            </a: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y web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Maquina a maquina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Biométricas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Técnicas de análisis de</a:t>
            </a:r>
            <a:r>
              <a:rPr lang="es">
                <a:solidFill>
                  <a:schemeClr val="accent5"/>
                </a:solidFill>
              </a:rPr>
              <a:t> datos</a:t>
            </a:r>
            <a:endParaRPr/>
          </a:p>
          <a:p>
            <a:pPr indent="0" lvl="0" mar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grpSp>
        <p:nvGrpSpPr>
          <p:cNvPr id="136" name="Shape 136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37" name="Shape 1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rozo de cinta adhesiva que pega una nota a la diapositiva" id="138" name="Shape 13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Shape 139"/>
            <p:cNvSpPr txBox="1"/>
            <p:nvPr/>
          </p:nvSpPr>
          <p:spPr>
            <a:xfrm>
              <a:off x="6944787" y="661903"/>
              <a:ext cx="18825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descr="Resultado de imagen para datos png" id="140" name="Shape 1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400" y="3253167"/>
            <a:ext cx="2212049" cy="117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ozo de cinta adhesiva que pega una nota a la diapositiva" id="146" name="Shape 14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Shape 147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000"/>
              </a:spcAft>
              <a:buNone/>
            </a:pPr>
            <a:r>
              <a:rPr b="1" lang="es" sz="18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Técnicas de análisis de datos</a:t>
            </a:r>
            <a:endParaRPr b="1" sz="18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Shape 148"/>
          <p:cNvSpPr txBox="1"/>
          <p:nvPr>
            <p:ph idx="4294967295" type="body"/>
          </p:nvPr>
        </p:nvSpPr>
        <p:spPr>
          <a:xfrm>
            <a:off x="2855550" y="1225075"/>
            <a:ext cx="3550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Asociación</a:t>
            </a: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Data Mining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s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Text Analytics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