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6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3566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28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791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663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3178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278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7520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980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44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8445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046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644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1177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168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73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59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D813-70CD-4B44-B61F-4F1E48C2F0FA}" type="datetimeFigureOut">
              <a:rPr lang="es-ES" smtClean="0"/>
              <a:t>19/02/2018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5EA435-FC77-4585-9096-40F76E5C57F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039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Resolución de Problemas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Ing. Nora Costa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resolver cualquier problema computacional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3- Realización </a:t>
            </a:r>
            <a:r>
              <a:rPr lang="es-AR" dirty="0"/>
              <a:t>de una prueba de escritorio: </a:t>
            </a:r>
            <a:endParaRPr lang="es-AR" dirty="0" smtClean="0"/>
          </a:p>
          <a:p>
            <a:pPr lvl="1"/>
            <a:r>
              <a:rPr lang="es-AR" dirty="0" smtClean="0"/>
              <a:t>Es </a:t>
            </a:r>
            <a:r>
              <a:rPr lang="es-AR" dirty="0"/>
              <a:t>un seguimiento manual de los pasos </a:t>
            </a:r>
            <a:r>
              <a:rPr lang="es-AR" dirty="0" smtClean="0"/>
              <a:t>descritos en </a:t>
            </a:r>
            <a:r>
              <a:rPr lang="es-AR" dirty="0"/>
              <a:t>el algoritmo con el propósito de detectar errores.</a:t>
            </a:r>
          </a:p>
          <a:p>
            <a:r>
              <a:rPr lang="es-AR" dirty="0" smtClean="0"/>
              <a:t>4- Codificación </a:t>
            </a:r>
            <a:r>
              <a:rPr lang="es-AR" dirty="0"/>
              <a:t>del algoritmo: </a:t>
            </a:r>
            <a:endParaRPr lang="es-AR" dirty="0" smtClean="0"/>
          </a:p>
          <a:p>
            <a:pPr lvl="1"/>
            <a:r>
              <a:rPr lang="es-AR" dirty="0" smtClean="0"/>
              <a:t>Esto </a:t>
            </a:r>
            <a:r>
              <a:rPr lang="es-AR" dirty="0"/>
              <a:t>implica elegir un lenguaje de programación y traducir el </a:t>
            </a:r>
            <a:r>
              <a:rPr lang="es-AR" dirty="0" smtClean="0"/>
              <a:t>algoritmo desarrollado</a:t>
            </a:r>
            <a:r>
              <a:rPr lang="es-AR" dirty="0"/>
              <a:t>, haciendo uso de la sintaxis y estructura gramatical del lenguaje seleccionado, </a:t>
            </a:r>
            <a:r>
              <a:rPr lang="es-AR" dirty="0" smtClean="0"/>
              <a:t>generando así </a:t>
            </a:r>
            <a:r>
              <a:rPr lang="es-AR" dirty="0"/>
              <a:t>el programa fuente.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62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resolver cualquier problema computacional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5</a:t>
            </a:r>
            <a:r>
              <a:rPr lang="es-AR" dirty="0" smtClean="0"/>
              <a:t>- Compilación </a:t>
            </a:r>
            <a:r>
              <a:rPr lang="es-AR" dirty="0"/>
              <a:t>del programa generado: </a:t>
            </a:r>
            <a:endParaRPr lang="es-AR" dirty="0" smtClean="0"/>
          </a:p>
          <a:p>
            <a:pPr lvl="1"/>
            <a:r>
              <a:rPr lang="es-AR" dirty="0" smtClean="0"/>
              <a:t>El </a:t>
            </a:r>
            <a:r>
              <a:rPr lang="es-AR" dirty="0"/>
              <a:t>software elegido convierte las instrucciones </a:t>
            </a:r>
            <a:r>
              <a:rPr lang="es-AR" dirty="0" smtClean="0"/>
              <a:t>escritas en </a:t>
            </a:r>
            <a:r>
              <a:rPr lang="es-AR" dirty="0"/>
              <a:t>el lenguaje de programación, a las que puedan ser comprendidas por la computadora.</a:t>
            </a:r>
          </a:p>
          <a:p>
            <a:r>
              <a:rPr lang="es-AR" dirty="0"/>
              <a:t>6</a:t>
            </a:r>
            <a:r>
              <a:rPr lang="es-AR" dirty="0" smtClean="0"/>
              <a:t>- Prueba </a:t>
            </a:r>
            <a:r>
              <a:rPr lang="es-AR" dirty="0"/>
              <a:t>del programa obtenido: </a:t>
            </a:r>
            <a:endParaRPr lang="es-AR" dirty="0" smtClean="0"/>
          </a:p>
          <a:p>
            <a:pPr lvl="1"/>
            <a:r>
              <a:rPr lang="es-AR" dirty="0" smtClean="0"/>
              <a:t>El </a:t>
            </a:r>
            <a:r>
              <a:rPr lang="es-AR" dirty="0"/>
              <a:t>programa es ejecutado en la computadora con el propósito </a:t>
            </a:r>
            <a:r>
              <a:rPr lang="es-AR" dirty="0" smtClean="0"/>
              <a:t>de determinar </a:t>
            </a:r>
            <a:r>
              <a:rPr lang="es-AR" dirty="0"/>
              <a:t>si los resultados son los esperados.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159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resolver cualquier problema computacional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7</a:t>
            </a:r>
            <a:r>
              <a:rPr lang="es-AR" dirty="0" smtClean="0"/>
              <a:t>- Depuración </a:t>
            </a:r>
            <a:r>
              <a:rPr lang="es-AR" dirty="0"/>
              <a:t>del programa: </a:t>
            </a:r>
            <a:endParaRPr lang="es-AR" dirty="0" smtClean="0"/>
          </a:p>
          <a:p>
            <a:pPr lvl="1"/>
            <a:r>
              <a:rPr lang="es-AR" dirty="0"/>
              <a:t>E</a:t>
            </a:r>
            <a:r>
              <a:rPr lang="es-AR" dirty="0" smtClean="0"/>
              <a:t>n </a:t>
            </a:r>
            <a:r>
              <a:rPr lang="es-AR" dirty="0"/>
              <a:t>base a los resultados obtenidos en el paso anterior, es </a:t>
            </a:r>
            <a:r>
              <a:rPr lang="es-AR" dirty="0" smtClean="0"/>
              <a:t>necesario detectar</a:t>
            </a:r>
            <a:r>
              <a:rPr lang="es-AR" dirty="0"/>
              <a:t>, localizar y eliminar errores que provocan un mal funcionamiento del programa</a:t>
            </a:r>
          </a:p>
          <a:p>
            <a:r>
              <a:rPr lang="es-AR" dirty="0"/>
              <a:t>8</a:t>
            </a:r>
            <a:r>
              <a:rPr lang="es-AR" dirty="0" smtClean="0"/>
              <a:t>- Evaluación </a:t>
            </a:r>
            <a:r>
              <a:rPr lang="es-AR" dirty="0"/>
              <a:t>de los resultados: </a:t>
            </a:r>
            <a:endParaRPr lang="es-AR" dirty="0" smtClean="0"/>
          </a:p>
          <a:p>
            <a:pPr lvl="1"/>
            <a:r>
              <a:rPr lang="es-AR" dirty="0" smtClean="0"/>
              <a:t>Se </a:t>
            </a:r>
            <a:r>
              <a:rPr lang="es-AR" dirty="0"/>
              <a:t>ejecuta nuevamente el programa y se evalúan nuevamente </a:t>
            </a:r>
            <a:r>
              <a:rPr lang="es-AR" dirty="0" smtClean="0"/>
              <a:t>los resultados </a:t>
            </a:r>
            <a:r>
              <a:rPr lang="es-AR" dirty="0"/>
              <a:t>obtenidos para verificar si son correctos, después de las modificaciones realizadas </a:t>
            </a:r>
            <a:r>
              <a:rPr lang="es-AR" dirty="0" smtClean="0"/>
              <a:t>como consecuencia </a:t>
            </a:r>
            <a:r>
              <a:rPr lang="es-AR" dirty="0"/>
              <a:t>de la depuración.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539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resolver cualquier problema computacional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b="1" dirty="0" smtClean="0"/>
              <a:t>9- Documentación </a:t>
            </a:r>
            <a:r>
              <a:rPr lang="es-AR" b="1" dirty="0"/>
              <a:t>del programa</a:t>
            </a:r>
            <a:r>
              <a:rPr lang="es-AR" dirty="0"/>
              <a:t>: </a:t>
            </a:r>
            <a:endParaRPr lang="es-AR" dirty="0" smtClean="0"/>
          </a:p>
          <a:p>
            <a:pPr lvl="1"/>
            <a:r>
              <a:rPr lang="es-AR" dirty="0" smtClean="0"/>
              <a:t>Sirve </a:t>
            </a:r>
            <a:r>
              <a:rPr lang="es-AR" dirty="0"/>
              <a:t>para ayudar a comprender a utilizar un programa, o </a:t>
            </a:r>
            <a:r>
              <a:rPr lang="es-AR" dirty="0" smtClean="0"/>
              <a:t>para </a:t>
            </a:r>
            <a:r>
              <a:rPr lang="es-ES" dirty="0" smtClean="0"/>
              <a:t>facilitar </a:t>
            </a:r>
            <a:r>
              <a:rPr lang="es-ES" dirty="0"/>
              <a:t>futuras modificaciones.</a:t>
            </a:r>
          </a:p>
          <a:p>
            <a:r>
              <a:rPr lang="es-AR" b="1" dirty="0" smtClean="0"/>
              <a:t>10- Mantenimiento </a:t>
            </a:r>
            <a:r>
              <a:rPr lang="es-AR" b="1" dirty="0"/>
              <a:t>del programa</a:t>
            </a:r>
            <a:r>
              <a:rPr lang="es-AR" dirty="0"/>
              <a:t>: </a:t>
            </a:r>
            <a:endParaRPr lang="es-AR" dirty="0" smtClean="0"/>
          </a:p>
          <a:p>
            <a:pPr lvl="1"/>
            <a:r>
              <a:rPr lang="es-AR" dirty="0" smtClean="0"/>
              <a:t>Esta </a:t>
            </a:r>
            <a:r>
              <a:rPr lang="es-AR" dirty="0"/>
              <a:t>tarea se lleva a cabo después de terminado el programa, </a:t>
            </a:r>
            <a:r>
              <a:rPr lang="es-AR" dirty="0" smtClean="0"/>
              <a:t>cuando se </a:t>
            </a:r>
            <a:r>
              <a:rPr lang="es-AR" dirty="0"/>
              <a:t>detecta que es necesario hacer algún cambio, ajuste o complemento al mismo, para que siga </a:t>
            </a:r>
            <a:r>
              <a:rPr lang="es-AR" dirty="0" smtClean="0"/>
              <a:t>trabajando </a:t>
            </a:r>
            <a:r>
              <a:rPr lang="es-ES" dirty="0" smtClean="0"/>
              <a:t>de </a:t>
            </a:r>
            <a:r>
              <a:rPr lang="es-ES" dirty="0"/>
              <a:t>manera correcta o para que se adapte a nuevas necesidades.</a:t>
            </a:r>
          </a:p>
        </p:txBody>
      </p:sp>
    </p:spTree>
    <p:extLst>
      <p:ext uri="{BB962C8B-B14F-4D97-AF65-F5344CB8AC3E}">
        <p14:creationId xmlns:p14="http://schemas.microsoft.com/office/powerpoint/2010/main" val="254558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y Análisis 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dirty="0"/>
              <a:t>Comprender el problema: </a:t>
            </a:r>
            <a:endParaRPr lang="es-AR" dirty="0" smtClean="0"/>
          </a:p>
          <a:p>
            <a:pPr lvl="1"/>
            <a:r>
              <a:rPr lang="es-AR" dirty="0" smtClean="0"/>
              <a:t>El </a:t>
            </a:r>
            <a:r>
              <a:rPr lang="es-AR" dirty="0"/>
              <a:t>análisis del problema exige una lectura previa del mismo a fin </a:t>
            </a:r>
            <a:r>
              <a:rPr lang="es-AR" dirty="0" smtClean="0"/>
              <a:t>de obtener </a:t>
            </a:r>
            <a:r>
              <a:rPr lang="es-AR" dirty="0"/>
              <a:t>una idea general de lo que se solicita.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Especificar </a:t>
            </a:r>
            <a:r>
              <a:rPr lang="es-AR" dirty="0"/>
              <a:t>las salidas: </a:t>
            </a:r>
            <a:endParaRPr lang="es-AR" dirty="0" smtClean="0"/>
          </a:p>
          <a:p>
            <a:pPr lvl="1"/>
            <a:r>
              <a:rPr lang="es-AR" dirty="0" smtClean="0"/>
              <a:t>Determinar </a:t>
            </a:r>
            <a:r>
              <a:rPr lang="es-AR" dirty="0"/>
              <a:t>con exactitud los resultados que se desean obtener.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Especificar </a:t>
            </a:r>
            <a:r>
              <a:rPr lang="es-AR" dirty="0"/>
              <a:t>las entradas: </a:t>
            </a:r>
            <a:endParaRPr lang="es-AR" dirty="0" smtClean="0"/>
          </a:p>
          <a:p>
            <a:pPr lvl="1"/>
            <a:r>
              <a:rPr lang="es-AR" dirty="0" smtClean="0"/>
              <a:t>Ya </a:t>
            </a:r>
            <a:r>
              <a:rPr lang="es-AR" dirty="0"/>
              <a:t>definidos los resultados y el proceso a realizar, es posible </a:t>
            </a:r>
            <a:r>
              <a:rPr lang="es-AR" dirty="0" smtClean="0"/>
              <a:t>identificar los </a:t>
            </a:r>
            <a:r>
              <a:rPr lang="es-AR" dirty="0"/>
              <a:t>datos necesarios para obtenerlos.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 smtClean="0"/>
              <a:t>Identificar</a:t>
            </a:r>
            <a:r>
              <a:rPr lang="es-AR" dirty="0"/>
              <a:t>, en forma general, qué proceso </a:t>
            </a:r>
            <a:endParaRPr lang="es-AR" dirty="0" smtClean="0"/>
          </a:p>
          <a:p>
            <a:pPr lvl="1"/>
            <a:r>
              <a:rPr lang="es-AR" dirty="0"/>
              <a:t>S</a:t>
            </a:r>
            <a:r>
              <a:rPr lang="es-AR" dirty="0" smtClean="0"/>
              <a:t>e </a:t>
            </a:r>
            <a:r>
              <a:rPr lang="es-AR" dirty="0"/>
              <a:t>debe realizar para obtener esos resultados.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4651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REPRESENTACIÓN </a:t>
            </a:r>
            <a:r>
              <a:rPr lang="es-AR" dirty="0"/>
              <a:t>del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41412" y="2987898"/>
            <a:ext cx="2240924" cy="1275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ENTRADA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603683" y="2987898"/>
            <a:ext cx="2240924" cy="1275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PROCESO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8065954" y="2987898"/>
            <a:ext cx="2240924" cy="1275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SALIDA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3"/>
          </p:cNvCxnSpPr>
          <p:nvPr/>
        </p:nvCxnSpPr>
        <p:spPr>
          <a:xfrm flipV="1">
            <a:off x="3382336" y="3625402"/>
            <a:ext cx="12213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6844607" y="3625402"/>
            <a:ext cx="12213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1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 DE 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Calcular la superficie de un </a:t>
            </a:r>
            <a:r>
              <a:rPr lang="es-AR" dirty="0" smtClean="0"/>
              <a:t>triángulo</a:t>
            </a:r>
          </a:p>
          <a:p>
            <a:endParaRPr lang="es-E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821916"/>
              </p:ext>
            </p:extLst>
          </p:nvPr>
        </p:nvGraphicFramePr>
        <p:xfrm>
          <a:off x="1388056" y="3037863"/>
          <a:ext cx="8128000" cy="2026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PREGUNTA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RESPUESTA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¿Qué resultado esperamos obtener?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Superficie de un triángulo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¿Qué datos necesitamos para obtener el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resultado esperado?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 y altura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¿Cómo se obtiene ese resultado?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Superficie = base * altura / 2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34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Rectángulo redondeado 4"/>
          <p:cNvSpPr/>
          <p:nvPr/>
        </p:nvSpPr>
        <p:spPr>
          <a:xfrm>
            <a:off x="1141412" y="2987898"/>
            <a:ext cx="2240924" cy="1275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base</a:t>
            </a:r>
          </a:p>
          <a:p>
            <a:pPr algn="ctr"/>
            <a:r>
              <a:rPr lang="es-ES" dirty="0" smtClean="0"/>
              <a:t>altura</a:t>
            </a:r>
            <a:endParaRPr lang="es-ES" dirty="0"/>
          </a:p>
        </p:txBody>
      </p:sp>
      <p:sp>
        <p:nvSpPr>
          <p:cNvPr id="7" name="Rectángulo redondeado 6"/>
          <p:cNvSpPr/>
          <p:nvPr/>
        </p:nvSpPr>
        <p:spPr>
          <a:xfrm>
            <a:off x="4603683" y="2987898"/>
            <a:ext cx="2240924" cy="1275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  <a:r>
              <a:rPr lang="es-ES" dirty="0" smtClean="0"/>
              <a:t>uperficie = base * altura / 2</a:t>
            </a:r>
            <a:endParaRPr lang="es-ES" dirty="0"/>
          </a:p>
        </p:txBody>
      </p:sp>
      <p:sp>
        <p:nvSpPr>
          <p:cNvPr id="8" name="Rectángulo redondeado 7"/>
          <p:cNvSpPr/>
          <p:nvPr/>
        </p:nvSpPr>
        <p:spPr>
          <a:xfrm>
            <a:off x="8065954" y="2987898"/>
            <a:ext cx="2240924" cy="127500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superficie</a:t>
            </a:r>
            <a:endParaRPr lang="es-ES" dirty="0"/>
          </a:p>
        </p:txBody>
      </p:sp>
      <p:cxnSp>
        <p:nvCxnSpPr>
          <p:cNvPr id="10" name="Conector recto de flecha 9"/>
          <p:cNvCxnSpPr>
            <a:stCxn id="5" idx="3"/>
          </p:cNvCxnSpPr>
          <p:nvPr/>
        </p:nvCxnSpPr>
        <p:spPr>
          <a:xfrm flipV="1">
            <a:off x="3382336" y="3625402"/>
            <a:ext cx="12213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6844607" y="3625402"/>
            <a:ext cx="1221347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Conjunto </a:t>
            </a:r>
            <a:r>
              <a:rPr lang="es-AR" dirty="0"/>
              <a:t>de </a:t>
            </a:r>
            <a:r>
              <a:rPr lang="es-AR" dirty="0" smtClean="0"/>
              <a:t>pasos finitos</a:t>
            </a:r>
            <a:r>
              <a:rPr lang="es-AR" dirty="0"/>
              <a:t>, no ambiguos, que permiten resolver un determinado tipo de problemas en términos de </a:t>
            </a:r>
            <a:r>
              <a:rPr lang="es-AR" dirty="0" smtClean="0"/>
              <a:t>las acciones </a:t>
            </a:r>
            <a:r>
              <a:rPr lang="es-AR" dirty="0"/>
              <a:t>por ejecutar y el orden en que dichas acciones se deben ejecutar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02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y desarrollo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Ejemplo: </a:t>
            </a:r>
          </a:p>
          <a:p>
            <a:pPr lvl="1"/>
            <a:r>
              <a:rPr lang="es-AR" dirty="0"/>
              <a:t>Un estudiante se encuentra en su casa (durmiendo) </a:t>
            </a:r>
            <a:r>
              <a:rPr lang="es-AR" dirty="0" smtClean="0"/>
              <a:t>y debe </a:t>
            </a:r>
            <a:r>
              <a:rPr lang="es-AR" dirty="0"/>
              <a:t>ir a la universidad (a tomar la clase de Informática), entonces ¿qué debe hacer el estudiante</a:t>
            </a:r>
            <a:r>
              <a:rPr lang="es-AR" dirty="0" smtClean="0"/>
              <a:t>?</a:t>
            </a:r>
          </a:p>
          <a:p>
            <a:pPr lvl="1"/>
            <a:r>
              <a:rPr lang="es-AR" dirty="0" smtClean="0"/>
              <a:t>Solución en 7 pasos.</a:t>
            </a:r>
          </a:p>
          <a:p>
            <a:pPr lvl="1"/>
            <a:r>
              <a:rPr lang="es-AR" dirty="0" smtClean="0"/>
              <a:t>Se </a:t>
            </a:r>
            <a:r>
              <a:rPr lang="es-AR" dirty="0"/>
              <a:t>pueden </a:t>
            </a:r>
            <a:r>
              <a:rPr lang="es-AR" dirty="0" smtClean="0"/>
              <a:t>incluir </a:t>
            </a:r>
            <a:r>
              <a:rPr lang="es-AR" dirty="0"/>
              <a:t>algunos otros aspectos que consideramos </a:t>
            </a:r>
            <a:r>
              <a:rPr lang="es-AR" dirty="0" smtClean="0"/>
              <a:t>importantes.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/>
              <a:t>Inicio</a:t>
            </a:r>
          </a:p>
          <a:p>
            <a:pPr marL="457200" lvl="1" indent="0">
              <a:buNone/>
            </a:pPr>
            <a:r>
              <a:rPr lang="es-AR" dirty="0"/>
              <a:t>Paso 1: Salir de la cama</a:t>
            </a:r>
          </a:p>
          <a:p>
            <a:pPr marL="457200" lvl="1" indent="0">
              <a:buNone/>
            </a:pPr>
            <a:r>
              <a:rPr lang="es-AR" dirty="0"/>
              <a:t>Paso 2: Sacarse el pijama</a:t>
            </a:r>
          </a:p>
          <a:p>
            <a:pPr marL="457200" lvl="1" indent="0">
              <a:buNone/>
            </a:pPr>
            <a:r>
              <a:rPr lang="es-AR" dirty="0"/>
              <a:t>Paso 3: Bañarse</a:t>
            </a:r>
          </a:p>
          <a:p>
            <a:pPr marL="457200" lvl="1" indent="0">
              <a:buNone/>
            </a:pPr>
            <a:r>
              <a:rPr lang="es-AR" dirty="0"/>
              <a:t>Paso 4: Vestirse</a:t>
            </a:r>
          </a:p>
          <a:p>
            <a:pPr marL="457200" lvl="1" indent="0">
              <a:buNone/>
            </a:pPr>
            <a:r>
              <a:rPr lang="es-AR" dirty="0"/>
              <a:t>Paso 5: Desayunar</a:t>
            </a:r>
          </a:p>
          <a:p>
            <a:pPr marL="457200" lvl="1" indent="0">
              <a:buNone/>
            </a:pPr>
            <a:r>
              <a:rPr lang="es-AR" dirty="0"/>
              <a:t>Paso 6: Tomar colectivo</a:t>
            </a:r>
          </a:p>
          <a:p>
            <a:pPr marL="457200" lvl="1" indent="0">
              <a:buNone/>
            </a:pPr>
            <a:r>
              <a:rPr lang="es-AR" dirty="0"/>
              <a:t>Paso 7: Entrar a la universidad</a:t>
            </a:r>
          </a:p>
          <a:p>
            <a:pPr marL="0" indent="0">
              <a:buNone/>
            </a:pPr>
            <a:r>
              <a:rPr lang="es-AR" dirty="0"/>
              <a:t>Fin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490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Resolución de Problemas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La capacidad para solucionar problemas surge de la intuición del ser humano.</a:t>
            </a:r>
          </a:p>
          <a:p>
            <a:r>
              <a:rPr lang="es-AR" dirty="0" smtClean="0"/>
              <a:t>Se deben crear hábitos para la solución de problemas, para que se puedan, de manera rápida, identificar los pasos necesarios para su solución.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633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y desarrollo del algoritmo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/>
              <a:t>Inicio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 smtClean="0"/>
              <a:t>  Repetir</a:t>
            </a:r>
            <a:endParaRPr lang="es-ES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Dormir</a:t>
            </a:r>
            <a:endParaRPr lang="es-ES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b="1" dirty="0" smtClean="0"/>
              <a:t>  hasta </a:t>
            </a:r>
            <a:r>
              <a:rPr lang="es-AR" sz="1800" b="1" dirty="0"/>
              <a:t>que </a:t>
            </a:r>
            <a:r>
              <a:rPr lang="es-AR" sz="1800" dirty="0"/>
              <a:t>(suene el despertador)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Mirar </a:t>
            </a:r>
            <a:r>
              <a:rPr lang="es-ES" sz="1800" dirty="0"/>
              <a:t>la hora.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AR" sz="1800" b="1" dirty="0" smtClean="0"/>
              <a:t>  Si </a:t>
            </a:r>
            <a:r>
              <a:rPr lang="es-AR" sz="1800" dirty="0"/>
              <a:t>(hay tiempo suficiente) entonces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Bañarse</a:t>
            </a:r>
            <a:r>
              <a:rPr lang="es-E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Vestirse</a:t>
            </a:r>
            <a:r>
              <a:rPr lang="es-E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  Desayunar</a:t>
            </a:r>
            <a:r>
              <a:rPr lang="es-ES" sz="18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 smtClean="0"/>
              <a:t>  Sino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/>
              <a:t> </a:t>
            </a:r>
            <a:r>
              <a:rPr lang="es-ES" sz="1800" dirty="0" smtClean="0"/>
              <a:t>   Vestirse.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b="1" dirty="0"/>
              <a:t> </a:t>
            </a:r>
            <a:r>
              <a:rPr lang="es-ES" sz="1800" b="1" dirty="0" smtClean="0"/>
              <a:t> </a:t>
            </a:r>
            <a:r>
              <a:rPr lang="es-ES" sz="1800" b="1" dirty="0" err="1" smtClean="0"/>
              <a:t>Fin_Si</a:t>
            </a:r>
            <a:endParaRPr lang="es-ES" sz="1800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800" dirty="0" smtClean="0"/>
              <a:t>  Cepillarse </a:t>
            </a:r>
            <a:r>
              <a:rPr lang="es-ES" sz="1800" dirty="0"/>
              <a:t>los dientes.</a:t>
            </a:r>
            <a:endParaRPr lang="es-ES" sz="1800" b="1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sz="1500" b="1" dirty="0" smtClean="0"/>
              <a:t>  Si </a:t>
            </a:r>
            <a:r>
              <a:rPr lang="es-AR" sz="1500" dirty="0"/>
              <a:t>(hay tiempo suficiente) entonces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1500" dirty="0" smtClean="0"/>
              <a:t>    Caminar </a:t>
            </a:r>
            <a:r>
              <a:rPr lang="es-AR" sz="1500" dirty="0"/>
              <a:t>hasta la parada del colectivo.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/>
              <a:t>  Sino</a:t>
            </a:r>
            <a:endParaRPr lang="es-E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s-AR" sz="1500" dirty="0" smtClean="0"/>
              <a:t>    Correr </a:t>
            </a:r>
            <a:r>
              <a:rPr lang="es-AR" sz="1500" dirty="0"/>
              <a:t>hasta la parada del colectivo.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/>
              <a:t>  </a:t>
            </a:r>
            <a:r>
              <a:rPr lang="es-ES" sz="1500" b="1" dirty="0" err="1" smtClean="0"/>
              <a:t>Fin_Si</a:t>
            </a:r>
            <a:endParaRPr lang="es-E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s-AR" sz="1500" b="1" dirty="0" smtClean="0"/>
              <a:t>  Mientras </a:t>
            </a:r>
            <a:r>
              <a:rPr lang="es-AR" sz="1500" b="1" dirty="0"/>
              <a:t>(</a:t>
            </a:r>
            <a:r>
              <a:rPr lang="es-AR" sz="1500" dirty="0"/>
              <a:t>no pase un colectivo que va a la universidad)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1500" dirty="0" smtClean="0"/>
              <a:t>    Caminar </a:t>
            </a:r>
            <a:r>
              <a:rPr lang="es-AR" sz="1500" dirty="0"/>
              <a:t>hacia a la universidad.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dirty="0" smtClean="0"/>
              <a:t>    Esperar </a:t>
            </a:r>
            <a:r>
              <a:rPr lang="es-ES" sz="1500" dirty="0"/>
              <a:t>el colectivo.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/>
              <a:t>  </a:t>
            </a:r>
            <a:r>
              <a:rPr lang="es-ES" sz="1500" b="1" dirty="0" err="1" smtClean="0"/>
              <a:t>Fin_Mientras</a:t>
            </a:r>
            <a:endParaRPr lang="es-ES" sz="1500" b="1" dirty="0"/>
          </a:p>
          <a:p>
            <a:pPr marL="0" indent="0">
              <a:spcBef>
                <a:spcPts val="0"/>
              </a:spcBef>
              <a:buNone/>
            </a:pPr>
            <a:r>
              <a:rPr lang="es-ES" sz="1500" dirty="0" smtClean="0"/>
              <a:t>  Tomar </a:t>
            </a:r>
            <a:r>
              <a:rPr lang="es-ES" sz="1500" dirty="0"/>
              <a:t>el colectivo</a:t>
            </a:r>
            <a:r>
              <a:rPr lang="es-ES" sz="1500" dirty="0" smtClean="0"/>
              <a:t>. </a:t>
            </a:r>
            <a:endParaRPr lang="es-ES" sz="1500" dirty="0"/>
          </a:p>
          <a:p>
            <a:pPr marL="0" indent="0">
              <a:spcBef>
                <a:spcPts val="0"/>
              </a:spcBef>
              <a:buNone/>
            </a:pPr>
            <a:r>
              <a:rPr lang="es-AR" sz="1500" b="1" dirty="0" smtClean="0"/>
              <a:t>  Mientras </a:t>
            </a:r>
            <a:r>
              <a:rPr lang="es-AR" sz="1500" dirty="0"/>
              <a:t>(no llegue a la universidad)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dirty="0" smtClean="0"/>
              <a:t>    Seguir </a:t>
            </a:r>
            <a:r>
              <a:rPr lang="es-ES" sz="1500" dirty="0"/>
              <a:t>en el colectivo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dirty="0" smtClean="0"/>
              <a:t>    Entrar </a:t>
            </a:r>
            <a:r>
              <a:rPr lang="es-ES" sz="1500" dirty="0"/>
              <a:t>a la universidad.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 smtClean="0"/>
              <a:t>  Fin </a:t>
            </a:r>
            <a:r>
              <a:rPr lang="es-ES" sz="1500" b="1" dirty="0"/>
              <a:t>Mientras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dirty="0" smtClean="0"/>
              <a:t>  Bajarse </a:t>
            </a:r>
            <a:r>
              <a:rPr lang="es-ES" sz="1500" dirty="0"/>
              <a:t>del colectivo.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ES" sz="1500" b="1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254710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los algoritmos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/>
              <a:t>Preciso: </a:t>
            </a:r>
          </a:p>
          <a:p>
            <a:pPr lvl="1"/>
            <a:r>
              <a:rPr lang="es-AR" sz="1800" dirty="0"/>
              <a:t>La secuencia de pasos definida no debe dar lugar a ambigüedades. Cada paso de un algoritmo debe estar definido en forma adecuada. Las acciones a efectuar deben estar especificadas, para cada paso, rigurosamente y sin dar lugar a dudas; se deben eliminar las indeterminaciones, de modo que sus reglas describan operaciones simples y definidas, capaces de </a:t>
            </a:r>
            <a:r>
              <a:rPr lang="es-AR" sz="1800" dirty="0" err="1"/>
              <a:t>serejecutadas</a:t>
            </a:r>
            <a:r>
              <a:rPr lang="es-AR" sz="1800" dirty="0"/>
              <a:t> por una máquina.</a:t>
            </a:r>
          </a:p>
          <a:p>
            <a:r>
              <a:rPr lang="es-AR" dirty="0"/>
              <a:t>Predecible: </a:t>
            </a:r>
          </a:p>
          <a:p>
            <a:pPr lvl="1"/>
            <a:r>
              <a:rPr lang="es-AR" sz="1800" dirty="0"/>
              <a:t>Ante sucesivas “ejecuciones” de un determinado algoritmo, se deben obtener los mismos resultados siempre que las entradas hayan sido las mismas.</a:t>
            </a:r>
          </a:p>
          <a:p>
            <a:endParaRPr lang="es-AR" sz="1800" dirty="0"/>
          </a:p>
        </p:txBody>
      </p:sp>
    </p:spTree>
    <p:extLst>
      <p:ext uri="{BB962C8B-B14F-4D97-AF65-F5344CB8AC3E}">
        <p14:creationId xmlns:p14="http://schemas.microsoft.com/office/powerpoint/2010/main" val="467645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Características de los algoritmos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s-AR" dirty="0" smtClean="0"/>
              <a:t>Finito</a:t>
            </a:r>
            <a:r>
              <a:rPr lang="es-AR" dirty="0"/>
              <a:t>: </a:t>
            </a:r>
            <a:endParaRPr lang="es-AR" dirty="0" smtClean="0"/>
          </a:p>
          <a:p>
            <a:pPr lvl="1"/>
            <a:r>
              <a:rPr lang="es-AR" sz="1800" dirty="0" smtClean="0"/>
              <a:t>Un </a:t>
            </a:r>
            <a:r>
              <a:rPr lang="es-AR" sz="1800" dirty="0"/>
              <a:t>algoritmo siempre debe terminar después de un número finito de pasos, es decir, </a:t>
            </a:r>
            <a:r>
              <a:rPr lang="es-AR" sz="1800" dirty="0" smtClean="0"/>
              <a:t>debe terminar </a:t>
            </a:r>
            <a:r>
              <a:rPr lang="es-AR" sz="1800" dirty="0"/>
              <a:t>en algún momento. Este número de pasos debe ser un número razonable (no muy grande).</a:t>
            </a:r>
          </a:p>
          <a:p>
            <a:r>
              <a:rPr lang="es-AR" dirty="0" smtClean="0"/>
              <a:t>Entradas</a:t>
            </a:r>
            <a:r>
              <a:rPr lang="es-AR" dirty="0"/>
              <a:t>: </a:t>
            </a:r>
            <a:endParaRPr lang="es-AR" dirty="0" smtClean="0"/>
          </a:p>
          <a:p>
            <a:pPr lvl="1"/>
            <a:r>
              <a:rPr lang="es-AR" sz="1800" dirty="0" smtClean="0"/>
              <a:t>Un </a:t>
            </a:r>
            <a:r>
              <a:rPr lang="es-AR" sz="1800" dirty="0"/>
              <a:t>algoritmo puede tener cero o más elementos de entrada de datos. Estos </a:t>
            </a:r>
            <a:r>
              <a:rPr lang="es-AR" sz="1800" dirty="0" smtClean="0"/>
              <a:t>son los </a:t>
            </a:r>
            <a:r>
              <a:rPr lang="es-AR" sz="1800" dirty="0"/>
              <a:t>datos necesarios para obtener el resultado deseado. Todo algoritmo necesita de, al </a:t>
            </a:r>
            <a:r>
              <a:rPr lang="es-AR" sz="1800" dirty="0" smtClean="0"/>
              <a:t>menos una </a:t>
            </a:r>
            <a:r>
              <a:rPr lang="es-AR" sz="1800" dirty="0"/>
              <a:t>orden de comienzo que desencadene la ejecución del </a:t>
            </a:r>
            <a:r>
              <a:rPr lang="es-AR" sz="1800" dirty="0" smtClean="0"/>
              <a:t>mismo. Tocar </a:t>
            </a:r>
            <a:r>
              <a:rPr lang="es-AR" sz="1800" dirty="0"/>
              <a:t>el timbre del colectivo.</a:t>
            </a:r>
          </a:p>
          <a:p>
            <a:r>
              <a:rPr lang="es-AR" dirty="0"/>
              <a:t>Salidas: </a:t>
            </a:r>
            <a:endParaRPr lang="es-AR" dirty="0" smtClean="0"/>
          </a:p>
          <a:p>
            <a:pPr lvl="1"/>
            <a:r>
              <a:rPr lang="es-AR" sz="1800" dirty="0" smtClean="0"/>
              <a:t>Todo </a:t>
            </a:r>
            <a:r>
              <a:rPr lang="es-AR" sz="1800" dirty="0"/>
              <a:t>algoritmo debe producir un resultado. Los datos de salida serán los resultados </a:t>
            </a:r>
            <a:r>
              <a:rPr lang="es-AR" sz="1800" dirty="0" smtClean="0"/>
              <a:t>de ejecutar </a:t>
            </a:r>
            <a:r>
              <a:rPr lang="es-AR" sz="1800" dirty="0"/>
              <a:t>todas y cada una de las instrucciones en el orden especificado.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3084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algoritmos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Algoritmos cualitativos</a:t>
            </a:r>
            <a:endParaRPr lang="es-ES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Cuando </a:t>
            </a:r>
            <a:r>
              <a:rPr lang="es-AR" dirty="0"/>
              <a:t>en sus pasos o instrucciones no</a:t>
            </a:r>
          </a:p>
          <a:p>
            <a:pPr marL="0" indent="0">
              <a:buNone/>
            </a:pPr>
            <a:r>
              <a:rPr lang="es-AR" dirty="0"/>
              <a:t>están involucrados cálculos numéricos. </a:t>
            </a:r>
            <a:endParaRPr lang="es-AR" dirty="0" smtClean="0"/>
          </a:p>
          <a:p>
            <a:r>
              <a:rPr lang="es-AR" dirty="0"/>
              <a:t>L</a:t>
            </a:r>
            <a:r>
              <a:rPr lang="es-AR" dirty="0" smtClean="0"/>
              <a:t>as </a:t>
            </a:r>
            <a:r>
              <a:rPr lang="es-AR" dirty="0"/>
              <a:t>instrucciones para armar un aeromodelo, para </a:t>
            </a:r>
            <a:r>
              <a:rPr lang="es-AR" dirty="0" smtClean="0"/>
              <a:t>desarrollar, una </a:t>
            </a:r>
            <a:r>
              <a:rPr lang="es-AR" dirty="0"/>
              <a:t>actividad física o encontrar un tesoro, son ejemplos de algoritmos cualitativos.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Algoritmos cuantitativos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s-ES" dirty="0"/>
              <a:t>I</a:t>
            </a:r>
            <a:r>
              <a:rPr lang="es-ES" dirty="0" smtClean="0"/>
              <a:t>nvolucran </a:t>
            </a:r>
            <a:r>
              <a:rPr lang="es-ES" dirty="0"/>
              <a:t>cálculos numéricos. </a:t>
            </a:r>
            <a:endParaRPr lang="es-ES" dirty="0" smtClean="0"/>
          </a:p>
          <a:p>
            <a:r>
              <a:rPr lang="es-ES" dirty="0" smtClean="0"/>
              <a:t>Por </a:t>
            </a:r>
            <a:r>
              <a:rPr lang="es-AR" dirty="0" smtClean="0"/>
              <a:t>ejemplo </a:t>
            </a:r>
            <a:r>
              <a:rPr lang="es-AR" dirty="0"/>
              <a:t>la solución de una ecuación de segundo grado, el cálculo del factorial de un número o </a:t>
            </a:r>
            <a:r>
              <a:rPr lang="es-AR" dirty="0" smtClean="0"/>
              <a:t>liquidar el </a:t>
            </a:r>
            <a:r>
              <a:rPr lang="es-AR" dirty="0"/>
              <a:t>sueldo a un empleado.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697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Es la técnica que permite la solución de un problema mediante un algoritmo escrito</a:t>
            </a:r>
          </a:p>
          <a:p>
            <a:r>
              <a:rPr lang="es-AR" dirty="0"/>
              <a:t>en palabras normales de un idioma (por ejemplo, el español). </a:t>
            </a:r>
            <a:endParaRPr lang="es-AR" dirty="0" smtClean="0"/>
          </a:p>
          <a:p>
            <a:r>
              <a:rPr lang="es-AR" dirty="0" smtClean="0"/>
              <a:t>Así</a:t>
            </a:r>
            <a:r>
              <a:rPr lang="es-AR" dirty="0"/>
              <a:t>, es la narración del proceso </a:t>
            </a:r>
            <a:r>
              <a:rPr lang="es-AR" dirty="0" smtClean="0"/>
              <a:t>en palabras </a:t>
            </a:r>
            <a:r>
              <a:rPr lang="es-AR" dirty="0"/>
              <a:t>imperativas. </a:t>
            </a:r>
            <a:endParaRPr lang="es-AR" dirty="0" smtClean="0"/>
          </a:p>
          <a:p>
            <a:r>
              <a:rPr lang="es-AR" dirty="0" smtClean="0"/>
              <a:t>Es </a:t>
            </a:r>
            <a:r>
              <a:rPr lang="es-AR" dirty="0"/>
              <a:t>común encontrar en un algoritmo representado con pseudocódigo </a:t>
            </a:r>
            <a:r>
              <a:rPr lang="es-AR" dirty="0" smtClean="0"/>
              <a:t>palabras como</a:t>
            </a:r>
            <a:r>
              <a:rPr lang="es-AR" dirty="0"/>
              <a:t>: Inicie, lea, imprima, sume, divida, calcule. No hay un léxico obligado para el pseudocódigo </a:t>
            </a:r>
            <a:r>
              <a:rPr lang="es-AR" dirty="0" smtClean="0"/>
              <a:t>pero con </a:t>
            </a:r>
            <a:r>
              <a:rPr lang="es-AR" dirty="0"/>
              <a:t>el uso frecuente se han establecido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69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4052676"/>
              </p:ext>
            </p:extLst>
          </p:nvPr>
        </p:nvGraphicFramePr>
        <p:xfrm>
          <a:off x="677863" y="2160588"/>
          <a:ext cx="85963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Terminología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INICIO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Comienzo del algoritmo</a:t>
                      </a:r>
                      <a:endParaRPr lang="es-ES" dirty="0"/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 del algoritmo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INGRESAR / LEER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A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Ingreso de Datos (ENTRADA)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= B + C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Asignación de valores</a:t>
                      </a:r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MOSTRAR / IMPRIMIR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Despliegue de Datos (SALIDA)</a:t>
                      </a:r>
                      <a:endParaRPr lang="es-ES" dirty="0"/>
                    </a:p>
                  </a:txBody>
                  <a:tcPr marL="79351" marR="793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1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3215109"/>
              </p:ext>
            </p:extLst>
          </p:nvPr>
        </p:nvGraphicFramePr>
        <p:xfrm>
          <a:off x="677863" y="2160588"/>
          <a:ext cx="8596312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Terminología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 (condición)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SINO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FIN_SI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Decisiones / Bifurcaciones /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Estructuras Condicionales</a:t>
                      </a:r>
                      <a:endParaRPr lang="es-ES" dirty="0"/>
                    </a:p>
                  </a:txBody>
                  <a:tcPr marL="79351" marR="793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26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4705340"/>
              </p:ext>
            </p:extLst>
          </p:nvPr>
        </p:nvGraphicFramePr>
        <p:xfrm>
          <a:off x="677863" y="2160588"/>
          <a:ext cx="8596312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Terminología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EVALUAR (variable)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 vale valor_1: 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 vale valor_2: 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 (acción / acciones)</a:t>
                      </a:r>
                    </a:p>
                    <a:p>
                      <a:r>
                        <a:rPr lang="es-AR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 OTRO CASO (Caso por defecto)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FIN_EVALUAR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Decisión múltiple</a:t>
                      </a:r>
                    </a:p>
                  </a:txBody>
                  <a:tcPr marL="79351" marR="793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966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Pseudocódigo</a:t>
            </a: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844790"/>
              </p:ext>
            </p:extLst>
          </p:nvPr>
        </p:nvGraphicFramePr>
        <p:xfrm>
          <a:off x="677863" y="2160588"/>
          <a:ext cx="8596312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Terminología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Significado</a:t>
                      </a:r>
                      <a:endParaRPr lang="es-ES" dirty="0"/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REPETIR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HASTA QUE (condición)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 de repetición</a:t>
                      </a:r>
                    </a:p>
                    <a:p>
                      <a:r>
                        <a:rPr lang="es-E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postcondicional</a:t>
                      </a:r>
                      <a:endParaRPr lang="es-E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 de pie inteligente)</a:t>
                      </a:r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MIENTRAS (condición)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FIN_MIENTRAS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 de repetición</a:t>
                      </a:r>
                    </a:p>
                    <a:p>
                      <a:r>
                        <a:rPr lang="es-ES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precondicional</a:t>
                      </a:r>
                      <a:endParaRPr lang="es-ES" sz="18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(o de cabeza inteligente)</a:t>
                      </a:r>
                    </a:p>
                  </a:txBody>
                  <a:tcPr marL="79351" marR="79351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PARA (valor inicial, valor final, incremento)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…………… (acción / acciones)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FIN_PARA</a:t>
                      </a:r>
                      <a:endParaRPr lang="es-ES" dirty="0"/>
                    </a:p>
                  </a:txBody>
                  <a:tcPr marL="79351" marR="79351"/>
                </a:tc>
                <a:tc>
                  <a:txBody>
                    <a:bodyPr/>
                    <a:lstStyle/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Estructura de repetición con</a:t>
                      </a:r>
                    </a:p>
                    <a:p>
                      <a:r>
                        <a:rPr lang="es-E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iteraciones prefijadas</a:t>
                      </a:r>
                    </a:p>
                  </a:txBody>
                  <a:tcPr marL="79351" marR="7935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17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Enunciado: Sumar los primeros 10 naturales y mostrar el </a:t>
            </a:r>
            <a:r>
              <a:rPr lang="es-AR" dirty="0" smtClean="0"/>
              <a:t>resultado.</a:t>
            </a:r>
          </a:p>
          <a:p>
            <a:r>
              <a:rPr lang="es-AR" dirty="0"/>
              <a:t>Variables: </a:t>
            </a:r>
            <a:endParaRPr lang="es-AR" dirty="0" smtClean="0"/>
          </a:p>
          <a:p>
            <a:pPr lvl="1"/>
            <a:r>
              <a:rPr lang="es-AR" dirty="0" smtClean="0"/>
              <a:t>numero </a:t>
            </a:r>
            <a:r>
              <a:rPr lang="es-AR" dirty="0"/>
              <a:t>(entera): cada uno de los primeros números naturales</a:t>
            </a:r>
          </a:p>
          <a:p>
            <a:pPr lvl="1"/>
            <a:r>
              <a:rPr lang="es-ES" dirty="0"/>
              <a:t>suma (entera) : acumulador de los 10 números naturales</a:t>
            </a:r>
          </a:p>
        </p:txBody>
      </p:sp>
    </p:spTree>
    <p:extLst>
      <p:ext uri="{BB962C8B-B14F-4D97-AF65-F5344CB8AC3E}">
        <p14:creationId xmlns:p14="http://schemas.microsoft.com/office/powerpoint/2010/main" val="86628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Discrepancia entre un estado inicial y un estado final o deseado que puede alcanzarse mediante un proceso.</a:t>
            </a:r>
          </a:p>
          <a:p>
            <a:r>
              <a:rPr lang="es-AR" dirty="0" smtClean="0"/>
              <a:t>Este proceso</a:t>
            </a:r>
          </a:p>
          <a:p>
            <a:r>
              <a:rPr lang="es-AR" dirty="0" smtClean="0"/>
              <a:t>puede resumirse como una secuencia de pasos a seguir.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340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smtClean="0"/>
              <a:t>Pseudocódigo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dirty="0" smtClean="0"/>
              <a:t>INICIO </a:t>
            </a:r>
          </a:p>
          <a:p>
            <a:pPr marL="0" indent="0">
              <a:buNone/>
            </a:pPr>
            <a:r>
              <a:rPr lang="es-ES" sz="1800" dirty="0"/>
              <a:t> </a:t>
            </a:r>
            <a:r>
              <a:rPr lang="es-ES" sz="1800" dirty="0" smtClean="0"/>
              <a:t> suma=0 </a:t>
            </a:r>
            <a:endParaRPr lang="es-ES" sz="1800" dirty="0"/>
          </a:p>
          <a:p>
            <a:pPr marL="0" indent="0">
              <a:buNone/>
            </a:pPr>
            <a:r>
              <a:rPr lang="es-ES" sz="1800" dirty="0" smtClean="0"/>
              <a:t>  Para </a:t>
            </a:r>
            <a:r>
              <a:rPr lang="es-ES" sz="1800" dirty="0"/>
              <a:t>(numero=1, numero&lt;=20, numero=numero + 1</a:t>
            </a:r>
            <a:r>
              <a:rPr lang="es-ES" sz="1800" dirty="0" smtClean="0"/>
              <a:t>)</a:t>
            </a:r>
            <a:endParaRPr lang="es-ES" sz="1800" dirty="0"/>
          </a:p>
          <a:p>
            <a:pPr marL="0" indent="0">
              <a:buNone/>
            </a:pPr>
            <a:r>
              <a:rPr lang="es-ES" sz="1800" dirty="0" smtClean="0"/>
              <a:t>    suma </a:t>
            </a:r>
            <a:r>
              <a:rPr lang="es-ES" sz="1800" dirty="0"/>
              <a:t>= suma + numero </a:t>
            </a:r>
          </a:p>
          <a:p>
            <a:pPr marL="0" indent="0">
              <a:buNone/>
            </a:pPr>
            <a:r>
              <a:rPr lang="es-ES" sz="1800" dirty="0" smtClean="0"/>
              <a:t>   </a:t>
            </a:r>
            <a:r>
              <a:rPr lang="es-ES" sz="1800" dirty="0" err="1" smtClean="0"/>
              <a:t>Fin_Para</a:t>
            </a:r>
            <a:r>
              <a:rPr lang="es-ES" sz="1800" dirty="0" smtClean="0"/>
              <a:t> </a:t>
            </a:r>
            <a:endParaRPr lang="es-ES" sz="1800" dirty="0"/>
          </a:p>
          <a:p>
            <a:pPr marL="0" indent="0">
              <a:buNone/>
            </a:pPr>
            <a:r>
              <a:rPr lang="es-AR" sz="1800" dirty="0" smtClean="0"/>
              <a:t>  Mostrar </a:t>
            </a:r>
            <a:r>
              <a:rPr lang="es-AR" sz="1800" dirty="0"/>
              <a:t>“La suma es:” suma </a:t>
            </a:r>
            <a:endParaRPr lang="es-AR" sz="1800" dirty="0" smtClean="0"/>
          </a:p>
          <a:p>
            <a:pPr marL="0" indent="0">
              <a:buNone/>
            </a:pPr>
            <a:r>
              <a:rPr lang="es-ES" sz="1800" dirty="0" smtClean="0"/>
              <a:t>FIN</a:t>
            </a:r>
            <a:endParaRPr lang="es-ES" sz="1800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b="1" dirty="0"/>
              <a:t>Prueba de </a:t>
            </a:r>
            <a:r>
              <a:rPr lang="es-ES" b="1" dirty="0" smtClean="0"/>
              <a:t>escritorio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 b="1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55510" t="49211" r="29643" b="14200"/>
          <a:stretch/>
        </p:blipFill>
        <p:spPr>
          <a:xfrm>
            <a:off x="6400807" y="3016892"/>
            <a:ext cx="2647936" cy="347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1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</a:t>
            </a:r>
            <a:r>
              <a:rPr lang="es-ES" dirty="0" smtClean="0"/>
              <a:t>lgoritmo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Conjunto de pasos finitos, no ambiguos, que permiten resolver un determinado tipo de problemas en términos de las acciones por ejecutar y el orden en que dichas acciones se deben ejecutar.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93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Programa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</a:t>
            </a:r>
            <a:r>
              <a:rPr lang="es-AR" dirty="0" smtClean="0"/>
              <a:t>ecuencia de instrucciones, escritas en un orden lógico, en un lenguaje reconocido y aceptado por la computadora.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26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Clasificación de un programa según sus posibles soluciones </a:t>
            </a:r>
            <a:endParaRPr lang="es-ES" dirty="0"/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931856"/>
              </p:ext>
            </p:extLst>
          </p:nvPr>
        </p:nvGraphicFramePr>
        <p:xfrm>
          <a:off x="677863" y="2160588"/>
          <a:ext cx="8596312" cy="2123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98156"/>
                <a:gridCol w="4298156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TIPO</a:t>
                      </a:r>
                      <a:endParaRPr lang="es-E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EJEMPLO</a:t>
                      </a:r>
                      <a:endParaRPr lang="es-E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smtClean="0"/>
                        <a:t>Sin solución</a:t>
                      </a:r>
                      <a:endParaRPr lang="es-E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Dividir</a:t>
                      </a:r>
                      <a:r>
                        <a:rPr lang="es-ES" baseline="0" dirty="0" smtClean="0"/>
                        <a:t> por cero</a:t>
                      </a:r>
                      <a:endParaRPr lang="es-E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Con una solución</a:t>
                      </a:r>
                      <a:endParaRPr lang="es-E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Sumar dos números</a:t>
                      </a:r>
                      <a:endParaRPr lang="es-E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Con varias</a:t>
                      </a:r>
                      <a:r>
                        <a:rPr lang="es-ES" baseline="0" dirty="0" smtClean="0"/>
                        <a:t> soluciones</a:t>
                      </a:r>
                      <a:endParaRPr lang="es-E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Resolver una ecuación cuadrática</a:t>
                      </a:r>
                      <a:endParaRPr lang="es-ES" dirty="0"/>
                    </a:p>
                  </a:txBody>
                  <a:tcPr marL="74750" marR="74750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Con</a:t>
                      </a:r>
                      <a:r>
                        <a:rPr lang="es-ES" baseline="0" dirty="0" smtClean="0"/>
                        <a:t> infinitas soluciones</a:t>
                      </a:r>
                      <a:endParaRPr lang="es-ES" dirty="0"/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 smtClean="0"/>
                        <a:t>Resolución de sistemas de ecuaciones</a:t>
                      </a:r>
                      <a:r>
                        <a:rPr lang="es-ES" baseline="0" dirty="0" smtClean="0"/>
                        <a:t> indeterminadas</a:t>
                      </a:r>
                      <a:endParaRPr lang="es-ES" dirty="0"/>
                    </a:p>
                  </a:txBody>
                  <a:tcPr marL="74750" marR="7475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9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 para la resolución de problemas computacionales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Para la resolución de un problema es </a:t>
            </a:r>
            <a:r>
              <a:rPr lang="es-AR" dirty="0" smtClean="0"/>
              <a:t>conveniente </a:t>
            </a:r>
            <a:r>
              <a:rPr lang="es-AR" dirty="0"/>
              <a:t>aplicar un </a:t>
            </a:r>
            <a:r>
              <a:rPr lang="es-AR" dirty="0">
                <a:solidFill>
                  <a:srgbClr val="FFC000"/>
                </a:solidFill>
              </a:rPr>
              <a:t>método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511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Pasos Para </a:t>
            </a:r>
            <a:r>
              <a:rPr lang="es-AR" dirty="0"/>
              <a:t>resolver cualquier problema </a:t>
            </a:r>
            <a:r>
              <a:rPr lang="es-AR" dirty="0" smtClean="0"/>
              <a:t>computacional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AR" b="1" dirty="0"/>
              <a:t>Definición y análisis </a:t>
            </a:r>
            <a:r>
              <a:rPr lang="es-AR" dirty="0"/>
              <a:t>del </a:t>
            </a:r>
            <a:r>
              <a:rPr lang="es-AR" dirty="0" smtClean="0"/>
              <a:t>problema</a:t>
            </a:r>
          </a:p>
          <a:p>
            <a:pPr marL="457200" indent="-457200">
              <a:buFont typeface="+mj-lt"/>
              <a:buAutoNum type="arabicPeriod"/>
            </a:pPr>
            <a:r>
              <a:rPr lang="es-AR" b="1" dirty="0" smtClean="0"/>
              <a:t>Diseño </a:t>
            </a:r>
            <a:r>
              <a:rPr lang="es-AR" b="1" dirty="0"/>
              <a:t>y desarrollo de un </a:t>
            </a:r>
            <a:r>
              <a:rPr lang="es-AR" b="1" dirty="0" smtClean="0"/>
              <a:t>algoritmo</a:t>
            </a:r>
          </a:p>
          <a:p>
            <a:pPr marL="457200" indent="-457200">
              <a:buFont typeface="+mj-lt"/>
              <a:buAutoNum type="arabicPeriod"/>
            </a:pPr>
            <a:r>
              <a:rPr lang="es-AR" b="1" dirty="0" smtClean="0"/>
              <a:t>Realización </a:t>
            </a:r>
            <a:r>
              <a:rPr lang="es-AR" b="1" dirty="0"/>
              <a:t>de una prueba de </a:t>
            </a:r>
            <a:r>
              <a:rPr lang="es-AR" b="1" dirty="0" smtClean="0"/>
              <a:t>escritorio</a:t>
            </a:r>
            <a:endParaRPr lang="es-AR" dirty="0"/>
          </a:p>
          <a:p>
            <a:pPr marL="457200" indent="-457200">
              <a:buFont typeface="+mj-lt"/>
              <a:buAutoNum type="arabicPeriod"/>
            </a:pPr>
            <a:r>
              <a:rPr lang="es-AR" b="1" dirty="0" smtClean="0"/>
              <a:t>Codificación </a:t>
            </a:r>
            <a:r>
              <a:rPr lang="es-AR" b="1" dirty="0"/>
              <a:t>del </a:t>
            </a:r>
            <a:r>
              <a:rPr lang="es-AR" b="1" dirty="0" smtClean="0"/>
              <a:t>algoritmo</a:t>
            </a:r>
          </a:p>
          <a:p>
            <a:pPr marL="457200" indent="-457200">
              <a:buFont typeface="+mj-lt"/>
              <a:buAutoNum type="arabicPeriod"/>
            </a:pPr>
            <a:r>
              <a:rPr lang="es-AR" b="1" dirty="0" smtClean="0"/>
              <a:t>Compilación </a:t>
            </a:r>
            <a:r>
              <a:rPr lang="es-AR" b="1" dirty="0"/>
              <a:t>del programa </a:t>
            </a:r>
            <a:r>
              <a:rPr lang="es-AR" b="1" dirty="0" smtClean="0"/>
              <a:t>generado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es-AR" b="1" dirty="0"/>
              <a:t>Prueba del programa </a:t>
            </a:r>
            <a:r>
              <a:rPr lang="es-AR" b="1" dirty="0" smtClean="0"/>
              <a:t>obtenido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AR" b="1" dirty="0" smtClean="0"/>
              <a:t>Depuración </a:t>
            </a:r>
            <a:r>
              <a:rPr lang="es-AR" b="1" dirty="0"/>
              <a:t>del </a:t>
            </a:r>
            <a:r>
              <a:rPr lang="es-AR" b="1" dirty="0" smtClean="0"/>
              <a:t>programa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AR" b="1" dirty="0" smtClean="0"/>
              <a:t>Evaluación </a:t>
            </a:r>
            <a:r>
              <a:rPr lang="es-AR" b="1" dirty="0"/>
              <a:t>de los </a:t>
            </a:r>
            <a:r>
              <a:rPr lang="es-AR" b="1" dirty="0" smtClean="0"/>
              <a:t>resultados 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s-AR" b="1" dirty="0" smtClean="0"/>
              <a:t>Documentación </a:t>
            </a:r>
            <a:r>
              <a:rPr lang="es-AR" b="1" dirty="0"/>
              <a:t>del </a:t>
            </a:r>
            <a:r>
              <a:rPr lang="es-AR" b="1" dirty="0" smtClean="0"/>
              <a:t>programa</a:t>
            </a:r>
            <a:endParaRPr lang="es-ES" dirty="0"/>
          </a:p>
          <a:p>
            <a:pPr marL="457200" indent="-457200">
              <a:buFont typeface="+mj-lt"/>
              <a:buAutoNum type="arabicPeriod" startAt="6"/>
            </a:pPr>
            <a:r>
              <a:rPr lang="es-AR" b="1" dirty="0" smtClean="0"/>
              <a:t>Mantenimiento </a:t>
            </a:r>
            <a:r>
              <a:rPr lang="es-AR" b="1" dirty="0"/>
              <a:t>del </a:t>
            </a:r>
            <a:r>
              <a:rPr lang="es-AR" b="1" dirty="0" smtClean="0"/>
              <a:t>programa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1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Para resolver cualquier problema computacional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1-Definición </a:t>
            </a:r>
            <a:r>
              <a:rPr lang="es-AR" dirty="0"/>
              <a:t>y análisis del problema: </a:t>
            </a:r>
            <a:endParaRPr lang="es-AR" dirty="0" smtClean="0"/>
          </a:p>
          <a:p>
            <a:pPr lvl="1"/>
            <a:r>
              <a:rPr lang="es-AR" dirty="0" smtClean="0"/>
              <a:t>En </a:t>
            </a:r>
            <a:r>
              <a:rPr lang="es-AR" dirty="0"/>
              <a:t>esta etapa es necesario definir y delimitar el </a:t>
            </a:r>
            <a:r>
              <a:rPr lang="es-AR" dirty="0" smtClean="0"/>
              <a:t>problema identificando </a:t>
            </a:r>
            <a:r>
              <a:rPr lang="es-AR" dirty="0"/>
              <a:t>los resultados que se desean obtener, el proceso que se debe realizar para </a:t>
            </a:r>
            <a:r>
              <a:rPr lang="es-AR" dirty="0" smtClean="0"/>
              <a:t>obtener esos </a:t>
            </a:r>
            <a:r>
              <a:rPr lang="es-AR" dirty="0"/>
              <a:t>resultados y los datos necesarios para dicho proceso.</a:t>
            </a:r>
          </a:p>
          <a:p>
            <a:r>
              <a:rPr lang="es-AR" dirty="0" smtClean="0"/>
              <a:t>2-Diseño </a:t>
            </a:r>
            <a:r>
              <a:rPr lang="es-AR" dirty="0"/>
              <a:t>y desarrollo de un algoritmo utilizando alguna metodología: </a:t>
            </a:r>
          </a:p>
          <a:p>
            <a:pPr lvl="1"/>
            <a:r>
              <a:rPr lang="es-AR" dirty="0" smtClean="0"/>
              <a:t>pseudocódigo</a:t>
            </a:r>
            <a:r>
              <a:rPr lang="es-AR" dirty="0"/>
              <a:t>, diagramas </a:t>
            </a:r>
            <a:r>
              <a:rPr lang="es-AR" dirty="0" smtClean="0"/>
              <a:t>de flujo</a:t>
            </a:r>
            <a:r>
              <a:rPr lang="es-AR" dirty="0"/>
              <a:t>, diagramas de </a:t>
            </a:r>
            <a:r>
              <a:rPr lang="es-AR" dirty="0" err="1"/>
              <a:t>Chapin</a:t>
            </a:r>
            <a:r>
              <a:rPr lang="es-AR" dirty="0"/>
              <a:t>, etc.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97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1640</Words>
  <Application>Microsoft Office PowerPoint</Application>
  <PresentationFormat>Panorámica</PresentationFormat>
  <Paragraphs>237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Faceta</vt:lpstr>
      <vt:lpstr>Resolución de Problemas</vt:lpstr>
      <vt:lpstr>Resolución de Problemas</vt:lpstr>
      <vt:lpstr>Problema</vt:lpstr>
      <vt:lpstr>Algoritmo</vt:lpstr>
      <vt:lpstr>Programa</vt:lpstr>
      <vt:lpstr>Clasificación de un programa según sus posibles soluciones </vt:lpstr>
      <vt:lpstr>Metodología para la resolución de problemas computacionales</vt:lpstr>
      <vt:lpstr>Pasos Para resolver cualquier problema computacional</vt:lpstr>
      <vt:lpstr>Pasos Para resolver cualquier problema computacional</vt:lpstr>
      <vt:lpstr>Pasos Para resolver cualquier problema computacional</vt:lpstr>
      <vt:lpstr>Pasos Para resolver cualquier problema computacional</vt:lpstr>
      <vt:lpstr>Pasos Para resolver cualquier problema computacional</vt:lpstr>
      <vt:lpstr>Pasos Para resolver cualquier problema computacional</vt:lpstr>
      <vt:lpstr>Definición y Análisis del problema</vt:lpstr>
      <vt:lpstr>REPRESENTACIÓN del problema</vt:lpstr>
      <vt:lpstr>EJEMPLO DE PROBLEMA</vt:lpstr>
      <vt:lpstr>EJEMPLO DE PROBLEMA</vt:lpstr>
      <vt:lpstr>algoritmo</vt:lpstr>
      <vt:lpstr>Diseño y desarrollo del algoritmo</vt:lpstr>
      <vt:lpstr>Diseño y desarrollo del algoritmo</vt:lpstr>
      <vt:lpstr>Características de los algoritmos</vt:lpstr>
      <vt:lpstr>Características de los algoritmos</vt:lpstr>
      <vt:lpstr>Tipos de algoritmos</vt:lpstr>
      <vt:lpstr>Pseudocódigo</vt:lpstr>
      <vt:lpstr>Pseudocódigo</vt:lpstr>
      <vt:lpstr>Pseudocódigo</vt:lpstr>
      <vt:lpstr>Pseudocódigo</vt:lpstr>
      <vt:lpstr>Pseudocódigo</vt:lpstr>
      <vt:lpstr>Ejemplo</vt:lpstr>
      <vt:lpstr>Ejemplo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Resolución de Problemas</dc:title>
  <dc:creator>Nora A. Costa</dc:creator>
  <cp:lastModifiedBy>Nora A. Costa</cp:lastModifiedBy>
  <cp:revision>27</cp:revision>
  <dcterms:created xsi:type="dcterms:W3CDTF">2017-03-02T18:02:24Z</dcterms:created>
  <dcterms:modified xsi:type="dcterms:W3CDTF">2018-02-20T00:34:53Z</dcterms:modified>
</cp:coreProperties>
</file>