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285" r:id="rId3"/>
    <p:sldId id="267" r:id="rId4"/>
    <p:sldId id="286" r:id="rId5"/>
    <p:sldId id="263" r:id="rId6"/>
    <p:sldId id="287" r:id="rId7"/>
    <p:sldId id="289" r:id="rId8"/>
    <p:sldId id="288" r:id="rId9"/>
    <p:sldId id="258" r:id="rId10"/>
    <p:sldId id="260" r:id="rId11"/>
    <p:sldId id="290" r:id="rId12"/>
    <p:sldId id="272" r:id="rId13"/>
    <p:sldId id="270" r:id="rId14"/>
    <p:sldId id="291" r:id="rId15"/>
    <p:sldId id="284" r:id="rId16"/>
    <p:sldId id="271" r:id="rId17"/>
    <p:sldId id="262" r:id="rId18"/>
    <p:sldId id="276" r:id="rId19"/>
    <p:sldId id="277" r:id="rId20"/>
    <p:sldId id="278" r:id="rId21"/>
    <p:sldId id="279" r:id="rId22"/>
    <p:sldId id="299" r:id="rId23"/>
    <p:sldId id="300" r:id="rId24"/>
    <p:sldId id="301" r:id="rId25"/>
    <p:sldId id="283" r:id="rId26"/>
    <p:sldId id="298" r:id="rId27"/>
    <p:sldId id="293" r:id="rId28"/>
    <p:sldId id="294" r:id="rId29"/>
    <p:sldId id="295" r:id="rId30"/>
    <p:sldId id="280" r:id="rId31"/>
    <p:sldId id="296" r:id="rId32"/>
    <p:sldId id="282" r:id="rId33"/>
    <p:sldId id="281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2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D289-02FB-453E-9344-F902F43C983E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2C694-5ED2-45F8-B654-898633D36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7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3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74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832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16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2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10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47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78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609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81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797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065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953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21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61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D7961-3A17-44EA-BF3A-6B9F9D3C045E}" type="datetimeFigureOut">
              <a:rPr lang="es-ES"/>
              <a:pPr>
                <a:defRPr/>
              </a:pPr>
              <a:t>22/08/2018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00F3-5FBB-4A6C-A5B1-ACD8709617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0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9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9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8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3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3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634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97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C690F1-0734-4F04-9E33-A7E16EBC5A2C}" type="datetimeFigureOut">
              <a:rPr lang="es-AR" smtClean="0"/>
              <a:t>22/8/2018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01A7-FCF5-4442-A4B9-68500088A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5175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7.wmf"/><Relationship Id="rId18" Type="http://schemas.openxmlformats.org/officeDocument/2006/relationships/image" Target="../media/image3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microsoft.com/office/2007/relationships/hdphoto" Target="../media/hdphoto10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microsoft.com/office/2007/relationships/hdphoto" Target="../media/hdphoto9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-387424"/>
            <a:ext cx="8820472" cy="1470025"/>
          </a:xfrm>
        </p:spPr>
        <p:txBody>
          <a:bodyPr/>
          <a:lstStyle/>
          <a:p>
            <a:r>
              <a:rPr lang="es-AR" dirty="0"/>
              <a:t>LEYES DEL MOVIMIENTO DE NEWTON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32524"/>
            <a:ext cx="5256585" cy="52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1268760"/>
            <a:ext cx="3911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u="sng" dirty="0"/>
              <a:t>Fuerzas</a:t>
            </a:r>
          </a:p>
          <a:p>
            <a:r>
              <a:rPr lang="es-AR" sz="2400" dirty="0"/>
              <a:t>Existen fuerzas de contacto y fuerzas a distancia.</a:t>
            </a:r>
          </a:p>
          <a:p>
            <a:endParaRPr lang="es-AR" sz="2400" dirty="0"/>
          </a:p>
          <a:p>
            <a:r>
              <a:rPr lang="es-AR" sz="2400" dirty="0"/>
              <a:t>Las fuerzas se reconocen por sus efectos sobre los cuerpos, que fundamentalmente son:</a:t>
            </a:r>
          </a:p>
          <a:p>
            <a:r>
              <a:rPr lang="es-AR" sz="2400" dirty="0"/>
              <a:t>A- Cambio en su velocidad (aceleración)</a:t>
            </a:r>
          </a:p>
          <a:p>
            <a:r>
              <a:rPr lang="es-AR" sz="2400" dirty="0"/>
              <a:t>B- Cambio de forma (deformación)</a:t>
            </a:r>
          </a:p>
        </p:txBody>
      </p:sp>
    </p:spTree>
    <p:extLst>
      <p:ext uri="{BB962C8B-B14F-4D97-AF65-F5344CB8AC3E}">
        <p14:creationId xmlns:p14="http://schemas.microsoft.com/office/powerpoint/2010/main" val="325722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81622"/>
            <a:ext cx="5076056" cy="61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0" y="287229"/>
            <a:ext cx="4208822" cy="69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33654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6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 descr="Diagonal hacia arriba oscura"/>
          <p:cNvSpPr>
            <a:spLocks noChangeArrowheads="1"/>
          </p:cNvSpPr>
          <p:nvPr/>
        </p:nvSpPr>
        <p:spPr bwMode="auto">
          <a:xfrm>
            <a:off x="360363" y="2600325"/>
            <a:ext cx="1800225" cy="32385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863600" y="2132013"/>
            <a:ext cx="792163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240088" y="2457450"/>
            <a:ext cx="0" cy="75565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3240088" y="1700213"/>
            <a:ext cx="0" cy="758825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276600" y="1520825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>
                <a:solidFill>
                  <a:srgbClr val="FFFF00"/>
                </a:solidFill>
              </a:rPr>
              <a:t>N</a:t>
            </a:r>
            <a:endParaRPr lang="es-ES" b="1">
              <a:solidFill>
                <a:srgbClr val="FFFF00"/>
              </a:solidFill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348038" y="2852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w</a:t>
            </a:r>
            <a:endParaRPr lang="es-ES" b="1"/>
          </a:p>
        </p:txBody>
      </p:sp>
      <p:sp>
        <p:nvSpPr>
          <p:cNvPr id="4112" name="Text Box 36"/>
          <p:cNvSpPr txBox="1">
            <a:spLocks noChangeArrowheads="1"/>
          </p:cNvSpPr>
          <p:nvPr/>
        </p:nvSpPr>
        <p:spPr bwMode="auto">
          <a:xfrm>
            <a:off x="4175125" y="5084763"/>
            <a:ext cx="28098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65" name="64 CuadroTexto"/>
          <p:cNvSpPr txBox="1"/>
          <p:nvPr/>
        </p:nvSpPr>
        <p:spPr>
          <a:xfrm>
            <a:off x="1331913" y="225425"/>
            <a:ext cx="637222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Usos de la Segunda Ley de Newton</a:t>
            </a:r>
          </a:p>
        </p:txBody>
      </p:sp>
      <p:cxnSp>
        <p:nvCxnSpPr>
          <p:cNvPr id="71" name="70 Conector recto de flecha"/>
          <p:cNvCxnSpPr/>
          <p:nvPr/>
        </p:nvCxnSpPr>
        <p:spPr>
          <a:xfrm>
            <a:off x="1258888" y="2384425"/>
            <a:ext cx="115252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3240088" y="2492375"/>
            <a:ext cx="115252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3816350" y="2087563"/>
            <a:ext cx="2428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1835150" y="1989138"/>
            <a:ext cx="244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358775" y="1052513"/>
            <a:ext cx="7129463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000" b="1" dirty="0">
                <a:solidFill>
                  <a:srgbClr val="FF0000"/>
                </a:solidFill>
                <a:latin typeface="Book Antiqua" pitchFamily="18" charset="0"/>
              </a:rPr>
              <a:t>1) Cuerpo apoyado sobre una Superficie Horizontal Lisa</a:t>
            </a:r>
            <a:endParaRPr lang="es-ES" sz="20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8" name="77 Abrir llave"/>
          <p:cNvSpPr/>
          <p:nvPr/>
        </p:nvSpPr>
        <p:spPr>
          <a:xfrm>
            <a:off x="4572000" y="1700213"/>
            <a:ext cx="576263" cy="1836737"/>
          </a:xfrm>
          <a:prstGeom prst="leftBrace">
            <a:avLst>
              <a:gd name="adj1" fmla="val 0"/>
              <a:gd name="adj2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45100" y="1881188"/>
          <a:ext cx="1946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cuación" r:id="rId4" imgW="799920" imgH="253800" progId="Equation.3">
                  <p:embed/>
                </p:oleObj>
              </mc:Choice>
              <mc:Fallback>
                <p:oleObj name="Ecuación" r:id="rId4" imgW="799920" imgH="2538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1881188"/>
                        <a:ext cx="1946275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635875" y="1952625"/>
          <a:ext cx="1328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cuación" r:id="rId6" imgW="545760" imgH="203040" progId="Equation.3">
                  <p:embed/>
                </p:oleObj>
              </mc:Choice>
              <mc:Fallback>
                <p:oleObj name="Ecuación" r:id="rId6" imgW="545760" imgH="20304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952625"/>
                        <a:ext cx="1328738" cy="49530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292725" y="2708275"/>
          <a:ext cx="1482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cuación" r:id="rId8" imgW="609480" imgH="253800" progId="Equation.3">
                  <p:embed/>
                </p:oleObj>
              </mc:Choice>
              <mc:Fallback>
                <p:oleObj name="Ecuación" r:id="rId8" imgW="609480" imgH="2538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1482725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524750" y="2816225"/>
          <a:ext cx="1543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cuación" r:id="rId10" imgW="634680" imgH="177480" progId="Equation.3">
                  <p:embed/>
                </p:oleObj>
              </mc:Choice>
              <mc:Fallback>
                <p:oleObj name="Ecuación" r:id="rId10" imgW="634680" imgH="17748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816225"/>
                        <a:ext cx="1543050" cy="43815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84 Rectángulo"/>
          <p:cNvSpPr/>
          <p:nvPr/>
        </p:nvSpPr>
        <p:spPr>
          <a:xfrm>
            <a:off x="503238" y="3716338"/>
            <a:ext cx="7129462" cy="396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000" b="1" dirty="0">
                <a:solidFill>
                  <a:srgbClr val="FF0000"/>
                </a:solidFill>
                <a:latin typeface="Book Antiqua" pitchFamily="18" charset="0"/>
              </a:rPr>
              <a:t>2) Cuerpo apoyado sobre una Superficie Horizontal Rugosa</a:t>
            </a:r>
            <a:endParaRPr lang="es-ES" sz="20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6" name="Rectangle 11" descr="Diagonal hacia arriba oscura"/>
          <p:cNvSpPr>
            <a:spLocks noChangeArrowheads="1"/>
          </p:cNvSpPr>
          <p:nvPr/>
        </p:nvSpPr>
        <p:spPr bwMode="auto">
          <a:xfrm>
            <a:off x="539750" y="5121275"/>
            <a:ext cx="1800225" cy="32385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1008063" y="4652963"/>
            <a:ext cx="792162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9" name="Text Box 71"/>
          <p:cNvSpPr txBox="1">
            <a:spLocks noChangeArrowheads="1"/>
          </p:cNvSpPr>
          <p:nvPr/>
        </p:nvSpPr>
        <p:spPr bwMode="auto">
          <a:xfrm>
            <a:off x="2879725" y="4437063"/>
            <a:ext cx="5762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b="1" i="1">
                <a:solidFill>
                  <a:srgbClr val="00FF00"/>
                </a:solidFill>
                <a:cs typeface="Arial" charset="0"/>
              </a:rPr>
              <a:t>fr</a:t>
            </a:r>
            <a:endParaRPr lang="es-ES" b="1" i="1" baseline="-25000">
              <a:solidFill>
                <a:srgbClr val="00FF00"/>
              </a:solidFill>
              <a:cs typeface="Arial" charset="0"/>
            </a:endParaRPr>
          </a:p>
        </p:txBody>
      </p:sp>
      <p:cxnSp>
        <p:nvCxnSpPr>
          <p:cNvPr id="90" name="89 Conector recto de flecha"/>
          <p:cNvCxnSpPr/>
          <p:nvPr/>
        </p:nvCxnSpPr>
        <p:spPr>
          <a:xfrm>
            <a:off x="1368425" y="4940300"/>
            <a:ext cx="115093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2087563" y="4545013"/>
            <a:ext cx="244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92" name="Line 75"/>
          <p:cNvSpPr>
            <a:spLocks noChangeShapeType="1"/>
          </p:cNvSpPr>
          <p:nvPr/>
        </p:nvSpPr>
        <p:spPr bwMode="auto">
          <a:xfrm flipV="1">
            <a:off x="2843213" y="4905375"/>
            <a:ext cx="719137" cy="0"/>
          </a:xfrm>
          <a:prstGeom prst="line">
            <a:avLst/>
          </a:prstGeom>
          <a:noFill/>
          <a:ln w="41275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cxnSp>
        <p:nvCxnSpPr>
          <p:cNvPr id="94" name="93 Conector recto de flecha"/>
          <p:cNvCxnSpPr/>
          <p:nvPr/>
        </p:nvCxnSpPr>
        <p:spPr>
          <a:xfrm>
            <a:off x="3527425" y="4905375"/>
            <a:ext cx="115252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3527425" y="4148138"/>
            <a:ext cx="0" cy="758825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3600450" y="4148138"/>
            <a:ext cx="468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>
                <a:solidFill>
                  <a:srgbClr val="FFFF00"/>
                </a:solidFill>
              </a:rPr>
              <a:t>N</a:t>
            </a:r>
            <a:endParaRPr lang="es-ES" b="1">
              <a:solidFill>
                <a:srgbClr val="FFFF00"/>
              </a:solidFill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4140200" y="4508500"/>
            <a:ext cx="242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3635375" y="5229225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w</a:t>
            </a:r>
            <a:endParaRPr lang="es-ES" b="1"/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3527425" y="4940300"/>
            <a:ext cx="0" cy="75565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0" name="99 Elipse"/>
          <p:cNvSpPr/>
          <p:nvPr/>
        </p:nvSpPr>
        <p:spPr>
          <a:xfrm>
            <a:off x="3167063" y="2449513"/>
            <a:ext cx="144462" cy="11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1" name="100 Elipse"/>
          <p:cNvSpPr/>
          <p:nvPr/>
        </p:nvSpPr>
        <p:spPr>
          <a:xfrm>
            <a:off x="3430588" y="4832350"/>
            <a:ext cx="179387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2" name="101 Abrir llave"/>
          <p:cNvSpPr/>
          <p:nvPr/>
        </p:nvSpPr>
        <p:spPr>
          <a:xfrm>
            <a:off x="4751388" y="4221163"/>
            <a:ext cx="576262" cy="1835150"/>
          </a:xfrm>
          <a:prstGeom prst="leftBrace">
            <a:avLst>
              <a:gd name="adj1" fmla="val 0"/>
              <a:gd name="adj2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173663" y="4365625"/>
          <a:ext cx="19478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cuación" r:id="rId12" imgW="799920" imgH="253800" progId="Equation.3">
                  <p:embed/>
                </p:oleObj>
              </mc:Choice>
              <mc:Fallback>
                <p:oleObj name="Ecuación" r:id="rId12" imgW="799920" imgH="25380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365625"/>
                        <a:ext cx="1947862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7165975" y="4446588"/>
          <a:ext cx="1978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cuación" r:id="rId14" imgW="812520" imgH="203040" progId="Equation.3">
                  <p:embed/>
                </p:oleObj>
              </mc:Choice>
              <mc:Fallback>
                <p:oleObj name="Ecuación" r:id="rId14" imgW="812520" imgH="20304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4446588"/>
                        <a:ext cx="1978025" cy="49530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219700" y="5265738"/>
          <a:ext cx="1481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cuación" r:id="rId16" imgW="609480" imgH="253800" progId="Equation.3">
                  <p:embed/>
                </p:oleObj>
              </mc:Choice>
              <mc:Fallback>
                <p:oleObj name="Ecuación" r:id="rId16" imgW="609480" imgH="25380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265738"/>
                        <a:ext cx="1481138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127875" y="5330825"/>
          <a:ext cx="1049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cuación" r:id="rId18" imgW="431640" imgH="177480" progId="Equation.3">
                  <p:embed/>
                </p:oleObj>
              </mc:Choice>
              <mc:Fallback>
                <p:oleObj name="Ecuación" r:id="rId18" imgW="431640" imgH="17748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5330825"/>
                        <a:ext cx="1049338" cy="43815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6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  <p:bldP spid="28684" grpId="0" animBg="1"/>
      <p:bldP spid="28687" grpId="0" animBg="1"/>
      <p:bldP spid="28688" grpId="0" animBg="1"/>
      <p:bldP spid="28690" grpId="0"/>
      <p:bldP spid="28691" grpId="0"/>
      <p:bldP spid="73" grpId="0"/>
      <p:bldP spid="74" grpId="0"/>
      <p:bldP spid="75" grpId="0" animBg="1"/>
      <p:bldP spid="78" grpId="0" animBg="1"/>
      <p:bldP spid="85" grpId="0" animBg="1"/>
      <p:bldP spid="86" grpId="0" animBg="1"/>
      <p:bldP spid="87" grpId="0" animBg="1"/>
      <p:bldP spid="89" grpId="0"/>
      <p:bldP spid="91" grpId="0"/>
      <p:bldP spid="92" grpId="0" animBg="1"/>
      <p:bldP spid="95" grpId="0" animBg="1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 descr="Diagonal hacia arriba oscura"/>
          <p:cNvSpPr>
            <a:spLocks noChangeArrowheads="1"/>
          </p:cNvSpPr>
          <p:nvPr/>
        </p:nvSpPr>
        <p:spPr bwMode="auto">
          <a:xfrm>
            <a:off x="34925" y="2600325"/>
            <a:ext cx="1800225" cy="32385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38163" y="2132013"/>
            <a:ext cx="792162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14650" y="2457450"/>
            <a:ext cx="0" cy="75565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916238" y="2060575"/>
            <a:ext cx="0" cy="506413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951163" y="1520825"/>
            <a:ext cx="46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>
                <a:solidFill>
                  <a:srgbClr val="FFFF00"/>
                </a:solidFill>
              </a:rPr>
              <a:t>N</a:t>
            </a:r>
            <a:endParaRPr lang="es-ES" b="1">
              <a:solidFill>
                <a:srgbClr val="FFFF00"/>
              </a:solidFill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022600" y="2852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w</a:t>
            </a:r>
            <a:endParaRPr lang="es-ES" b="1"/>
          </a:p>
        </p:txBody>
      </p:sp>
      <p:sp>
        <p:nvSpPr>
          <p:cNvPr id="5136" name="Text Box 36"/>
          <p:cNvSpPr txBox="1">
            <a:spLocks noChangeArrowheads="1"/>
          </p:cNvSpPr>
          <p:nvPr/>
        </p:nvSpPr>
        <p:spPr bwMode="auto">
          <a:xfrm>
            <a:off x="3779838" y="4833938"/>
            <a:ext cx="2809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65" name="64 CuadroTexto"/>
          <p:cNvSpPr txBox="1"/>
          <p:nvPr/>
        </p:nvSpPr>
        <p:spPr>
          <a:xfrm>
            <a:off x="1331913" y="225425"/>
            <a:ext cx="637222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Usos de la Segunda Ley de Newton</a:t>
            </a:r>
          </a:p>
        </p:txBody>
      </p:sp>
      <p:cxnSp>
        <p:nvCxnSpPr>
          <p:cNvPr id="71" name="70 Conector recto de flecha"/>
          <p:cNvCxnSpPr/>
          <p:nvPr/>
        </p:nvCxnSpPr>
        <p:spPr>
          <a:xfrm flipV="1">
            <a:off x="898525" y="1989138"/>
            <a:ext cx="1044575" cy="3952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3382963" y="1844675"/>
            <a:ext cx="2428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1438275" y="1700213"/>
            <a:ext cx="2444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11700" y="1844675"/>
          <a:ext cx="1947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cuación" r:id="rId4" imgW="799920" imgH="253800" progId="Equation.3">
                  <p:embed/>
                </p:oleObj>
              </mc:Choice>
              <mc:Fallback>
                <p:oleObj name="Ecuación" r:id="rId4" imgW="799920" imgH="2538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844675"/>
                        <a:ext cx="1947863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696075" y="1881188"/>
          <a:ext cx="2447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cuación" r:id="rId6" imgW="1168200" imgH="203040" progId="Equation.3">
                  <p:embed/>
                </p:oleObj>
              </mc:Choice>
              <mc:Fallback>
                <p:oleObj name="Ecuación" r:id="rId6" imgW="1168200" imgH="2030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881188"/>
                        <a:ext cx="2447925" cy="49530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751388" y="2600325"/>
          <a:ext cx="1482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cuación" r:id="rId8" imgW="609480" imgH="253800" progId="Equation.3">
                  <p:embed/>
                </p:oleObj>
              </mc:Choice>
              <mc:Fallback>
                <p:oleObj name="Ecuación" r:id="rId8" imgW="609480" imgH="2538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600325"/>
                        <a:ext cx="1482725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310313" y="2708275"/>
          <a:ext cx="287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cuación" r:id="rId10" imgW="1180800" imgH="177480" progId="Equation.3">
                  <p:embed/>
                </p:oleObj>
              </mc:Choice>
              <mc:Fallback>
                <p:oleObj name="Ecuación" r:id="rId10" imgW="1180800" imgH="17748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708275"/>
                        <a:ext cx="2870200" cy="43815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84 Rectángulo"/>
          <p:cNvSpPr/>
          <p:nvPr/>
        </p:nvSpPr>
        <p:spPr>
          <a:xfrm>
            <a:off x="395288" y="1125538"/>
            <a:ext cx="7129462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000" b="1" dirty="0">
                <a:solidFill>
                  <a:srgbClr val="FF0000"/>
                </a:solidFill>
                <a:latin typeface="Book Antiqua" pitchFamily="18" charset="0"/>
              </a:rPr>
              <a:t>3) Cuerpo apoyado sobre una Superficie Horizontal Rugosa</a:t>
            </a:r>
            <a:endParaRPr lang="es-ES" sz="20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6" name="Rectangle 11" descr="Diagonal hacia arriba oscura"/>
          <p:cNvSpPr>
            <a:spLocks noChangeArrowheads="1"/>
          </p:cNvSpPr>
          <p:nvPr/>
        </p:nvSpPr>
        <p:spPr bwMode="auto">
          <a:xfrm>
            <a:off x="539750" y="4799013"/>
            <a:ext cx="1800225" cy="32385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1008063" y="4330700"/>
            <a:ext cx="792162" cy="468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9" name="Text Box 71"/>
          <p:cNvSpPr txBox="1">
            <a:spLocks noChangeArrowheads="1"/>
          </p:cNvSpPr>
          <p:nvPr/>
        </p:nvSpPr>
        <p:spPr bwMode="auto">
          <a:xfrm>
            <a:off x="2301875" y="2024063"/>
            <a:ext cx="5762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b="1" i="1">
                <a:solidFill>
                  <a:srgbClr val="00FF00"/>
                </a:solidFill>
                <a:cs typeface="Arial" charset="0"/>
              </a:rPr>
              <a:t>fr</a:t>
            </a:r>
            <a:endParaRPr lang="es-ES" b="1" i="1" baseline="-25000">
              <a:solidFill>
                <a:srgbClr val="00FF00"/>
              </a:solidFill>
              <a:cs typeface="Arial" charset="0"/>
            </a:endParaRPr>
          </a:p>
        </p:txBody>
      </p:sp>
      <p:cxnSp>
        <p:nvCxnSpPr>
          <p:cNvPr id="90" name="89 Conector recto de flecha"/>
          <p:cNvCxnSpPr/>
          <p:nvPr/>
        </p:nvCxnSpPr>
        <p:spPr>
          <a:xfrm>
            <a:off x="323850" y="3646488"/>
            <a:ext cx="755650" cy="68421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827088" y="3683000"/>
            <a:ext cx="244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92" name="Line 75"/>
          <p:cNvSpPr>
            <a:spLocks noChangeShapeType="1"/>
          </p:cNvSpPr>
          <p:nvPr/>
        </p:nvSpPr>
        <p:spPr bwMode="auto">
          <a:xfrm flipV="1">
            <a:off x="2230438" y="2492375"/>
            <a:ext cx="719137" cy="0"/>
          </a:xfrm>
          <a:prstGeom prst="line">
            <a:avLst/>
          </a:prstGeom>
          <a:noFill/>
          <a:ln w="41275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3024188" y="3500438"/>
            <a:ext cx="0" cy="1155700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2519363" y="3644900"/>
            <a:ext cx="46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>
                <a:solidFill>
                  <a:srgbClr val="FFFF00"/>
                </a:solidFill>
              </a:rPr>
              <a:t>N</a:t>
            </a:r>
            <a:endParaRPr lang="es-ES" b="1">
              <a:solidFill>
                <a:srgbClr val="FFFF00"/>
              </a:solidFill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203575" y="5157788"/>
            <a:ext cx="244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2520950" y="494188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w</a:t>
            </a:r>
            <a:endParaRPr lang="es-ES" b="1"/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3024188" y="4725988"/>
            <a:ext cx="0" cy="75565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0" name="99 Elipse"/>
          <p:cNvSpPr/>
          <p:nvPr/>
        </p:nvSpPr>
        <p:spPr>
          <a:xfrm>
            <a:off x="2841625" y="2420938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1" name="100 Elipse"/>
          <p:cNvSpPr/>
          <p:nvPr/>
        </p:nvSpPr>
        <p:spPr>
          <a:xfrm>
            <a:off x="2951163" y="4618038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2" name="101 Abrir llave"/>
          <p:cNvSpPr/>
          <p:nvPr/>
        </p:nvSpPr>
        <p:spPr>
          <a:xfrm>
            <a:off x="3995738" y="3897313"/>
            <a:ext cx="576262" cy="1836737"/>
          </a:xfrm>
          <a:prstGeom prst="leftBrace">
            <a:avLst>
              <a:gd name="adj1" fmla="val 0"/>
              <a:gd name="adj2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495800" y="4006850"/>
          <a:ext cx="1947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cuación" r:id="rId12" imgW="799920" imgH="253800" progId="Equation.3">
                  <p:embed/>
                </p:oleObj>
              </mc:Choice>
              <mc:Fallback>
                <p:oleObj name="Ecuación" r:id="rId12" imgW="799920" imgH="2538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06850"/>
                        <a:ext cx="1947863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4500563" y="4870450"/>
          <a:ext cx="1482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cuación" r:id="rId14" imgW="609480" imgH="253800" progId="Equation.3">
                  <p:embed/>
                </p:oleObj>
              </mc:Choice>
              <mc:Fallback>
                <p:oleObj name="Ecuación" r:id="rId14" imgW="609480" imgH="253800" progId="Equation.3">
                  <p:embed/>
                  <p:pic>
                    <p:nvPicPr>
                      <p:cNvPr id="307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70450"/>
                        <a:ext cx="1482725" cy="51117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44 Conector recto"/>
          <p:cNvCxnSpPr/>
          <p:nvPr/>
        </p:nvCxnSpPr>
        <p:spPr>
          <a:xfrm>
            <a:off x="933450" y="2384425"/>
            <a:ext cx="126047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0" name="Arc 60"/>
          <p:cNvSpPr>
            <a:spLocks/>
          </p:cNvSpPr>
          <p:nvPr/>
        </p:nvSpPr>
        <p:spPr bwMode="auto">
          <a:xfrm rot="10800000" flipH="1" flipV="1">
            <a:off x="1509713" y="2168525"/>
            <a:ext cx="193675" cy="287338"/>
          </a:xfrm>
          <a:custGeom>
            <a:avLst/>
            <a:gdLst>
              <a:gd name="T0" fmla="*/ 2147483647 w 21294"/>
              <a:gd name="T1" fmla="*/ 0 h 17918"/>
              <a:gd name="T2" fmla="*/ 2147483647 w 21294"/>
              <a:gd name="T3" fmla="*/ 2147483647 h 17918"/>
              <a:gd name="T4" fmla="*/ 0 w 21294"/>
              <a:gd name="T5" fmla="*/ 2147483647 h 17918"/>
              <a:gd name="T6" fmla="*/ 0 60000 65536"/>
              <a:gd name="T7" fmla="*/ 0 60000 65536"/>
              <a:gd name="T8" fmla="*/ 0 60000 65536"/>
              <a:gd name="T9" fmla="*/ 0 w 21294"/>
              <a:gd name="T10" fmla="*/ 0 h 17918"/>
              <a:gd name="T11" fmla="*/ 21294 w 21294"/>
              <a:gd name="T12" fmla="*/ 17918 h 17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4" h="17918" fill="none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</a:path>
              <a:path w="21294" h="17918" stroke="0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  <a:lnTo>
                  <a:pt x="0" y="179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1" name="Text Box 61"/>
          <p:cNvSpPr txBox="1">
            <a:spLocks noChangeArrowheads="1"/>
          </p:cNvSpPr>
          <p:nvPr/>
        </p:nvSpPr>
        <p:spPr bwMode="auto">
          <a:xfrm>
            <a:off x="1870075" y="1981200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cxnSp>
        <p:nvCxnSpPr>
          <p:cNvPr id="49" name="48 Conector recto de flecha"/>
          <p:cNvCxnSpPr/>
          <p:nvPr/>
        </p:nvCxnSpPr>
        <p:spPr>
          <a:xfrm flipV="1">
            <a:off x="2986088" y="2060575"/>
            <a:ext cx="1044575" cy="3968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3022600" y="2492375"/>
            <a:ext cx="126047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4" name="Text Box 61"/>
          <p:cNvSpPr txBox="1">
            <a:spLocks noChangeArrowheads="1"/>
          </p:cNvSpPr>
          <p:nvPr/>
        </p:nvSpPr>
        <p:spPr bwMode="auto">
          <a:xfrm>
            <a:off x="250825" y="4006850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sp>
        <p:nvSpPr>
          <p:cNvPr id="3115" name="Arc 60"/>
          <p:cNvSpPr>
            <a:spLocks/>
          </p:cNvSpPr>
          <p:nvPr/>
        </p:nvSpPr>
        <p:spPr bwMode="auto">
          <a:xfrm rot="10800000" flipH="1" flipV="1">
            <a:off x="3454400" y="2241550"/>
            <a:ext cx="193675" cy="287338"/>
          </a:xfrm>
          <a:custGeom>
            <a:avLst/>
            <a:gdLst>
              <a:gd name="T0" fmla="*/ 2147483647 w 21294"/>
              <a:gd name="T1" fmla="*/ 0 h 17918"/>
              <a:gd name="T2" fmla="*/ 2147483647 w 21294"/>
              <a:gd name="T3" fmla="*/ 2147483647 h 17918"/>
              <a:gd name="T4" fmla="*/ 0 w 21294"/>
              <a:gd name="T5" fmla="*/ 2147483647 h 17918"/>
              <a:gd name="T6" fmla="*/ 0 60000 65536"/>
              <a:gd name="T7" fmla="*/ 0 60000 65536"/>
              <a:gd name="T8" fmla="*/ 0 60000 65536"/>
              <a:gd name="T9" fmla="*/ 0 w 21294"/>
              <a:gd name="T10" fmla="*/ 0 h 17918"/>
              <a:gd name="T11" fmla="*/ 21294 w 21294"/>
              <a:gd name="T12" fmla="*/ 17918 h 17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4" h="17918" fill="none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</a:path>
              <a:path w="21294" h="17918" stroke="0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  <a:lnTo>
                  <a:pt x="0" y="179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6" name="Text Box 61"/>
          <p:cNvSpPr txBox="1">
            <a:spLocks noChangeArrowheads="1"/>
          </p:cNvSpPr>
          <p:nvPr/>
        </p:nvSpPr>
        <p:spPr bwMode="auto">
          <a:xfrm>
            <a:off x="3922713" y="2097088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cxnSp>
        <p:nvCxnSpPr>
          <p:cNvPr id="57" name="56 Conector recto"/>
          <p:cNvCxnSpPr/>
          <p:nvPr/>
        </p:nvCxnSpPr>
        <p:spPr>
          <a:xfrm>
            <a:off x="0" y="4367213"/>
            <a:ext cx="10429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62"/>
          <p:cNvSpPr>
            <a:spLocks/>
          </p:cNvSpPr>
          <p:nvPr/>
        </p:nvSpPr>
        <p:spPr bwMode="auto">
          <a:xfrm rot="5400000" flipH="1" flipV="1">
            <a:off x="558007" y="4094956"/>
            <a:ext cx="222250" cy="331787"/>
          </a:xfrm>
          <a:custGeom>
            <a:avLst/>
            <a:gdLst>
              <a:gd name="T0" fmla="*/ 2147483647 w 20585"/>
              <a:gd name="T1" fmla="*/ 0 h 20401"/>
              <a:gd name="T2" fmla="*/ 2147483647 w 20585"/>
              <a:gd name="T3" fmla="*/ 2147483647 h 20401"/>
              <a:gd name="T4" fmla="*/ 0 w 20585"/>
              <a:gd name="T5" fmla="*/ 2147483647 h 20401"/>
              <a:gd name="T6" fmla="*/ 0 60000 65536"/>
              <a:gd name="T7" fmla="*/ 0 60000 65536"/>
              <a:gd name="T8" fmla="*/ 0 60000 65536"/>
              <a:gd name="T9" fmla="*/ 0 w 20585"/>
              <a:gd name="T10" fmla="*/ 0 h 20401"/>
              <a:gd name="T11" fmla="*/ 20585 w 20585"/>
              <a:gd name="T12" fmla="*/ 20401 h 204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85" h="20401" fill="none" extrusionOk="0">
                <a:moveTo>
                  <a:pt x="7096" y="0"/>
                </a:moveTo>
                <a:cubicBezTo>
                  <a:pt x="13524" y="2236"/>
                  <a:pt x="18522" y="7370"/>
                  <a:pt x="20584" y="13856"/>
                </a:cubicBezTo>
              </a:path>
              <a:path w="20585" h="20401" stroke="0" extrusionOk="0">
                <a:moveTo>
                  <a:pt x="7096" y="0"/>
                </a:moveTo>
                <a:cubicBezTo>
                  <a:pt x="13524" y="2236"/>
                  <a:pt x="18522" y="7370"/>
                  <a:pt x="20584" y="13856"/>
                </a:cubicBezTo>
                <a:lnTo>
                  <a:pt x="0" y="2040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cxnSp>
        <p:nvCxnSpPr>
          <p:cNvPr id="60" name="59 Conector recto de flecha"/>
          <p:cNvCxnSpPr/>
          <p:nvPr/>
        </p:nvCxnSpPr>
        <p:spPr>
          <a:xfrm>
            <a:off x="3059113" y="4725988"/>
            <a:ext cx="757237" cy="68421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3059113" y="4689475"/>
            <a:ext cx="104457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1" name="Text Box 61"/>
          <p:cNvSpPr txBox="1">
            <a:spLocks noChangeArrowheads="1"/>
          </p:cNvSpPr>
          <p:nvPr/>
        </p:nvSpPr>
        <p:spPr bwMode="auto">
          <a:xfrm>
            <a:off x="3671888" y="4762500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sp>
        <p:nvSpPr>
          <p:cNvPr id="3122" name="Arc 60"/>
          <p:cNvSpPr>
            <a:spLocks/>
          </p:cNvSpPr>
          <p:nvPr/>
        </p:nvSpPr>
        <p:spPr bwMode="auto">
          <a:xfrm rot="10800000" flipH="1" flipV="1">
            <a:off x="3311525" y="4725988"/>
            <a:ext cx="180975" cy="431800"/>
          </a:xfrm>
          <a:custGeom>
            <a:avLst/>
            <a:gdLst>
              <a:gd name="T0" fmla="*/ 2147483647 w 21294"/>
              <a:gd name="T1" fmla="*/ 0 h 17918"/>
              <a:gd name="T2" fmla="*/ 2147483647 w 21294"/>
              <a:gd name="T3" fmla="*/ 2147483647 h 17918"/>
              <a:gd name="T4" fmla="*/ 0 w 21294"/>
              <a:gd name="T5" fmla="*/ 2147483647 h 17918"/>
              <a:gd name="T6" fmla="*/ 0 60000 65536"/>
              <a:gd name="T7" fmla="*/ 0 60000 65536"/>
              <a:gd name="T8" fmla="*/ 0 60000 65536"/>
              <a:gd name="T9" fmla="*/ 0 w 21294"/>
              <a:gd name="T10" fmla="*/ 0 h 17918"/>
              <a:gd name="T11" fmla="*/ 21294 w 21294"/>
              <a:gd name="T12" fmla="*/ 17918 h 17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4" h="17918" fill="none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</a:path>
              <a:path w="21294" h="17918" stroke="0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  <a:lnTo>
                  <a:pt x="0" y="179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3080" name="Object 11"/>
          <p:cNvGraphicFramePr>
            <a:graphicFrameLocks noChangeAspect="1"/>
          </p:cNvGraphicFramePr>
          <p:nvPr/>
        </p:nvGraphicFramePr>
        <p:xfrm>
          <a:off x="6659563" y="4078288"/>
          <a:ext cx="2484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cuación" r:id="rId15" imgW="1168200" imgH="203040" progId="Equation.3">
                  <p:embed/>
                </p:oleObj>
              </mc:Choice>
              <mc:Fallback>
                <p:oleObj name="Ecuación" r:id="rId15" imgW="1168200" imgH="203040" progId="Equation.3">
                  <p:embed/>
                  <p:pic>
                    <p:nvPicPr>
                      <p:cNvPr id="308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78288"/>
                        <a:ext cx="2484437" cy="49530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Line 75"/>
          <p:cNvSpPr>
            <a:spLocks noChangeShapeType="1"/>
          </p:cNvSpPr>
          <p:nvPr/>
        </p:nvSpPr>
        <p:spPr bwMode="auto">
          <a:xfrm flipV="1">
            <a:off x="2303463" y="4689475"/>
            <a:ext cx="719137" cy="0"/>
          </a:xfrm>
          <a:prstGeom prst="line">
            <a:avLst/>
          </a:prstGeom>
          <a:noFill/>
          <a:ln w="41275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" name="66 Abrir llave"/>
          <p:cNvSpPr/>
          <p:nvPr/>
        </p:nvSpPr>
        <p:spPr>
          <a:xfrm>
            <a:off x="4283075" y="1557338"/>
            <a:ext cx="576263" cy="1836737"/>
          </a:xfrm>
          <a:prstGeom prst="leftBrace">
            <a:avLst>
              <a:gd name="adj1" fmla="val 0"/>
              <a:gd name="adj2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3081" name="Object 12"/>
          <p:cNvGraphicFramePr>
            <a:graphicFrameLocks noChangeAspect="1"/>
          </p:cNvGraphicFramePr>
          <p:nvPr/>
        </p:nvGraphicFramePr>
        <p:xfrm>
          <a:off x="6270625" y="4870450"/>
          <a:ext cx="287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cuación" r:id="rId17" imgW="1180800" imgH="177480" progId="Equation.3">
                  <p:embed/>
                </p:oleObj>
              </mc:Choice>
              <mc:Fallback>
                <p:oleObj name="Ecuación" r:id="rId17" imgW="1180800" imgH="177480" progId="Equation.3">
                  <p:embed/>
                  <p:pic>
                    <p:nvPicPr>
                      <p:cNvPr id="30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4870450"/>
                        <a:ext cx="2870200" cy="43815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2303463" y="4257675"/>
            <a:ext cx="5762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b="1" i="1">
                <a:solidFill>
                  <a:srgbClr val="00FF00"/>
                </a:solidFill>
                <a:cs typeface="Arial" charset="0"/>
              </a:rPr>
              <a:t>fr</a:t>
            </a:r>
            <a:endParaRPr lang="es-ES" b="1" i="1" baseline="-25000">
              <a:solidFill>
                <a:srgbClr val="00FF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  <p:bldP spid="28684" grpId="0" animBg="1"/>
      <p:bldP spid="28687" grpId="0" animBg="1"/>
      <p:bldP spid="28688" grpId="0" animBg="1"/>
      <p:bldP spid="28690" grpId="0"/>
      <p:bldP spid="28691" grpId="0"/>
      <p:bldP spid="73" grpId="0"/>
      <p:bldP spid="74" grpId="0"/>
      <p:bldP spid="85" grpId="0" animBg="1"/>
      <p:bldP spid="86" grpId="0" animBg="1"/>
      <p:bldP spid="87" grpId="0" animBg="1"/>
      <p:bldP spid="89" grpId="0"/>
      <p:bldP spid="91" grpId="0"/>
      <p:bldP spid="92" grpId="0" animBg="1"/>
      <p:bldP spid="95" grpId="0" animBg="1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3110" grpId="0" animBg="1"/>
      <p:bldP spid="3111" grpId="0"/>
      <p:bldP spid="3114" grpId="0"/>
      <p:bldP spid="3115" grpId="0" animBg="1"/>
      <p:bldP spid="3116" grpId="0"/>
      <p:bldP spid="59" grpId="0" animBg="1"/>
      <p:bldP spid="3121" grpId="0"/>
      <p:bldP spid="3122" grpId="0" animBg="1"/>
      <p:bldP spid="66" grpId="0" animBg="1"/>
      <p:bldP spid="67" grpId="0" animBg="1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814890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816424" cy="41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90" y="1772816"/>
            <a:ext cx="535145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93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Line 28"/>
          <p:cNvSpPr>
            <a:spLocks noChangeShapeType="1"/>
          </p:cNvSpPr>
          <p:nvPr/>
        </p:nvSpPr>
        <p:spPr bwMode="auto">
          <a:xfrm flipV="1">
            <a:off x="3384550" y="2168525"/>
            <a:ext cx="1554163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6399" name="Line 75"/>
          <p:cNvSpPr>
            <a:spLocks noChangeShapeType="1"/>
          </p:cNvSpPr>
          <p:nvPr/>
        </p:nvSpPr>
        <p:spPr bwMode="auto">
          <a:xfrm flipV="1">
            <a:off x="3635375" y="2690813"/>
            <a:ext cx="503238" cy="323850"/>
          </a:xfrm>
          <a:prstGeom prst="line">
            <a:avLst/>
          </a:prstGeom>
          <a:noFill/>
          <a:ln w="41275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cxnSp>
        <p:nvCxnSpPr>
          <p:cNvPr id="93" name="92 Conector recto de flecha"/>
          <p:cNvCxnSpPr/>
          <p:nvPr/>
        </p:nvCxnSpPr>
        <p:spPr>
          <a:xfrm flipV="1">
            <a:off x="4140200" y="1808163"/>
            <a:ext cx="503238" cy="8651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 Box 36"/>
          <p:cNvSpPr txBox="1">
            <a:spLocks noChangeArrowheads="1"/>
          </p:cNvSpPr>
          <p:nvPr/>
        </p:nvSpPr>
        <p:spPr bwMode="auto">
          <a:xfrm>
            <a:off x="1836738" y="4689475"/>
            <a:ext cx="2809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65" name="64 CuadroTexto"/>
          <p:cNvSpPr txBox="1"/>
          <p:nvPr/>
        </p:nvSpPr>
        <p:spPr>
          <a:xfrm>
            <a:off x="1331913" y="225425"/>
            <a:ext cx="637222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Usos de la Segunda Ley de Newton</a:t>
            </a:r>
          </a:p>
        </p:txBody>
      </p:sp>
      <p:sp>
        <p:nvSpPr>
          <p:cNvPr id="6155" name="Text Box 35"/>
          <p:cNvSpPr txBox="1">
            <a:spLocks noChangeArrowheads="1"/>
          </p:cNvSpPr>
          <p:nvPr/>
        </p:nvSpPr>
        <p:spPr bwMode="auto">
          <a:xfrm>
            <a:off x="3708400" y="1844675"/>
            <a:ext cx="242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 sz="2400" b="1">
              <a:solidFill>
                <a:srgbClr val="FF0000"/>
              </a:solidFill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681413" y="4005263"/>
          <a:ext cx="4233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cuación" r:id="rId4" imgW="1739880" imgH="203040" progId="Equation.3">
                  <p:embed/>
                </p:oleObj>
              </mc:Choice>
              <mc:Fallback>
                <p:oleObj name="Ecuación" r:id="rId4" imgW="1739880" imgH="203040" progId="Equation.3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005263"/>
                        <a:ext cx="4233862" cy="49530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84 Rectángulo"/>
          <p:cNvSpPr/>
          <p:nvPr/>
        </p:nvSpPr>
        <p:spPr>
          <a:xfrm>
            <a:off x="431800" y="1016000"/>
            <a:ext cx="4032250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000" b="1" dirty="0">
                <a:solidFill>
                  <a:srgbClr val="FF0000"/>
                </a:solidFill>
                <a:latin typeface="Book Antiqua" pitchFamily="18" charset="0"/>
              </a:rPr>
              <a:t>3) Plano inclinado Rugoso</a:t>
            </a:r>
            <a:endParaRPr lang="es-ES" sz="20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157" name="Text Box 35"/>
          <p:cNvSpPr txBox="1">
            <a:spLocks noChangeArrowheads="1"/>
          </p:cNvSpPr>
          <p:nvPr/>
        </p:nvSpPr>
        <p:spPr bwMode="auto">
          <a:xfrm>
            <a:off x="827088" y="4149725"/>
            <a:ext cx="244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 sz="2400" b="1">
              <a:solidFill>
                <a:srgbClr val="FF0000"/>
              </a:solidFill>
            </a:endParaRPr>
          </a:p>
        </p:txBody>
      </p:sp>
      <p:sp>
        <p:nvSpPr>
          <p:cNvPr id="6158" name="Text Box 61"/>
          <p:cNvSpPr txBox="1">
            <a:spLocks noChangeArrowheads="1"/>
          </p:cNvSpPr>
          <p:nvPr/>
        </p:nvSpPr>
        <p:spPr bwMode="auto">
          <a:xfrm>
            <a:off x="2195513" y="1981200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AR" sz="2400"/>
          </a:p>
        </p:txBody>
      </p:sp>
      <p:cxnSp>
        <p:nvCxnSpPr>
          <p:cNvPr id="49" name="48 Conector recto de flecha"/>
          <p:cNvCxnSpPr/>
          <p:nvPr/>
        </p:nvCxnSpPr>
        <p:spPr>
          <a:xfrm flipV="1">
            <a:off x="1403350" y="1520825"/>
            <a:ext cx="504825" cy="863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1331913" y="1700213"/>
            <a:ext cx="1079500" cy="72072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Arc 60"/>
          <p:cNvSpPr>
            <a:spLocks/>
          </p:cNvSpPr>
          <p:nvPr/>
        </p:nvSpPr>
        <p:spPr bwMode="auto">
          <a:xfrm rot="10800000" flipH="1" flipV="1">
            <a:off x="1606550" y="1844675"/>
            <a:ext cx="193675" cy="287338"/>
          </a:xfrm>
          <a:custGeom>
            <a:avLst/>
            <a:gdLst>
              <a:gd name="T0" fmla="*/ 2147483647 w 21294"/>
              <a:gd name="T1" fmla="*/ 0 h 17918"/>
              <a:gd name="T2" fmla="*/ 2147483647 w 21294"/>
              <a:gd name="T3" fmla="*/ 2147483647 h 17918"/>
              <a:gd name="T4" fmla="*/ 0 w 21294"/>
              <a:gd name="T5" fmla="*/ 2147483647 h 17918"/>
              <a:gd name="T6" fmla="*/ 0 60000 65536"/>
              <a:gd name="T7" fmla="*/ 0 60000 65536"/>
              <a:gd name="T8" fmla="*/ 0 60000 65536"/>
              <a:gd name="T9" fmla="*/ 0 w 21294"/>
              <a:gd name="T10" fmla="*/ 0 h 17918"/>
              <a:gd name="T11" fmla="*/ 21294 w 21294"/>
              <a:gd name="T12" fmla="*/ 17918 h 17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4" h="17918" fill="none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</a:path>
              <a:path w="21294" h="17918" stroke="0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  <a:lnTo>
                  <a:pt x="0" y="179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2" name="Text Box 61"/>
          <p:cNvSpPr txBox="1">
            <a:spLocks noChangeArrowheads="1"/>
          </p:cNvSpPr>
          <p:nvPr/>
        </p:nvSpPr>
        <p:spPr bwMode="auto">
          <a:xfrm>
            <a:off x="1990725" y="1484313"/>
            <a:ext cx="34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sp>
        <p:nvSpPr>
          <p:cNvPr id="67" name="66 Abrir llave"/>
          <p:cNvSpPr/>
          <p:nvPr/>
        </p:nvSpPr>
        <p:spPr>
          <a:xfrm>
            <a:off x="792163" y="3752850"/>
            <a:ext cx="576262" cy="1836738"/>
          </a:xfrm>
          <a:prstGeom prst="leftBrace">
            <a:avLst>
              <a:gd name="adj1" fmla="val 0"/>
              <a:gd name="adj2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4114" name="AutoShape 23"/>
          <p:cNvSpPr>
            <a:spLocks noChangeArrowheads="1"/>
          </p:cNvSpPr>
          <p:nvPr/>
        </p:nvSpPr>
        <p:spPr bwMode="auto">
          <a:xfrm flipH="1">
            <a:off x="487363" y="2111375"/>
            <a:ext cx="1790700" cy="1331913"/>
          </a:xfrm>
          <a:prstGeom prst="rtTriangl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5" name="Rectangle 24"/>
          <p:cNvSpPr>
            <a:spLocks noChangeArrowheads="1"/>
          </p:cNvSpPr>
          <p:nvPr/>
        </p:nvSpPr>
        <p:spPr bwMode="auto">
          <a:xfrm rot="-2157983">
            <a:off x="1112838" y="2368550"/>
            <a:ext cx="466725" cy="385763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6" name="Arc 25"/>
          <p:cNvSpPr>
            <a:spLocks/>
          </p:cNvSpPr>
          <p:nvPr/>
        </p:nvSpPr>
        <p:spPr bwMode="auto">
          <a:xfrm rot="296282">
            <a:off x="919163" y="3133725"/>
            <a:ext cx="147637" cy="309563"/>
          </a:xfrm>
          <a:custGeom>
            <a:avLst/>
            <a:gdLst>
              <a:gd name="T0" fmla="*/ 0 w 21600"/>
              <a:gd name="T1" fmla="*/ 0 h 26435"/>
              <a:gd name="T2" fmla="*/ 2147483647 w 21600"/>
              <a:gd name="T3" fmla="*/ 2147483647 h 26435"/>
              <a:gd name="T4" fmla="*/ 0 w 21600"/>
              <a:gd name="T5" fmla="*/ 2147483647 h 26435"/>
              <a:gd name="T6" fmla="*/ 0 60000 65536"/>
              <a:gd name="T7" fmla="*/ 0 60000 65536"/>
              <a:gd name="T8" fmla="*/ 0 60000 65536"/>
              <a:gd name="T9" fmla="*/ 0 w 21600"/>
              <a:gd name="T10" fmla="*/ 0 h 26435"/>
              <a:gd name="T11" fmla="*/ 21600 w 21600"/>
              <a:gd name="T12" fmla="*/ 26435 h 26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43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227"/>
                  <a:pt x="21416" y="24849"/>
                  <a:pt x="21051" y="26434"/>
                </a:cubicBezTo>
              </a:path>
              <a:path w="21600" h="2643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227"/>
                  <a:pt x="21416" y="24849"/>
                  <a:pt x="21051" y="2643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s-AR"/>
              <a:t>0</a:t>
            </a:r>
            <a:endParaRPr lang="es-ES"/>
          </a:p>
        </p:txBody>
      </p:sp>
      <p:sp>
        <p:nvSpPr>
          <p:cNvPr id="4117" name="Text Box 38"/>
          <p:cNvSpPr txBox="1">
            <a:spLocks noChangeArrowheads="1"/>
          </p:cNvSpPr>
          <p:nvPr/>
        </p:nvSpPr>
        <p:spPr bwMode="auto">
          <a:xfrm>
            <a:off x="1171575" y="2974975"/>
            <a:ext cx="4206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φ</a:t>
            </a:r>
            <a:endParaRPr lang="es-ES" sz="24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4119" name="Line 29"/>
          <p:cNvSpPr>
            <a:spLocks noChangeShapeType="1"/>
          </p:cNvSpPr>
          <p:nvPr/>
        </p:nvSpPr>
        <p:spPr bwMode="auto">
          <a:xfrm>
            <a:off x="3630613" y="1844675"/>
            <a:ext cx="955675" cy="150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0" name="Line 31"/>
          <p:cNvSpPr>
            <a:spLocks noChangeShapeType="1"/>
          </p:cNvSpPr>
          <p:nvPr/>
        </p:nvSpPr>
        <p:spPr bwMode="auto">
          <a:xfrm flipH="1" flipV="1">
            <a:off x="3851275" y="2205038"/>
            <a:ext cx="282575" cy="454025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s-AR"/>
          </a:p>
        </p:txBody>
      </p:sp>
      <p:sp>
        <p:nvSpPr>
          <p:cNvPr id="186390" name="Line 32"/>
          <p:cNvSpPr>
            <a:spLocks noChangeShapeType="1"/>
          </p:cNvSpPr>
          <p:nvPr/>
        </p:nvSpPr>
        <p:spPr bwMode="auto">
          <a:xfrm flipH="1">
            <a:off x="4138613" y="2671763"/>
            <a:ext cx="6350" cy="900112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s-AR"/>
          </a:p>
        </p:txBody>
      </p:sp>
      <p:sp>
        <p:nvSpPr>
          <p:cNvPr id="4122" name="Text Box 33"/>
          <p:cNvSpPr txBox="1">
            <a:spLocks noChangeArrowheads="1"/>
          </p:cNvSpPr>
          <p:nvPr/>
        </p:nvSpPr>
        <p:spPr bwMode="auto">
          <a:xfrm>
            <a:off x="4248150" y="30686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l-GR" sz="2400"/>
              <a:t>φ</a:t>
            </a:r>
            <a:endParaRPr lang="es-ES" sz="2400"/>
          </a:p>
        </p:txBody>
      </p:sp>
      <p:sp>
        <p:nvSpPr>
          <p:cNvPr id="4123" name="Arc 34"/>
          <p:cNvSpPr>
            <a:spLocks/>
          </p:cNvSpPr>
          <p:nvPr/>
        </p:nvSpPr>
        <p:spPr bwMode="auto">
          <a:xfrm rot="7219379">
            <a:off x="4118769" y="2872581"/>
            <a:ext cx="228600" cy="185738"/>
          </a:xfrm>
          <a:custGeom>
            <a:avLst/>
            <a:gdLst>
              <a:gd name="T0" fmla="*/ 2147483647 w 21268"/>
              <a:gd name="T1" fmla="*/ 0 h 19466"/>
              <a:gd name="T2" fmla="*/ 2147483647 w 21268"/>
              <a:gd name="T3" fmla="*/ 2147483647 h 19466"/>
              <a:gd name="T4" fmla="*/ 0 w 21268"/>
              <a:gd name="T5" fmla="*/ 2147483647 h 19466"/>
              <a:gd name="T6" fmla="*/ 0 60000 65536"/>
              <a:gd name="T7" fmla="*/ 0 60000 65536"/>
              <a:gd name="T8" fmla="*/ 0 60000 65536"/>
              <a:gd name="T9" fmla="*/ 0 w 21268"/>
              <a:gd name="T10" fmla="*/ 0 h 19466"/>
              <a:gd name="T11" fmla="*/ 21268 w 21268"/>
              <a:gd name="T12" fmla="*/ 19466 h 19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68" h="19466" fill="none" extrusionOk="0">
                <a:moveTo>
                  <a:pt x="9360" y="-1"/>
                </a:moveTo>
                <a:cubicBezTo>
                  <a:pt x="15622" y="3010"/>
                  <a:pt x="20054" y="8850"/>
                  <a:pt x="21267" y="15693"/>
                </a:cubicBezTo>
              </a:path>
              <a:path w="21268" h="19466" stroke="0" extrusionOk="0">
                <a:moveTo>
                  <a:pt x="9360" y="-1"/>
                </a:moveTo>
                <a:cubicBezTo>
                  <a:pt x="15622" y="3010"/>
                  <a:pt x="20054" y="8850"/>
                  <a:pt x="21267" y="15693"/>
                </a:cubicBezTo>
                <a:lnTo>
                  <a:pt x="0" y="19466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4" name="Text Box 35"/>
          <p:cNvSpPr txBox="1">
            <a:spLocks noChangeArrowheads="1"/>
          </p:cNvSpPr>
          <p:nvPr/>
        </p:nvSpPr>
        <p:spPr bwMode="auto">
          <a:xfrm>
            <a:off x="3924300" y="1916113"/>
            <a:ext cx="323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s-ES" sz="2400">
              <a:solidFill>
                <a:srgbClr val="FFFF00"/>
              </a:solidFill>
            </a:endParaRPr>
          </a:p>
        </p:txBody>
      </p:sp>
      <p:sp>
        <p:nvSpPr>
          <p:cNvPr id="4125" name="Rectangle 37"/>
          <p:cNvSpPr>
            <a:spLocks noChangeArrowheads="1"/>
          </p:cNvSpPr>
          <p:nvPr/>
        </p:nvSpPr>
        <p:spPr bwMode="auto">
          <a:xfrm>
            <a:off x="3851275" y="3284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w</a:t>
            </a:r>
            <a:endParaRPr lang="es-ES"/>
          </a:p>
        </p:txBody>
      </p:sp>
      <p:sp>
        <p:nvSpPr>
          <p:cNvPr id="100" name="99 Elipse"/>
          <p:cNvSpPr/>
          <p:nvPr/>
        </p:nvSpPr>
        <p:spPr>
          <a:xfrm>
            <a:off x="4102100" y="2636838"/>
            <a:ext cx="109538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27" name="Text Box 61"/>
          <p:cNvSpPr txBox="1">
            <a:spLocks noChangeArrowheads="1"/>
          </p:cNvSpPr>
          <p:nvPr/>
        </p:nvSpPr>
        <p:spPr bwMode="auto">
          <a:xfrm>
            <a:off x="4535488" y="1952625"/>
            <a:ext cx="34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" sz="2400">
                <a:latin typeface="Times New Roman" pitchFamily="18" charset="0"/>
                <a:sym typeface="Symbol" pitchFamily="18" charset="2"/>
              </a:rPr>
              <a:t></a:t>
            </a:r>
            <a:endParaRPr lang="es-ES" sz="2400"/>
          </a:p>
        </p:txBody>
      </p:sp>
      <p:sp>
        <p:nvSpPr>
          <p:cNvPr id="4128" name="Arc 60"/>
          <p:cNvSpPr>
            <a:spLocks/>
          </p:cNvSpPr>
          <p:nvPr/>
        </p:nvSpPr>
        <p:spPr bwMode="auto">
          <a:xfrm rot="10800000" flipH="1" flipV="1">
            <a:off x="4319588" y="2241550"/>
            <a:ext cx="193675" cy="287338"/>
          </a:xfrm>
          <a:custGeom>
            <a:avLst/>
            <a:gdLst>
              <a:gd name="T0" fmla="*/ 2147483647 w 21294"/>
              <a:gd name="T1" fmla="*/ 0 h 17918"/>
              <a:gd name="T2" fmla="*/ 2147483647 w 21294"/>
              <a:gd name="T3" fmla="*/ 2147483647 h 17918"/>
              <a:gd name="T4" fmla="*/ 0 w 21294"/>
              <a:gd name="T5" fmla="*/ 2147483647 h 17918"/>
              <a:gd name="T6" fmla="*/ 0 60000 65536"/>
              <a:gd name="T7" fmla="*/ 0 60000 65536"/>
              <a:gd name="T8" fmla="*/ 0 60000 65536"/>
              <a:gd name="T9" fmla="*/ 0 w 21294"/>
              <a:gd name="T10" fmla="*/ 0 h 17918"/>
              <a:gd name="T11" fmla="*/ 21294 w 21294"/>
              <a:gd name="T12" fmla="*/ 17918 h 17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4" h="17918" fill="none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</a:path>
              <a:path w="21294" h="17918" stroke="0" extrusionOk="0">
                <a:moveTo>
                  <a:pt x="12062" y="-1"/>
                </a:moveTo>
                <a:cubicBezTo>
                  <a:pt x="16965" y="3300"/>
                  <a:pt x="20302" y="8466"/>
                  <a:pt x="21293" y="14294"/>
                </a:cubicBezTo>
                <a:lnTo>
                  <a:pt x="0" y="179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1223963" y="3897313"/>
          <a:ext cx="2009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cuación" r:id="rId6" imgW="825480" imgH="253800" progId="Equation.3">
                  <p:embed/>
                </p:oleObj>
              </mc:Choice>
              <mc:Fallback>
                <p:oleObj name="Ecuación" r:id="rId6" imgW="825480" imgH="253800" progId="Equation.3">
                  <p:embed/>
                  <p:pic>
                    <p:nvPicPr>
                      <p:cNvPr id="40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897313"/>
                        <a:ext cx="2009775" cy="61912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00" name="Text Box 71"/>
          <p:cNvSpPr txBox="1">
            <a:spLocks noChangeArrowheads="1"/>
          </p:cNvSpPr>
          <p:nvPr/>
        </p:nvSpPr>
        <p:spPr bwMode="auto">
          <a:xfrm>
            <a:off x="3382963" y="2528888"/>
            <a:ext cx="5762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b="1" i="1">
                <a:solidFill>
                  <a:srgbClr val="00FF00"/>
                </a:solidFill>
                <a:cs typeface="Arial" charset="0"/>
              </a:rPr>
              <a:t>fr</a:t>
            </a:r>
            <a:endParaRPr lang="es-ES" b="1" i="1" baseline="-25000">
              <a:solidFill>
                <a:srgbClr val="00FF00"/>
              </a:solidFill>
              <a:cs typeface="Arial" charset="0"/>
            </a:endParaRPr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1319213" y="4868863"/>
          <a:ext cx="1512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cuación" r:id="rId8" imgW="622080" imgH="253800" progId="Equation.3">
                  <p:embed/>
                </p:oleObj>
              </mc:Choice>
              <mc:Fallback>
                <p:oleObj name="Ecuación" r:id="rId8" imgW="622080" imgH="253800" progId="Equation.3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868863"/>
                        <a:ext cx="1512887" cy="511175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3681413" y="4837113"/>
          <a:ext cx="3735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cuación" r:id="rId10" imgW="1536480" imgH="203040" progId="Equation.3">
                  <p:embed/>
                </p:oleObj>
              </mc:Choice>
              <mc:Fallback>
                <p:oleObj name="Ecuación" r:id="rId10" imgW="1536480" imgH="203040" progId="Equation.3">
                  <p:embed/>
                  <p:pic>
                    <p:nvPicPr>
                      <p:cNvPr id="41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837113"/>
                        <a:ext cx="3735387" cy="501650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331913" y="1592263"/>
            <a:ext cx="2428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679950" y="1520825"/>
            <a:ext cx="242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s-E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8" grpId="0" animBg="1"/>
      <p:bldP spid="186399" grpId="0" animBg="1"/>
      <p:bldP spid="85" grpId="0" animBg="1"/>
      <p:bldP spid="4111" grpId="0" animBg="1"/>
      <p:bldP spid="4112" grpId="0"/>
      <p:bldP spid="67" grpId="0" animBg="1"/>
      <p:bldP spid="4114" grpId="0" animBg="1"/>
      <p:bldP spid="4115" grpId="0" animBg="1"/>
      <p:bldP spid="4116" grpId="0" animBg="1"/>
      <p:bldP spid="4117" grpId="0"/>
      <p:bldP spid="4119" grpId="0" animBg="1"/>
      <p:bldP spid="4120" grpId="0" animBg="1"/>
      <p:bldP spid="186390" grpId="0" animBg="1"/>
      <p:bldP spid="4122" grpId="0"/>
      <p:bldP spid="4123" grpId="0" animBg="1"/>
      <p:bldP spid="4124" grpId="0"/>
      <p:bldP spid="4125" grpId="0"/>
      <p:bldP spid="100" grpId="0" animBg="1"/>
      <p:bldP spid="4127" grpId="0"/>
      <p:bldP spid="4128" grpId="0" animBg="1"/>
      <p:bldP spid="186400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9218"/>
            <a:ext cx="4219450" cy="201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54" y="2065461"/>
            <a:ext cx="4683819" cy="25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5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 contras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288032"/>
            <a:ext cx="8831893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2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476672"/>
            <a:ext cx="657673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34509" y="2060848"/>
            <a:ext cx="8329979" cy="255454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2800" dirty="0"/>
              <a:t> </a:t>
            </a:r>
            <a:r>
              <a:rPr lang="es-AR" sz="3200" dirty="0"/>
              <a:t>Si tenemos un marco de referencia inercial A, donde se cumple la primera ley de Newton, cualquier otro marco de referencia B será inercial si se mueve con velocidad constante  relativa a </a:t>
            </a:r>
            <a:r>
              <a:rPr lang="es-AR" sz="3200" dirty="0" err="1"/>
              <a:t>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5856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18279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8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316766"/>
            <a:ext cx="7056783" cy="470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8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7966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62812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9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6"/>
          <p:cNvSpPr txBox="1">
            <a:spLocks noChangeArrowheads="1"/>
          </p:cNvSpPr>
          <p:nvPr/>
        </p:nvSpPr>
        <p:spPr bwMode="auto">
          <a:xfrm>
            <a:off x="431800" y="0"/>
            <a:ext cx="828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4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Principio de inercia o Primera ley de Newton</a:t>
            </a:r>
            <a:endParaRPr lang="es-ES" sz="40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0" y="1780638"/>
            <a:ext cx="89646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_tradnl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“</a:t>
            </a:r>
            <a:r>
              <a:rPr lang="es-ES_tradnl" sz="3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Inercia es la tendencia natural de un objeto a mantener un estado de reposo o a permanecer en movimiento  uniforme en línea recta</a:t>
            </a:r>
            <a:r>
              <a:rPr lang="es-ES_tradnl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.”</a:t>
            </a: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107504" y="3657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"Si la resultante de todas las fuerzas que actúan sobre un cuerpo es nula, entonces, dicho cuerpo permanece en reposo o moviéndose con velocidad constante“</a:t>
            </a:r>
            <a:r>
              <a:rPr lang="es-ES_tradnl" sz="3200" i="1" dirty="0">
                <a:solidFill>
                  <a:srgbClr val="FFFF00"/>
                </a:solidFill>
                <a:latin typeface="Book Antiqua" pitchFamily="18" charset="0"/>
              </a:rPr>
              <a:t> (Newton 1642-1727)</a:t>
            </a:r>
            <a:endParaRPr lang="es-ES" sz="3200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41989" name="Rectangle 31"/>
          <p:cNvSpPr>
            <a:spLocks noChangeArrowheads="1"/>
          </p:cNvSpPr>
          <p:nvPr/>
        </p:nvSpPr>
        <p:spPr bwMode="auto">
          <a:xfrm>
            <a:off x="3933825" y="3200400"/>
            <a:ext cx="1028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9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/>
      <p:bldP spid="215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6794"/>
            <a:ext cx="7094323" cy="92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6" y="1257299"/>
            <a:ext cx="7823448" cy="49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89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5" y="764704"/>
            <a:ext cx="610373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17239"/>
            <a:ext cx="3218815" cy="143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4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DEBBA3-7896-402C-B68D-DC719F3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8748464" cy="816042"/>
          </a:xfrm>
        </p:spPr>
        <p:txBody>
          <a:bodyPr/>
          <a:lstStyle/>
          <a:p>
            <a:pPr algn="ctr"/>
            <a:r>
              <a:rPr lang="es-AR" dirty="0"/>
              <a:t>FUERZA ELÁSTICA, LEY DE HOOKE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DD3804BF-BCA3-40F2-B460-0ADF25D1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75" y="2007404"/>
            <a:ext cx="2381250" cy="2476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7B4F0303-5548-4A5D-AFF0-4A68D2EC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45" y="1700808"/>
            <a:ext cx="2228850" cy="3390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0CF2178C-CC97-47DA-8454-84917EF02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352142"/>
            <a:ext cx="3713667" cy="208823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8C69A1ED-3862-41FA-9359-75C6E20B7A84}"/>
              </a:ext>
            </a:extLst>
          </p:cNvPr>
          <p:cNvSpPr txBox="1">
            <a:spLocks/>
          </p:cNvSpPr>
          <p:nvPr/>
        </p:nvSpPr>
        <p:spPr>
          <a:xfrm>
            <a:off x="197768" y="5222549"/>
            <a:ext cx="3150096" cy="81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F </a:t>
            </a:r>
            <a:r>
              <a:rPr lang="es-AR" dirty="0" err="1"/>
              <a:t>elás</a:t>
            </a:r>
            <a:r>
              <a:rPr lang="es-AR" dirty="0"/>
              <a:t> = </a:t>
            </a:r>
            <a:r>
              <a:rPr lang="es-AR" dirty="0" err="1"/>
              <a:t>k.x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808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FCAD88EF-16B1-465D-A326-DE3BAE07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" y="435540"/>
            <a:ext cx="9141003" cy="59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16204B-8A4B-43E1-BEC6-9E20FD24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" y="332656"/>
            <a:ext cx="7055380" cy="744034"/>
          </a:xfrm>
        </p:spPr>
        <p:txBody>
          <a:bodyPr/>
          <a:lstStyle/>
          <a:p>
            <a:r>
              <a:rPr lang="es-AR" dirty="0"/>
              <a:t>Gráfica de </a:t>
            </a:r>
            <a:br>
              <a:rPr lang="es-AR" dirty="0"/>
            </a:br>
            <a:r>
              <a:rPr lang="es-AR" dirty="0"/>
              <a:t>Fe(x)=-</a:t>
            </a:r>
            <a:r>
              <a:rPr lang="es-AR" dirty="0" err="1"/>
              <a:t>kx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899592A6-ADD6-4717-99B8-293E1A7EC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28" y="0"/>
            <a:ext cx="5220072" cy="69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179ED0A6-847A-4BBE-AAD5-01B66B666781}"/>
              </a:ext>
            </a:extLst>
          </p:cNvPr>
          <p:cNvSpPr/>
          <p:nvPr/>
        </p:nvSpPr>
        <p:spPr>
          <a:xfrm>
            <a:off x="0" y="188640"/>
            <a:ext cx="9144000" cy="6552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s-AR" sz="2800" b="1" dirty="0"/>
              <a:t>PREGUNTAS PARA PENSAR</a:t>
            </a:r>
          </a:p>
          <a:p>
            <a:endParaRPr lang="es-AR" sz="2400" dirty="0"/>
          </a:p>
          <a:p>
            <a:r>
              <a:rPr lang="es-AR" sz="2400" dirty="0"/>
              <a:t>1. Una caja grande cuelga del extremo de una cuerda vertical. ¿La tensión en la cuerda es mayor cuando la caja está en reposo o cuando sube con rapidez constante? Si la caja sube. ¿La tensión en la cuerda es mayor cuando está acelerando o cuando está frenando? En cada caso explique en términos de las leyes del movimiento de Newton.</a:t>
            </a:r>
          </a:p>
          <a:p>
            <a:endParaRPr lang="es-AR" sz="2400" dirty="0"/>
          </a:p>
          <a:p>
            <a:r>
              <a:rPr lang="es-AR" sz="2400" dirty="0"/>
              <a:t>2. Cuando un automóvil se detiene en una carretera horizontal, ¿Qué fuerza hace que frene? </a:t>
            </a:r>
          </a:p>
          <a:p>
            <a:r>
              <a:rPr lang="es-AR" sz="2400" dirty="0"/>
              <a:t>Cuándo el auto aumenta su rapidez en la misma carretera, ¿Qué fuerza hace que acelere? Explique su respuesta.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1763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4540B033-ABE9-4744-AB71-3B791D769C75}"/>
              </a:ext>
            </a:extLst>
          </p:cNvPr>
          <p:cNvSpPr/>
          <p:nvPr/>
        </p:nvSpPr>
        <p:spPr>
          <a:xfrm>
            <a:off x="44970" y="-32441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3. Si usted tiene las manos mojadas y no dispone de una toalla, puede eliminar el exceso de agua sacudiéndolas. ¿Por qué se elimina el agua así?.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sz="2400" dirty="0"/>
              <a:t>4. Cuando un automóvil es golpeado por atrás, los pasajeros sienten un latigazo. Use las leyes de Newton para explicar este fenómeno.</a:t>
            </a:r>
          </a:p>
          <a:p>
            <a:endParaRPr lang="es-AR" sz="2400" dirty="0"/>
          </a:p>
          <a:p>
            <a:endParaRPr lang="es-AR" sz="2400" dirty="0"/>
          </a:p>
          <a:p>
            <a:r>
              <a:rPr lang="es-AR" sz="2400" dirty="0"/>
              <a:t>5. Suponga que está en un cohete sin ventanillas que viaja en el espacio profundo, lejos de cualquier otro objeto. Sin ver hacia fuera del cohete y sin hacer contacto alguno con el mundo exterior, explique cómo podría determinar si el cohete: </a:t>
            </a:r>
          </a:p>
          <a:p>
            <a:r>
              <a:rPr lang="es-AR" sz="2400" dirty="0"/>
              <a:t>a)Se mueve hacia adelante con una rapidez constante, </a:t>
            </a:r>
          </a:p>
          <a:p>
            <a:r>
              <a:rPr lang="es-AR" sz="2400" dirty="0"/>
              <a:t>b)Se mueve hacia atrás con una rapidez constante, </a:t>
            </a:r>
          </a:p>
          <a:p>
            <a:r>
              <a:rPr lang="es-AR" sz="2400" dirty="0"/>
              <a:t>c) está acelerando hacia adelante y</a:t>
            </a:r>
          </a:p>
          <a:p>
            <a:r>
              <a:rPr lang="es-AR" sz="2400" dirty="0"/>
              <a:t>d) está frenando.</a:t>
            </a:r>
          </a:p>
        </p:txBody>
      </p:sp>
    </p:spTree>
    <p:extLst>
      <p:ext uri="{BB962C8B-B14F-4D97-AF65-F5344CB8AC3E}">
        <p14:creationId xmlns:p14="http://schemas.microsoft.com/office/powerpoint/2010/main" val="229717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9" y="2706486"/>
            <a:ext cx="9234502" cy="288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836712"/>
            <a:ext cx="6591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61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0"/>
            <a:ext cx="7523163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6"/>
            <a:ext cx="4069496" cy="615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22461"/>
            <a:ext cx="5343346" cy="128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37" y="2564903"/>
            <a:ext cx="5003059" cy="16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73" y="5301208"/>
            <a:ext cx="572251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66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" y="49696"/>
            <a:ext cx="4371632" cy="338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620688"/>
            <a:ext cx="26745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07994"/>
            <a:ext cx="5157928" cy="412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76454"/>
            <a:ext cx="2820059" cy="174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4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5626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304593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572000" y="191683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3200" dirty="0"/>
              <a:t>Las dos fuerzas en un par acción-reacción actúan </a:t>
            </a:r>
            <a:r>
              <a:rPr lang="es-AR" sz="3200" b="1" i="1" dirty="0"/>
              <a:t>sobre cuerpos diferentes</a:t>
            </a:r>
          </a:p>
        </p:txBody>
      </p:sp>
      <p:pic>
        <p:nvPicPr>
          <p:cNvPr id="6" name="Imagen 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7" y="2492896"/>
            <a:ext cx="4320703" cy="414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4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19086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3744416" cy="412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73" y="980728"/>
            <a:ext cx="174552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9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49" y="1941781"/>
            <a:ext cx="2969696" cy="491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503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" y="49696"/>
            <a:ext cx="8778255" cy="78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68761"/>
            <a:ext cx="4204145" cy="59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10" y="3840801"/>
            <a:ext cx="468818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8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667181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36834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43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68552" cy="101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047805" cy="386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09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77925" y="1165225"/>
            <a:ext cx="3143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s-AR" sz="2000" b="1" baseline="-30000">
                <a:solidFill>
                  <a:srgbClr val="FFFF00"/>
                </a:solidFill>
                <a:cs typeface="Times New Roman" pitchFamily="18" charset="0"/>
              </a:rPr>
              <a:t>1</a:t>
            </a:r>
            <a:endParaRPr lang="es-AR" sz="2000">
              <a:solidFill>
                <a:srgbClr val="FFFF00"/>
              </a:solidFill>
            </a:endParaRP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1708150" y="12382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66FF33"/>
                </a:solidFill>
                <a:cs typeface="Times New Roman" pitchFamily="18" charset="0"/>
              </a:rPr>
              <a:t>F</a:t>
            </a:r>
            <a:r>
              <a:rPr lang="es-AR" sz="2000" b="1" baseline="-30000">
                <a:solidFill>
                  <a:srgbClr val="66FF33"/>
                </a:solidFill>
                <a:cs typeface="Times New Roman" pitchFamily="18" charset="0"/>
              </a:rPr>
              <a:t>1</a:t>
            </a:r>
            <a:endParaRPr lang="es-AR" sz="2000">
              <a:solidFill>
                <a:srgbClr val="66FF33"/>
              </a:solidFill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987425" y="1597025"/>
            <a:ext cx="1152525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577" name="Rectangle 25" descr="Papel seda azul"/>
          <p:cNvSpPr>
            <a:spLocks noChangeArrowheads="1"/>
          </p:cNvSpPr>
          <p:nvPr/>
        </p:nvSpPr>
        <p:spPr bwMode="auto">
          <a:xfrm>
            <a:off x="484188" y="1346200"/>
            <a:ext cx="509587" cy="5461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987425" y="1560513"/>
            <a:ext cx="684213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590" name="Rectangle 38" descr="Diagonal hacia arriba ancha"/>
          <p:cNvSpPr>
            <a:spLocks noChangeArrowheads="1"/>
          </p:cNvSpPr>
          <p:nvPr/>
        </p:nvSpPr>
        <p:spPr bwMode="auto">
          <a:xfrm>
            <a:off x="376238" y="1778000"/>
            <a:ext cx="2016125" cy="3952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358775" y="1778000"/>
            <a:ext cx="20653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4097338" y="1165225"/>
            <a:ext cx="3143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s-AR" sz="2000" b="1" baseline="-25000">
                <a:solidFill>
                  <a:srgbClr val="FFFF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4843463" y="1236663"/>
            <a:ext cx="457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66FF33"/>
                </a:solidFill>
                <a:cs typeface="Times New Roman" pitchFamily="18" charset="0"/>
              </a:rPr>
              <a:t>F</a:t>
            </a:r>
            <a:r>
              <a:rPr lang="es-AR" sz="2000" b="1" baseline="-25000">
                <a:solidFill>
                  <a:srgbClr val="66FF33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3906838" y="1597025"/>
            <a:ext cx="1509712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621" name="Rectangle 69" descr="Papel seda azul"/>
          <p:cNvSpPr>
            <a:spLocks noChangeArrowheads="1"/>
          </p:cNvSpPr>
          <p:nvPr/>
        </p:nvSpPr>
        <p:spPr bwMode="auto">
          <a:xfrm>
            <a:off x="3403600" y="1346200"/>
            <a:ext cx="509588" cy="5461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>
            <a:off x="3906838" y="1560513"/>
            <a:ext cx="933450" cy="1587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623" name="Rectangle 71" descr="Diagonal hacia arriba ancha"/>
          <p:cNvSpPr>
            <a:spLocks noChangeArrowheads="1"/>
          </p:cNvSpPr>
          <p:nvPr/>
        </p:nvSpPr>
        <p:spPr bwMode="auto">
          <a:xfrm>
            <a:off x="3295650" y="1778000"/>
            <a:ext cx="2016125" cy="3952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24" name="Line 72"/>
          <p:cNvSpPr>
            <a:spLocks noChangeShapeType="1"/>
          </p:cNvSpPr>
          <p:nvPr/>
        </p:nvSpPr>
        <p:spPr bwMode="auto">
          <a:xfrm>
            <a:off x="3278188" y="1778000"/>
            <a:ext cx="206533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7324725" y="1201738"/>
            <a:ext cx="3143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s-AR" sz="2000" b="1" baseline="-25000">
                <a:solidFill>
                  <a:srgbClr val="FFFF00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3640" name="Text Box 88"/>
          <p:cNvSpPr txBox="1">
            <a:spLocks noChangeArrowheads="1"/>
          </p:cNvSpPr>
          <p:nvPr/>
        </p:nvSpPr>
        <p:spPr bwMode="auto">
          <a:xfrm>
            <a:off x="8188325" y="1201738"/>
            <a:ext cx="457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solidFill>
                  <a:srgbClr val="66FF33"/>
                </a:solidFill>
                <a:cs typeface="Times New Roman" pitchFamily="18" charset="0"/>
              </a:rPr>
              <a:t>F</a:t>
            </a:r>
            <a:r>
              <a:rPr lang="es-AR" sz="2000" b="1" baseline="-25000">
                <a:solidFill>
                  <a:srgbClr val="66FF33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3641" name="Line 89"/>
          <p:cNvSpPr>
            <a:spLocks noChangeShapeType="1"/>
          </p:cNvSpPr>
          <p:nvPr/>
        </p:nvSpPr>
        <p:spPr bwMode="auto">
          <a:xfrm>
            <a:off x="6819900" y="1597025"/>
            <a:ext cx="2124075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642" name="Rectangle 90" descr="Papel seda azul"/>
          <p:cNvSpPr>
            <a:spLocks noChangeArrowheads="1"/>
          </p:cNvSpPr>
          <p:nvPr/>
        </p:nvSpPr>
        <p:spPr bwMode="auto">
          <a:xfrm>
            <a:off x="6316663" y="1346200"/>
            <a:ext cx="509587" cy="5461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43" name="Line 91"/>
          <p:cNvSpPr>
            <a:spLocks noChangeShapeType="1"/>
          </p:cNvSpPr>
          <p:nvPr/>
        </p:nvSpPr>
        <p:spPr bwMode="auto">
          <a:xfrm>
            <a:off x="6819900" y="1560513"/>
            <a:ext cx="1260475" cy="1587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3644" name="Rectangle 92" descr="Diagonal hacia arriba ancha"/>
          <p:cNvSpPr>
            <a:spLocks noChangeArrowheads="1"/>
          </p:cNvSpPr>
          <p:nvPr/>
        </p:nvSpPr>
        <p:spPr bwMode="auto">
          <a:xfrm>
            <a:off x="6208713" y="1778000"/>
            <a:ext cx="2016125" cy="3952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45" name="Line 93"/>
          <p:cNvSpPr>
            <a:spLocks noChangeShapeType="1"/>
          </p:cNvSpPr>
          <p:nvPr/>
        </p:nvSpPr>
        <p:spPr bwMode="auto">
          <a:xfrm>
            <a:off x="6191250" y="1778000"/>
            <a:ext cx="20653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8" name="Rectangle 10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3653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86405"/>
              </p:ext>
            </p:extLst>
          </p:nvPr>
        </p:nvGraphicFramePr>
        <p:xfrm>
          <a:off x="1792288" y="2376487"/>
          <a:ext cx="55594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cuación" r:id="rId5" imgW="2286000" imgH="431640" progId="Equation.3">
                  <p:embed/>
                </p:oleObj>
              </mc:Choice>
              <mc:Fallback>
                <p:oleObj name="Ecuación" r:id="rId5" imgW="2286000" imgH="431640" progId="Equation.3">
                  <p:embed/>
                  <p:pic>
                    <p:nvPicPr>
                      <p:cNvPr id="23653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376487"/>
                        <a:ext cx="5559425" cy="1052513"/>
                      </a:xfrm>
                      <a:prstGeom prst="rect">
                        <a:avLst/>
                      </a:prstGeom>
                      <a:solidFill>
                        <a:srgbClr val="FFF3E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" name="Text Box 103"/>
          <p:cNvSpPr txBox="1">
            <a:spLocks noChangeArrowheads="1"/>
          </p:cNvSpPr>
          <p:nvPr/>
        </p:nvSpPr>
        <p:spPr bwMode="auto">
          <a:xfrm>
            <a:off x="180528" y="652463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dirty="0">
                <a:solidFill>
                  <a:srgbClr val="FFFF00"/>
                </a:solidFill>
                <a:latin typeface="Book Antiqua" pitchFamily="18" charset="0"/>
              </a:rPr>
              <a:t>Si F es la suma de las fuerzas que actúan sobre el cuerpo: Experimentalmente.</a:t>
            </a:r>
            <a:r>
              <a:rPr lang="es-AR" sz="2000" dirty="0">
                <a:solidFill>
                  <a:srgbClr val="FF6600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0" y="3627438"/>
            <a:ext cx="9144000" cy="1006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s-ES_tradnl" sz="2000" dirty="0">
                <a:solidFill>
                  <a:schemeClr val="bg1"/>
                </a:solidFill>
                <a:latin typeface="Book Antiqua" pitchFamily="18" charset="0"/>
              </a:rPr>
              <a:t>La aceleración que resulta es directamente proporcional al valor de la fuerza aplicada. Esa constante de proporcionalidad es una propiedad del cuerpo denominada </a:t>
            </a:r>
            <a:r>
              <a:rPr lang="es-ES_tradn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masa</a:t>
            </a:r>
            <a:r>
              <a:rPr lang="es-ES_tradnl" sz="2000" dirty="0">
                <a:solidFill>
                  <a:schemeClr val="bg1"/>
                </a:solidFill>
                <a:latin typeface="Book Antiqua" pitchFamily="18" charset="0"/>
              </a:rPr>
              <a:t>, y se simboliza  </a:t>
            </a:r>
            <a:r>
              <a:rPr lang="es-ES_tradn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s-ES_tradnl" sz="2000" dirty="0">
                <a:solidFill>
                  <a:schemeClr val="bg1"/>
                </a:solidFill>
                <a:latin typeface="Book Antiqua" pitchFamily="18" charset="0"/>
              </a:rPr>
              <a:t>, de donde:</a:t>
            </a:r>
          </a:p>
        </p:txBody>
      </p:sp>
      <p:sp>
        <p:nvSpPr>
          <p:cNvPr id="23660" name="Rectangle 108"/>
          <p:cNvSpPr>
            <a:spLocks noChangeArrowheads="1"/>
          </p:cNvSpPr>
          <p:nvPr/>
        </p:nvSpPr>
        <p:spPr bwMode="auto">
          <a:xfrm>
            <a:off x="993775" y="4988580"/>
            <a:ext cx="668010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s-ES" sz="2800" dirty="0">
                <a:solidFill>
                  <a:schemeClr val="bg1"/>
                </a:solidFill>
                <a:latin typeface="Book Antiqua" pitchFamily="18" charset="0"/>
              </a:rPr>
              <a:t>Si la fuerza neta o </a:t>
            </a:r>
            <a:r>
              <a:rPr lang="es-ES" sz="2800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∑</a:t>
            </a:r>
            <a:r>
              <a:rPr lang="es-ES" sz="2800" b="1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F</a:t>
            </a:r>
            <a:r>
              <a:rPr lang="es-ES" sz="2800" b="1" baseline="-25000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i</a:t>
            </a:r>
            <a:r>
              <a:rPr lang="es-ES" sz="2800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 </a:t>
            </a:r>
            <a:r>
              <a:rPr lang="es-ES" sz="2800" dirty="0">
                <a:solidFill>
                  <a:schemeClr val="bg1"/>
                </a:solidFill>
                <a:latin typeface="Book Antiqua" pitchFamily="18" charset="0"/>
              </a:rPr>
              <a:t>es </a:t>
            </a:r>
            <a:r>
              <a:rPr lang="es-ES" sz="2800" b="1" dirty="0">
                <a:solidFill>
                  <a:schemeClr val="bg1"/>
                </a:solidFill>
                <a:latin typeface="Book Antiqua" pitchFamily="18" charset="0"/>
              </a:rPr>
              <a:t>F</a:t>
            </a:r>
            <a:r>
              <a:rPr lang="es-ES" sz="28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s-ES" sz="2800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→</a:t>
            </a:r>
            <a:r>
              <a:rPr lang="es-ES" sz="2800" dirty="0">
                <a:latin typeface="Book Antiqua" pitchFamily="18" charset="0"/>
              </a:rPr>
              <a:t>    </a:t>
            </a:r>
            <a:r>
              <a:rPr lang="es-ES" sz="2800" b="1" dirty="0">
                <a:solidFill>
                  <a:schemeClr val="bg1"/>
                </a:solidFill>
                <a:latin typeface="Book Antiqua" pitchFamily="18" charset="0"/>
              </a:rPr>
              <a:t>F = </a:t>
            </a:r>
            <a:r>
              <a:rPr lang="es-ES" sz="2800" dirty="0" err="1">
                <a:solidFill>
                  <a:schemeClr val="bg1"/>
                </a:solidFill>
                <a:latin typeface="Book Antiqua" pitchFamily="18" charset="0"/>
              </a:rPr>
              <a:t>m</a:t>
            </a:r>
            <a:r>
              <a:rPr lang="es-ES" sz="2800" b="1" dirty="0" err="1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s-ES" sz="28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52" name="Text Box 6"/>
          <p:cNvSpPr txBox="1">
            <a:spLocks noChangeArrowheads="1"/>
          </p:cNvSpPr>
          <p:nvPr/>
        </p:nvSpPr>
        <p:spPr bwMode="auto">
          <a:xfrm>
            <a:off x="431800" y="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Principio de masa o Segunda ley de Newton</a:t>
            </a:r>
            <a:endParaRPr lang="es-ES" sz="24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8" grpId="0"/>
      <p:bldP spid="23594" grpId="0"/>
      <p:bldP spid="23592" grpId="0" animBg="1"/>
      <p:bldP spid="23577" grpId="0" animBg="1"/>
      <p:bldP spid="23591" grpId="0" animBg="1"/>
      <p:bldP spid="23590" grpId="0" animBg="1"/>
      <p:bldP spid="23589" grpId="0" animBg="1"/>
      <p:bldP spid="23618" grpId="0"/>
      <p:bldP spid="23619" grpId="0"/>
      <p:bldP spid="23620" grpId="0" animBg="1"/>
      <p:bldP spid="23621" grpId="0" animBg="1"/>
      <p:bldP spid="23622" grpId="0" animBg="1"/>
      <p:bldP spid="23623" grpId="0" animBg="1"/>
      <p:bldP spid="23624" grpId="0" animBg="1"/>
      <p:bldP spid="23639" grpId="0"/>
      <p:bldP spid="23640" grpId="0"/>
      <p:bldP spid="23641" grpId="0" animBg="1"/>
      <p:bldP spid="23642" grpId="0" animBg="1"/>
      <p:bldP spid="23643" grpId="0" animBg="1"/>
      <p:bldP spid="23644" grpId="0" animBg="1"/>
      <p:bldP spid="23645" grpId="0" animBg="1"/>
      <p:bldP spid="23655" grpId="0"/>
      <p:bldP spid="23656" grpId="0" animBg="1"/>
      <p:bldP spid="236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103688" y="344488"/>
            <a:ext cx="4464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ES_tradn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Esto es cierto, bien se encuentre el cuerpo inicialmente en reposo, o bien moviéndose en cualquier dirección y con cualquier velocidad.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889000" y="1089025"/>
            <a:ext cx="10080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1392238" y="225425"/>
            <a:ext cx="541337" cy="115093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s-AR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636588" y="1376363"/>
            <a:ext cx="7556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s-AR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1392238" y="1376363"/>
            <a:ext cx="1258887" cy="431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s-AR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 flipV="1">
            <a:off x="1392238" y="657225"/>
            <a:ext cx="1044575" cy="719138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V="1">
            <a:off x="1428750" y="981075"/>
            <a:ext cx="612775" cy="430213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1573213" y="444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cs typeface="Times New Roman" pitchFamily="18" charset="0"/>
              </a:rPr>
              <a:t>F</a:t>
            </a:r>
            <a:r>
              <a:rPr lang="es-AR" sz="2000" b="1" baseline="-30000">
                <a:cs typeface="Times New Roman" pitchFamily="18" charset="0"/>
              </a:rPr>
              <a:t>1</a:t>
            </a:r>
            <a:endParaRPr lang="es-AR" sz="2000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395288" y="1052513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cs typeface="Times New Roman" pitchFamily="18" charset="0"/>
              </a:rPr>
              <a:t>F</a:t>
            </a:r>
            <a:r>
              <a:rPr lang="es-AR" sz="2000" b="1" baseline="-30000">
                <a:cs typeface="Times New Roman" pitchFamily="18" charset="0"/>
              </a:rPr>
              <a:t>2</a:t>
            </a:r>
            <a:endParaRPr lang="es-AR" sz="2000"/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2652713" y="155733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cs typeface="Times New Roman" pitchFamily="18" charset="0"/>
              </a:rPr>
              <a:t>F</a:t>
            </a:r>
            <a:r>
              <a:rPr lang="es-AR" sz="2000" b="1" baseline="-30000">
                <a:cs typeface="Times New Roman" pitchFamily="18" charset="0"/>
              </a:rPr>
              <a:t>3</a:t>
            </a:r>
            <a:endParaRPr lang="es-AR" sz="2000"/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2400300" y="441325"/>
            <a:ext cx="9731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000" b="1">
                <a:cs typeface="Times New Roman" pitchFamily="18" charset="0"/>
              </a:rPr>
              <a:t>∑F = R</a:t>
            </a:r>
            <a:endParaRPr lang="es-AR" sz="2000"/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2041525" y="944563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s-AR" sz="2400" b="1">
                <a:solidFill>
                  <a:srgbClr val="FFFF00"/>
                </a:solidFill>
                <a:cs typeface="Times New Roman" pitchFamily="18" charset="0"/>
              </a:rPr>
              <a:t>a</a:t>
            </a:r>
            <a:endParaRPr lang="es-AR" sz="2400">
              <a:solidFill>
                <a:srgbClr val="FFFF00"/>
              </a:solidFill>
            </a:endParaRP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0" y="1989138"/>
            <a:ext cx="66960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200" b="1" dirty="0">
                <a:solidFill>
                  <a:srgbClr val="FFF3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 masa de un cuerpo es una magnitud escalar, numéricamente igual a la fuerza necesaria para comunicarle la unidad de aceleración.</a:t>
            </a:r>
            <a:r>
              <a:rPr lang="es-ES_tradnl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6516688" y="1952625"/>
          <a:ext cx="16668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cuación" r:id="rId4" imgW="634680" imgH="431640" progId="Equation.3">
                  <p:embed/>
                </p:oleObj>
              </mc:Choice>
              <mc:Fallback>
                <p:oleObj name="Ecuación" r:id="rId4" imgW="634680" imgH="431640" progId="Equation.3">
                  <p:embed/>
                  <p:pic>
                    <p:nvPicPr>
                      <p:cNvPr id="1618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952625"/>
                        <a:ext cx="1666875" cy="1116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08626"/>
              </p:ext>
            </p:extLst>
          </p:nvPr>
        </p:nvGraphicFramePr>
        <p:xfrm>
          <a:off x="4590258" y="3097134"/>
          <a:ext cx="3132137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cuación" r:id="rId6" imgW="1574640" imgH="761760" progId="Equation.3">
                  <p:embed/>
                </p:oleObj>
              </mc:Choice>
              <mc:Fallback>
                <p:oleObj name="Ecuación" r:id="rId6" imgW="1574640" imgH="761760" progId="Equation.3">
                  <p:embed/>
                  <p:pic>
                    <p:nvPicPr>
                      <p:cNvPr id="161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258" y="3097134"/>
                        <a:ext cx="3132137" cy="154781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2321"/>
              </p:ext>
            </p:extLst>
          </p:nvPr>
        </p:nvGraphicFramePr>
        <p:xfrm>
          <a:off x="623888" y="3131397"/>
          <a:ext cx="30241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cuación" r:id="rId8" imgW="1485720" imgH="761760" progId="Equation.3">
                  <p:embed/>
                </p:oleObj>
              </mc:Choice>
              <mc:Fallback>
                <p:oleObj name="Ecuación" r:id="rId8" imgW="1485720" imgH="761760" progId="Equation.3">
                  <p:embed/>
                  <p:pic>
                    <p:nvPicPr>
                      <p:cNvPr id="161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131397"/>
                        <a:ext cx="3024188" cy="15271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95417"/>
              </p:ext>
            </p:extLst>
          </p:nvPr>
        </p:nvGraphicFramePr>
        <p:xfrm>
          <a:off x="3923928" y="4979988"/>
          <a:ext cx="28860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cuación" r:id="rId10" imgW="1346040" imgH="583920" progId="Equation.3">
                  <p:embed/>
                </p:oleObj>
              </mc:Choice>
              <mc:Fallback>
                <p:oleObj name="Ecuación" r:id="rId10" imgW="1346040" imgH="583920" progId="Equation.3">
                  <p:embed/>
                  <p:pic>
                    <p:nvPicPr>
                      <p:cNvPr id="161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79988"/>
                        <a:ext cx="2886075" cy="123348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43945"/>
              </p:ext>
            </p:extLst>
          </p:nvPr>
        </p:nvGraphicFramePr>
        <p:xfrm>
          <a:off x="184151" y="5554662"/>
          <a:ext cx="26971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cuación" r:id="rId12" imgW="1257120" imgH="203040" progId="Equation.3">
                  <p:embed/>
                </p:oleObj>
              </mc:Choice>
              <mc:Fallback>
                <p:oleObj name="Ecuación" r:id="rId12" imgW="1257120" imgH="203040" progId="Equation.3">
                  <p:embed/>
                  <p:pic>
                    <p:nvPicPr>
                      <p:cNvPr id="161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1" y="5554662"/>
                        <a:ext cx="2697162" cy="4286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9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798" grpId="0" animBg="1"/>
      <p:bldP spid="161799" grpId="0" animBg="1"/>
      <p:bldP spid="161801" grpId="0" animBg="1"/>
      <p:bldP spid="161804" grpId="0" animBg="1"/>
      <p:bldP spid="161805" grpId="0" animBg="1"/>
      <p:bldP spid="161806" grpId="0" animBg="1"/>
      <p:bldP spid="161807" grpId="0"/>
      <p:bldP spid="161808" grpId="0"/>
      <p:bldP spid="161809" grpId="0"/>
      <p:bldP spid="161810" grpId="0"/>
      <p:bldP spid="161811" grpId="0"/>
      <p:bldP spid="1618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0825" y="145961"/>
            <a:ext cx="8677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s-ES_tradnl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Entonces podemos decir que la masa de un cuerpo representa la mayor o menor resistencia que opone un cuerpo para ser acelerado, es decir la mayor o menor inercia</a:t>
            </a:r>
          </a:p>
        </p:txBody>
      </p:sp>
      <p:pic>
        <p:nvPicPr>
          <p:cNvPr id="1638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52625"/>
            <a:ext cx="59769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048375" y="1557338"/>
            <a:ext cx="3095625" cy="304641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 MASA representa de modo cuantitativo la propiedad de la materia que se describe cualitativamente con la palabra INERCIA</a:t>
            </a:r>
          </a:p>
        </p:txBody>
      </p:sp>
    </p:spTree>
    <p:extLst>
      <p:ext uri="{BB962C8B-B14F-4D97-AF65-F5344CB8AC3E}">
        <p14:creationId xmlns:p14="http://schemas.microsoft.com/office/powerpoint/2010/main" val="19072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="" xmlns:a16="http://schemas.microsoft.com/office/drawing/2014/main" id="{026EDC1E-6F8D-4105-876B-FF3DE53FD377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b="21557"/>
          <a:stretch/>
        </p:blipFill>
        <p:spPr>
          <a:xfrm>
            <a:off x="23591" y="0"/>
            <a:ext cx="910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827088" y="876300"/>
          <a:ext cx="2235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cuación" r:id="rId4" imgW="723600" imgH="266400" progId="Equation.3">
                  <p:embed/>
                </p:oleObj>
              </mc:Choice>
              <mc:Fallback>
                <p:oleObj name="Ecuación" r:id="rId4" imgW="723600" imgH="2664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76300"/>
                        <a:ext cx="2235200" cy="823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024188" y="820738"/>
            <a:ext cx="28082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s-ES_tradnl" b="1">
                <a:latin typeface="Book Antiqua" pitchFamily="18" charset="0"/>
              </a:rPr>
              <a:t>En función de sus componentes rectangulares</a:t>
            </a:r>
            <a:endParaRPr lang="es-ES_tradnl">
              <a:latin typeface="Book Antiqua" pitchFamily="18" charset="0"/>
            </a:endParaRPr>
          </a:p>
        </p:txBody>
      </p:sp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5867400" y="566738"/>
          <a:ext cx="2408238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cuación" r:id="rId6" imgW="838080" imgH="583920" progId="Equation.3">
                  <p:embed/>
                </p:oleObj>
              </mc:Choice>
              <mc:Fallback>
                <p:oleObj name="Ecuación" r:id="rId6" imgW="838080" imgH="583920" progId="Equation.3">
                  <p:embed/>
                  <p:pic>
                    <p:nvPicPr>
                      <p:cNvPr id="180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66738"/>
                        <a:ext cx="2408238" cy="16748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31913" y="7938"/>
            <a:ext cx="6372225" cy="522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800" b="1" dirty="0">
                <a:solidFill>
                  <a:srgbClr val="FFFF00"/>
                </a:solidFill>
                <a:latin typeface="Arial Black" pitchFamily="34" charset="0"/>
              </a:rPr>
              <a:t>Segunda Ley de Newton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913EB9E4-B79A-4143-9898-41FA4BBAA49E}"/>
              </a:ext>
            </a:extLst>
          </p:cNvPr>
          <p:cNvSpPr/>
          <p:nvPr/>
        </p:nvSpPr>
        <p:spPr>
          <a:xfrm>
            <a:off x="107504" y="2196048"/>
            <a:ext cx="89289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El  enunciado del segundo principio de la dinámica requiere previamente, para expresarse correctamente, la definición de la cantidad de movimiento de una partícula, como</a:t>
            </a:r>
          </a:p>
          <a:p>
            <a:pPr algn="ctr"/>
            <a:r>
              <a:rPr lang="es-AR" sz="2800" b="1" dirty="0"/>
              <a:t>p= </a:t>
            </a:r>
            <a:r>
              <a:rPr lang="es-AR" sz="2800" dirty="0"/>
              <a:t>m</a:t>
            </a:r>
            <a:r>
              <a:rPr lang="es-AR" sz="2800" b="1" dirty="0"/>
              <a:t>v</a:t>
            </a:r>
          </a:p>
          <a:p>
            <a:r>
              <a:rPr lang="es-AR" sz="2000" b="1" dirty="0"/>
              <a:t>de manera que la ley se enuncia</a:t>
            </a:r>
          </a:p>
          <a:p>
            <a:endParaRPr lang="es-AR" sz="2000" b="1" dirty="0"/>
          </a:p>
          <a:p>
            <a:r>
              <a:rPr lang="es-AR" sz="2000" b="1" dirty="0"/>
              <a:t>“La derivada de la cantidad de movimiento de una partícula es igual a la resultante de las fuerzas aplicadas sobre ella.”</a:t>
            </a:r>
          </a:p>
          <a:p>
            <a:r>
              <a:rPr lang="es-AR" sz="2000" b="1" dirty="0"/>
              <a:t>En forma matemática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9587623-8414-4104-A066-B73EDF815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2787" y="4995118"/>
            <a:ext cx="365276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095288"/>
            <a:ext cx="2915816" cy="564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41" y="2708920"/>
            <a:ext cx="3674392" cy="272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642311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86428"/>
            <a:ext cx="584432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70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42bb92ddc3bccbe0f4e5a7441eb7a0ba3a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759</Words>
  <Application>Microsoft Office PowerPoint</Application>
  <PresentationFormat>Presentación en pantalla (4:3)</PresentationFormat>
  <Paragraphs>99</Paragraphs>
  <Slides>33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Book Antiqua</vt:lpstr>
      <vt:lpstr>Calibri</vt:lpstr>
      <vt:lpstr>Century Gothic</vt:lpstr>
      <vt:lpstr>Symbol</vt:lpstr>
      <vt:lpstr>Times New Roman</vt:lpstr>
      <vt:lpstr>Wingdings 3</vt:lpstr>
      <vt:lpstr>Ion</vt:lpstr>
      <vt:lpstr>Ecuación</vt:lpstr>
      <vt:lpstr>LEYES DEL MOVIMIENTO DE NEWTON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FUERZA ELÁSTICA, LEY DE HOOKE</vt:lpstr>
      <vt:lpstr>Presentación de PowerPoint</vt:lpstr>
      <vt:lpstr>Gráfica de  Fe(x)=-kx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Samsung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LEYES DEL MOVIMIENTODE NEWTON</dc:title>
  <dc:creator>Marcela</dc:creator>
  <cp:lastModifiedBy>Mariela</cp:lastModifiedBy>
  <cp:revision>92</cp:revision>
  <dcterms:created xsi:type="dcterms:W3CDTF">2013-08-19T19:45:58Z</dcterms:created>
  <dcterms:modified xsi:type="dcterms:W3CDTF">2018-08-22T22:05:28Z</dcterms:modified>
</cp:coreProperties>
</file>