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42"/>
  </p:notesMasterIdLst>
  <p:sldIdLst>
    <p:sldId id="283" r:id="rId2"/>
    <p:sldId id="327" r:id="rId3"/>
    <p:sldId id="328" r:id="rId4"/>
    <p:sldId id="335" r:id="rId5"/>
    <p:sldId id="339" r:id="rId6"/>
    <p:sldId id="340" r:id="rId7"/>
    <p:sldId id="342" r:id="rId8"/>
    <p:sldId id="343" r:id="rId9"/>
    <p:sldId id="344" r:id="rId10"/>
    <p:sldId id="346" r:id="rId11"/>
    <p:sldId id="349" r:id="rId12"/>
    <p:sldId id="350" r:id="rId13"/>
    <p:sldId id="353" r:id="rId14"/>
    <p:sldId id="354" r:id="rId15"/>
    <p:sldId id="355" r:id="rId16"/>
    <p:sldId id="352" r:id="rId17"/>
    <p:sldId id="356" r:id="rId18"/>
    <p:sldId id="357" r:id="rId19"/>
    <p:sldId id="367" r:id="rId20"/>
    <p:sldId id="358" r:id="rId21"/>
    <p:sldId id="359" r:id="rId22"/>
    <p:sldId id="368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9" r:id="rId31"/>
    <p:sldId id="370" r:id="rId32"/>
    <p:sldId id="267" r:id="rId33"/>
    <p:sldId id="268" r:id="rId34"/>
    <p:sldId id="269" r:id="rId35"/>
    <p:sldId id="261" r:id="rId36"/>
    <p:sldId id="262" r:id="rId37"/>
    <p:sldId id="263" r:id="rId38"/>
    <p:sldId id="265" r:id="rId39"/>
    <p:sldId id="266" r:id="rId40"/>
    <p:sldId id="264" r:id="rId41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CC0099"/>
    <a:srgbClr val="009900"/>
    <a:srgbClr val="FFFF65"/>
    <a:srgbClr val="FFFFAB"/>
    <a:srgbClr val="FFB9ED"/>
    <a:srgbClr val="65FF65"/>
    <a:srgbClr val="FFD88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439" autoAdjust="0"/>
    <p:restoredTop sz="89502" autoAdjust="0"/>
  </p:normalViewPr>
  <p:slideViewPr>
    <p:cSldViewPr>
      <p:cViewPr varScale="1">
        <p:scale>
          <a:sx n="65" d="100"/>
          <a:sy n="65" d="100"/>
        </p:scale>
        <p:origin x="87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39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emf"/><Relationship Id="rId1" Type="http://schemas.openxmlformats.org/officeDocument/2006/relationships/image" Target="../media/image8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4" Type="http://schemas.openxmlformats.org/officeDocument/2006/relationships/image" Target="../media/image9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39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4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6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06.wmf"/><Relationship Id="rId1" Type="http://schemas.openxmlformats.org/officeDocument/2006/relationships/image" Target="../media/image112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1.wmf"/><Relationship Id="rId4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41.wmf"/><Relationship Id="rId7" Type="http://schemas.openxmlformats.org/officeDocument/2006/relationships/image" Target="../media/image54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3.wmf"/><Relationship Id="rId5" Type="http://schemas.openxmlformats.org/officeDocument/2006/relationships/image" Target="../media/image43.wmf"/><Relationship Id="rId10" Type="http://schemas.openxmlformats.org/officeDocument/2006/relationships/image" Target="../media/image57.wmf"/><Relationship Id="rId4" Type="http://schemas.openxmlformats.org/officeDocument/2006/relationships/image" Target="../media/image42.wmf"/><Relationship Id="rId9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5218D118-100E-4BD1-B780-045A93381A29}" type="datetimeFigureOut">
              <a:rPr lang="es-MX"/>
              <a:pPr>
                <a:defRPr/>
              </a:pPr>
              <a:t>13/09/2018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MX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E6168612-0427-4E6F-9FB6-5404EA445BDF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77322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AR" alt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A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A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A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AR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A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,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168612-0427-4E6F-9FB6-5404EA445BDF}" type="slidenum">
              <a:rPr lang="es-MX" smtClean="0"/>
              <a:pPr>
                <a:defRPr/>
              </a:pPr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8002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s-ES" alt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388EC8-920D-4B0E-9E39-67389BE0E7B4}" type="slidenum">
              <a:rPr lang="es-AR" smtClean="0"/>
              <a:pPr>
                <a:defRPr/>
              </a:pPr>
              <a:t>8</a:t>
            </a:fld>
            <a:endParaRPr 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ES" alt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08030B-3140-4C94-9334-D1646C0D66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747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DAAA4-B4F9-468A-A7A8-9628B4E2342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533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C4425-0D63-4AC3-83F9-80D008C101E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736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3D2E7-18CD-4681-8B09-C994CAA1B90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636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5FA281-6441-48DC-803A-1208E4065BA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273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282B1-7E65-4C2A-927E-8DDB64C64F3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19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0EECE-38C1-4041-978E-B20DE534845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59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30D72-7EA0-46D5-B24F-F8EDA45AC76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894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FDBE7-4397-4BFC-8D42-61C33003AD1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343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E3478-1F28-4FCC-A0F9-E67AA08A3B6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49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AR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039B7-6D09-4050-9454-0B8551B8CEA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277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  <a:endParaRPr lang="es-AR" altLang="es-AR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  <a:endParaRPr lang="es-AR" alt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5DFC0A6-9389-471C-BE96-C58E960209C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79.bin"/><Relationship Id="rId4" Type="http://schemas.openxmlformats.org/officeDocument/2006/relationships/oleObject" Target="../embeddings/oleObject76.bin"/><Relationship Id="rId9" Type="http://schemas.openxmlformats.org/officeDocument/2006/relationships/image" Target="../media/image6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87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69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6.bin"/><Relationship Id="rId20" Type="http://schemas.openxmlformats.org/officeDocument/2006/relationships/oleObject" Target="../embeddings/oleObject88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64.wmf"/><Relationship Id="rId5" Type="http://schemas.openxmlformats.org/officeDocument/2006/relationships/image" Target="../media/image39.wmf"/><Relationship Id="rId15" Type="http://schemas.openxmlformats.org/officeDocument/2006/relationships/image" Target="../media/image66.wmf"/><Relationship Id="rId23" Type="http://schemas.openxmlformats.org/officeDocument/2006/relationships/image" Target="../media/image70.wmf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68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85.bin"/><Relationship Id="rId22" Type="http://schemas.openxmlformats.org/officeDocument/2006/relationships/oleObject" Target="../embeddings/oleObject8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9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9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gif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8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4.wmf"/><Relationship Id="rId4" Type="http://schemas.openxmlformats.org/officeDocument/2006/relationships/image" Target="../media/image9.jpe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8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93.wmf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08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9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119.bin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69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116.bin"/><Relationship Id="rId17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8.bin"/><Relationship Id="rId20" Type="http://schemas.openxmlformats.org/officeDocument/2006/relationships/oleObject" Target="../embeddings/oleObject120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64.wmf"/><Relationship Id="rId5" Type="http://schemas.openxmlformats.org/officeDocument/2006/relationships/image" Target="../media/image39.wmf"/><Relationship Id="rId15" Type="http://schemas.openxmlformats.org/officeDocument/2006/relationships/image" Target="../media/image66.wmf"/><Relationship Id="rId23" Type="http://schemas.openxmlformats.org/officeDocument/2006/relationships/image" Target="../media/image70.wmf"/><Relationship Id="rId10" Type="http://schemas.openxmlformats.org/officeDocument/2006/relationships/oleObject" Target="../embeddings/oleObject115.bin"/><Relationship Id="rId19" Type="http://schemas.openxmlformats.org/officeDocument/2006/relationships/image" Target="../media/image68.wmf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117.bin"/><Relationship Id="rId22" Type="http://schemas.openxmlformats.org/officeDocument/2006/relationships/oleObject" Target="../embeddings/oleObject12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1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03.wmf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2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67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3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64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1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13" Type="http://schemas.openxmlformats.org/officeDocument/2006/relationships/image" Target="../media/image115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06.wmf"/><Relationship Id="rId12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8.bin"/><Relationship Id="rId11" Type="http://schemas.openxmlformats.org/officeDocument/2006/relationships/image" Target="../media/image114.wmf"/><Relationship Id="rId5" Type="http://schemas.openxmlformats.org/officeDocument/2006/relationships/image" Target="../media/image112.wmf"/><Relationship Id="rId15" Type="http://schemas.openxmlformats.org/officeDocument/2006/relationships/image" Target="../media/image116.wmf"/><Relationship Id="rId10" Type="http://schemas.openxmlformats.org/officeDocument/2006/relationships/oleObject" Target="../embeddings/oleObject140.bin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13.wmf"/><Relationship Id="rId14" Type="http://schemas.openxmlformats.org/officeDocument/2006/relationships/oleObject" Target="../embeddings/oleObject14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7.wmf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4.bin"/><Relationship Id="rId25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24" Type="http://schemas.openxmlformats.org/officeDocument/2006/relationships/oleObject" Target="../embeddings/oleObject18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image" Target="../media/image18.wmf"/><Relationship Id="rId10" Type="http://schemas.openxmlformats.org/officeDocument/2006/relationships/image" Target="../media/image12.wmf"/><Relationship Id="rId19" Type="http://schemas.openxmlformats.org/officeDocument/2006/relationships/image" Target="../media/image16.wmf"/><Relationship Id="rId4" Type="http://schemas.openxmlformats.org/officeDocument/2006/relationships/image" Target="../media/image9.jpeg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4.wmf"/><Relationship Id="rId22" Type="http://schemas.openxmlformats.org/officeDocument/2006/relationships/oleObject" Target="../embeddings/oleObject17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4.wmf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29.bin"/><Relationship Id="rId7" Type="http://schemas.openxmlformats.org/officeDocument/2006/relationships/image" Target="../media/image21.wmf"/><Relationship Id="rId12" Type="http://schemas.openxmlformats.org/officeDocument/2006/relationships/image" Target="../media/image22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6.bin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3.bin"/><Relationship Id="rId5" Type="http://schemas.openxmlformats.org/officeDocument/2006/relationships/image" Target="../media/image20.wmf"/><Relationship Id="rId15" Type="http://schemas.openxmlformats.org/officeDocument/2006/relationships/oleObject" Target="../embeddings/oleObject25.bin"/><Relationship Id="rId10" Type="http://schemas.openxmlformats.org/officeDocument/2006/relationships/oleObject" Target="../embeddings/oleObject22.bin"/><Relationship Id="rId19" Type="http://schemas.openxmlformats.org/officeDocument/2006/relationships/oleObject" Target="../embeddings/oleObject28.bin"/><Relationship Id="rId4" Type="http://schemas.openxmlformats.org/officeDocument/2006/relationships/oleObject" Target="../embeddings/oleObject19.bin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3.wmf"/><Relationship Id="rId22" Type="http://schemas.openxmlformats.org/officeDocument/2006/relationships/image" Target="../media/image26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37.bin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39.bin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23" Type="http://schemas.openxmlformats.org/officeDocument/2006/relationships/image" Target="../media/image9.jpeg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5.bin"/><Relationship Id="rId22" Type="http://schemas.openxmlformats.org/officeDocument/2006/relationships/image" Target="../media/image3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36.wmf"/><Relationship Id="rId4" Type="http://schemas.openxmlformats.org/officeDocument/2006/relationships/image" Target="../media/image9.jpeg"/><Relationship Id="rId9" Type="http://schemas.openxmlformats.org/officeDocument/2006/relationships/oleObject" Target="../embeddings/oleObject4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38.wmf"/><Relationship Id="rId10" Type="http://schemas.openxmlformats.org/officeDocument/2006/relationships/image" Target="../media/image9.jpeg"/><Relationship Id="rId4" Type="http://schemas.openxmlformats.org/officeDocument/2006/relationships/oleObject" Target="../embeddings/oleObject44.bin"/><Relationship Id="rId9" Type="http://schemas.openxmlformats.org/officeDocument/2006/relationships/image" Target="../media/image3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44.wmf"/><Relationship Id="rId18" Type="http://schemas.openxmlformats.org/officeDocument/2006/relationships/oleObject" Target="../embeddings/oleObject56.bin"/><Relationship Id="rId26" Type="http://schemas.openxmlformats.org/officeDocument/2006/relationships/image" Target="../media/image48.wmf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58.bin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51.bin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7.bin"/><Relationship Id="rId29" Type="http://schemas.openxmlformats.org/officeDocument/2006/relationships/oleObject" Target="../embeddings/oleObject62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43.wmf"/><Relationship Id="rId24" Type="http://schemas.openxmlformats.org/officeDocument/2006/relationships/image" Target="../media/image47.wmf"/><Relationship Id="rId5" Type="http://schemas.openxmlformats.org/officeDocument/2006/relationships/image" Target="../media/image40.wmf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9.bin"/><Relationship Id="rId28" Type="http://schemas.openxmlformats.org/officeDocument/2006/relationships/image" Target="../media/image49.wmf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45.wmf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52.bin"/><Relationship Id="rId22" Type="http://schemas.openxmlformats.org/officeDocument/2006/relationships/image" Target="../media/image46.wmf"/><Relationship Id="rId27" Type="http://schemas.openxmlformats.org/officeDocument/2006/relationships/oleObject" Target="../embeddings/oleObject61.bin"/><Relationship Id="rId30" Type="http://schemas.openxmlformats.org/officeDocument/2006/relationships/image" Target="../media/image5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image" Target="../media/image42.wmf"/><Relationship Id="rId18" Type="http://schemas.openxmlformats.org/officeDocument/2006/relationships/oleObject" Target="../embeddings/oleObject71.bin"/><Relationship Id="rId26" Type="http://schemas.openxmlformats.org/officeDocument/2006/relationships/oleObject" Target="../embeddings/oleObject75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54.wmf"/><Relationship Id="rId7" Type="http://schemas.openxmlformats.org/officeDocument/2006/relationships/oleObject" Target="../embeddings/oleObject64.bin"/><Relationship Id="rId12" Type="http://schemas.openxmlformats.org/officeDocument/2006/relationships/oleObject" Target="../embeddings/oleObject67.bin"/><Relationship Id="rId17" Type="http://schemas.openxmlformats.org/officeDocument/2006/relationships/oleObject" Target="../embeddings/oleObject70.bin"/><Relationship Id="rId25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9.bin"/><Relationship Id="rId20" Type="http://schemas.openxmlformats.org/officeDocument/2006/relationships/oleObject" Target="../embeddings/oleObject72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1.wmf"/><Relationship Id="rId11" Type="http://schemas.openxmlformats.org/officeDocument/2006/relationships/image" Target="../media/image41.wmf"/><Relationship Id="rId24" Type="http://schemas.openxmlformats.org/officeDocument/2006/relationships/oleObject" Target="../embeddings/oleObject74.bin"/><Relationship Id="rId5" Type="http://schemas.openxmlformats.org/officeDocument/2006/relationships/oleObject" Target="../embeddings/oleObject63.bin"/><Relationship Id="rId15" Type="http://schemas.openxmlformats.org/officeDocument/2006/relationships/image" Target="../media/image43.wmf"/><Relationship Id="rId23" Type="http://schemas.openxmlformats.org/officeDocument/2006/relationships/image" Target="../media/image55.wmf"/><Relationship Id="rId10" Type="http://schemas.openxmlformats.org/officeDocument/2006/relationships/oleObject" Target="../embeddings/oleObject66.bin"/><Relationship Id="rId19" Type="http://schemas.openxmlformats.org/officeDocument/2006/relationships/image" Target="../media/image53.wmf"/><Relationship Id="rId4" Type="http://schemas.openxmlformats.org/officeDocument/2006/relationships/image" Target="../media/image9.jpeg"/><Relationship Id="rId9" Type="http://schemas.openxmlformats.org/officeDocument/2006/relationships/oleObject" Target="../embeddings/oleObject65.bin"/><Relationship Id="rId14" Type="http://schemas.openxmlformats.org/officeDocument/2006/relationships/oleObject" Target="../embeddings/oleObject68.bin"/><Relationship Id="rId22" Type="http://schemas.openxmlformats.org/officeDocument/2006/relationships/oleObject" Target="../embeddings/oleObject73.bin"/><Relationship Id="rId27" Type="http://schemas.openxmlformats.org/officeDocument/2006/relationships/image" Target="../media/image5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4213" y="944563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sz="7200" dirty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FÍSICA I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288" y="2924175"/>
            <a:ext cx="8389937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M</a:t>
            </a:r>
            <a:r>
              <a:rPr lang="es-AR" altLang="es-AR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OVIMIENTO CIRCULAR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ES" altLang="es-AR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R</a:t>
            </a:r>
            <a:r>
              <a:rPr lang="es-AR" altLang="es-AR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Arial" charset="0"/>
              </a:rPr>
              <a:t>OTACIÓN DE CUERPOS RÍGIDOS</a:t>
            </a:r>
            <a:endParaRPr lang="es-AR" altLang="es-AR" sz="33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1536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graphicFrame>
        <p:nvGraphicFramePr>
          <p:cNvPr id="399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075149"/>
              </p:ext>
            </p:extLst>
          </p:nvPr>
        </p:nvGraphicFramePr>
        <p:xfrm>
          <a:off x="5130800" y="426636"/>
          <a:ext cx="2429532" cy="940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2" name="Ecuación" r:id="rId4" imgW="1054080" imgH="393480" progId="Equation.3">
                  <p:embed/>
                </p:oleObj>
              </mc:Choice>
              <mc:Fallback>
                <p:oleObj name="Ecuación" r:id="rId4" imgW="105408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426636"/>
                        <a:ext cx="2429532" cy="940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760111"/>
              </p:ext>
            </p:extLst>
          </p:nvPr>
        </p:nvGraphicFramePr>
        <p:xfrm>
          <a:off x="1691680" y="512676"/>
          <a:ext cx="2251264" cy="106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3" name="Ecuación" r:id="rId6" imgW="863280" imgH="393480" progId="Equation.3">
                  <p:embed/>
                </p:oleObj>
              </mc:Choice>
              <mc:Fallback>
                <p:oleObj name="Ecuación" r:id="rId6" imgW="863280" imgH="393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12676"/>
                        <a:ext cx="2251264" cy="106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1" name="Object 19"/>
          <p:cNvGraphicFramePr>
            <a:graphicFrameLocks noChangeAspect="1"/>
          </p:cNvGraphicFramePr>
          <p:nvPr/>
        </p:nvGraphicFramePr>
        <p:xfrm>
          <a:off x="1403350" y="1881188"/>
          <a:ext cx="5357813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4" name="Ecuación" r:id="rId8" imgW="1968480" imgH="393480" progId="Equation.3">
                  <p:embed/>
                </p:oleObj>
              </mc:Choice>
              <mc:Fallback>
                <p:oleObj name="Ecuación" r:id="rId8" imgW="196848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881188"/>
                        <a:ext cx="5357813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9 CuadroTexto"/>
          <p:cNvSpPr txBox="1">
            <a:spLocks noChangeArrowheads="1"/>
          </p:cNvSpPr>
          <p:nvPr/>
        </p:nvSpPr>
        <p:spPr bwMode="auto">
          <a:xfrm>
            <a:off x="215900" y="3105150"/>
            <a:ext cx="8712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 dirty="0">
                <a:latin typeface="Arial" charset="0"/>
              </a:rPr>
              <a:t>el módulo de la velocidad es constante, es posible eliminar el subíndice de v</a:t>
            </a:r>
            <a:r>
              <a:rPr lang="es-ES_tradnl" altLang="es-AR" sz="2400" baseline="-25000" dirty="0">
                <a:latin typeface="Arial" charset="0"/>
              </a:rPr>
              <a:t>1</a:t>
            </a:r>
            <a:r>
              <a:rPr lang="es-ES_tradnl" altLang="es-AR" sz="2400" dirty="0">
                <a:latin typeface="Arial" charset="0"/>
              </a:rPr>
              <a:t> y hacer que  v  represente el módulo de la velocidad en un punto cualquiera.    Entonces:</a:t>
            </a:r>
            <a:endParaRPr lang="es-AR" altLang="es-AR" sz="1800" dirty="0">
              <a:latin typeface="Arial" charset="0"/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/>
        </p:nvGraphicFramePr>
        <p:xfrm>
          <a:off x="1382713" y="4352925"/>
          <a:ext cx="578167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5" name="Ecuación" r:id="rId10" imgW="2260440" imgH="419040" progId="Equation.3">
                  <p:embed/>
                </p:oleObj>
              </mc:Choice>
              <mc:Fallback>
                <p:oleObj name="Ecuación" r:id="rId10" imgW="2260440" imgH="41904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4352925"/>
                        <a:ext cx="5781675" cy="1074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31 CuadroTexto"/>
          <p:cNvSpPr txBox="1">
            <a:spLocks noChangeArrowheads="1"/>
          </p:cNvSpPr>
          <p:nvPr/>
        </p:nvSpPr>
        <p:spPr bwMode="auto">
          <a:xfrm>
            <a:off x="2895600" y="4383088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b="1">
                <a:latin typeface="Arial" charset="0"/>
              </a:rPr>
              <a:t>v</a:t>
            </a:r>
          </a:p>
        </p:txBody>
      </p:sp>
      <p:sp>
        <p:nvSpPr>
          <p:cNvPr id="30" name="29 CuadroTexto"/>
          <p:cNvSpPr txBox="1">
            <a:spLocks noChangeArrowheads="1"/>
          </p:cNvSpPr>
          <p:nvPr/>
        </p:nvSpPr>
        <p:spPr bwMode="auto">
          <a:xfrm>
            <a:off x="4191000" y="2474913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b="1">
                <a:latin typeface="Arial" charset="0"/>
              </a:rPr>
              <a:t>v</a:t>
            </a:r>
          </a:p>
        </p:txBody>
      </p:sp>
      <p:sp>
        <p:nvSpPr>
          <p:cNvPr id="16388" name="2 Marcador de contenido"/>
          <p:cNvSpPr>
            <a:spLocks noGrp="1"/>
          </p:cNvSpPr>
          <p:nvPr>
            <p:ph idx="1"/>
          </p:nvPr>
        </p:nvSpPr>
        <p:spPr>
          <a:xfrm>
            <a:off x="395288" y="549275"/>
            <a:ext cx="8229600" cy="1584325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s-ES_tradnl" altLang="es-AR" sz="2400" dirty="0">
                <a:latin typeface="Arial" charset="0"/>
                <a:cs typeface="Arial" charset="0"/>
              </a:rPr>
              <a:t>La Figura 5.7 representa las direcciones de los vectores velocidad y aceleración en varios puntos para una partícula que se mueve en un círculo con velocidad de </a:t>
            </a:r>
            <a:r>
              <a:rPr lang="es-ES_tradnl" altLang="es-AR" sz="2400">
                <a:latin typeface="Arial" charset="0"/>
                <a:cs typeface="Arial" charset="0"/>
              </a:rPr>
              <a:t>módulo constante (MCU).</a:t>
            </a:r>
            <a:endParaRPr lang="es-AR" altLang="es-AR" dirty="0"/>
          </a:p>
        </p:txBody>
      </p:sp>
      <p:sp>
        <p:nvSpPr>
          <p:cNvPr id="6" name="5 Elipse"/>
          <p:cNvSpPr>
            <a:spLocks noChangeArrowheads="1"/>
          </p:cNvSpPr>
          <p:nvPr/>
        </p:nvSpPr>
        <p:spPr bwMode="auto">
          <a:xfrm>
            <a:off x="3240088" y="2816225"/>
            <a:ext cx="2735262" cy="2736850"/>
          </a:xfrm>
          <a:prstGeom prst="ellips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AR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0" name="9 Elipse"/>
          <p:cNvSpPr/>
          <p:nvPr/>
        </p:nvSpPr>
        <p:spPr>
          <a:xfrm>
            <a:off x="5886450" y="4057650"/>
            <a:ext cx="144463" cy="14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4587875" y="2762250"/>
            <a:ext cx="144463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5883275" y="4059238"/>
            <a:ext cx="142875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8" name="17 Elipse"/>
          <p:cNvSpPr/>
          <p:nvPr/>
        </p:nvSpPr>
        <p:spPr>
          <a:xfrm>
            <a:off x="3178175" y="40243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cxnSp>
        <p:nvCxnSpPr>
          <p:cNvPr id="20" name="19 Conector recto de flecha"/>
          <p:cNvCxnSpPr>
            <a:cxnSpLocks noChangeShapeType="1"/>
          </p:cNvCxnSpPr>
          <p:nvPr/>
        </p:nvCxnSpPr>
        <p:spPr bwMode="auto">
          <a:xfrm>
            <a:off x="4659313" y="2805113"/>
            <a:ext cx="0" cy="3968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20 Conector recto de flecha"/>
          <p:cNvCxnSpPr/>
          <p:nvPr/>
        </p:nvCxnSpPr>
        <p:spPr>
          <a:xfrm flipV="1">
            <a:off x="4614863" y="5102225"/>
            <a:ext cx="17462" cy="4032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H="1">
            <a:off x="5559425" y="4130675"/>
            <a:ext cx="406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3252788" y="4083050"/>
            <a:ext cx="4000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Elipse"/>
          <p:cNvSpPr/>
          <p:nvPr/>
        </p:nvSpPr>
        <p:spPr>
          <a:xfrm flipH="1">
            <a:off x="4579938" y="4110038"/>
            <a:ext cx="73025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4289" name="30 CuadroTexto"/>
          <p:cNvSpPr txBox="1">
            <a:spLocks noChangeArrowheads="1"/>
          </p:cNvSpPr>
          <p:nvPr/>
        </p:nvSpPr>
        <p:spPr bwMode="auto">
          <a:xfrm>
            <a:off x="4768850" y="2933700"/>
            <a:ext cx="2508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b="1">
                <a:latin typeface="Arial" charset="0"/>
              </a:rPr>
              <a:t>a</a:t>
            </a:r>
          </a:p>
        </p:txBody>
      </p:sp>
      <p:sp>
        <p:nvSpPr>
          <p:cNvPr id="54291" name="32 CuadroTexto"/>
          <p:cNvSpPr txBox="1">
            <a:spLocks noChangeArrowheads="1"/>
          </p:cNvSpPr>
          <p:nvPr/>
        </p:nvSpPr>
        <p:spPr bwMode="auto">
          <a:xfrm>
            <a:off x="3452813" y="3725863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b="1">
                <a:latin typeface="Arial" charset="0"/>
              </a:rPr>
              <a:t>a</a:t>
            </a:r>
          </a:p>
        </p:txBody>
      </p:sp>
      <p:sp>
        <p:nvSpPr>
          <p:cNvPr id="54292" name="33 CuadroTexto"/>
          <p:cNvSpPr txBox="1">
            <a:spLocks noChangeArrowheads="1"/>
          </p:cNvSpPr>
          <p:nvPr/>
        </p:nvSpPr>
        <p:spPr bwMode="auto">
          <a:xfrm>
            <a:off x="5451475" y="3694113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b="1">
                <a:latin typeface="Arial" charset="0"/>
              </a:rPr>
              <a:t>a</a:t>
            </a:r>
          </a:p>
        </p:txBody>
      </p:sp>
      <p:sp>
        <p:nvSpPr>
          <p:cNvPr id="54293" name="34 CuadroTexto"/>
          <p:cNvSpPr txBox="1">
            <a:spLocks noChangeArrowheads="1"/>
          </p:cNvSpPr>
          <p:nvPr/>
        </p:nvSpPr>
        <p:spPr bwMode="auto">
          <a:xfrm>
            <a:off x="4308475" y="4914900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b="1">
                <a:latin typeface="Arial" charset="0"/>
              </a:rPr>
              <a:t>a</a:t>
            </a:r>
          </a:p>
        </p:txBody>
      </p:sp>
      <p:sp>
        <p:nvSpPr>
          <p:cNvPr id="36" name="35 CuadroTexto"/>
          <p:cNvSpPr txBox="1">
            <a:spLocks noChangeArrowheads="1"/>
          </p:cNvSpPr>
          <p:nvPr/>
        </p:nvSpPr>
        <p:spPr bwMode="auto">
          <a:xfrm>
            <a:off x="5984875" y="3697288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b="1">
                <a:latin typeface="Arial" charset="0"/>
              </a:rPr>
              <a:t>v</a:t>
            </a:r>
          </a:p>
        </p:txBody>
      </p:sp>
      <p:sp>
        <p:nvSpPr>
          <p:cNvPr id="37" name="36 CuadroTexto"/>
          <p:cNvSpPr txBox="1">
            <a:spLocks noChangeArrowheads="1"/>
          </p:cNvSpPr>
          <p:nvPr/>
        </p:nvSpPr>
        <p:spPr bwMode="auto">
          <a:xfrm>
            <a:off x="4911725" y="5534025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b="1">
                <a:latin typeface="Arial" charset="0"/>
              </a:rPr>
              <a:t>v</a:t>
            </a:r>
          </a:p>
        </p:txBody>
      </p:sp>
      <p:sp>
        <p:nvSpPr>
          <p:cNvPr id="38" name="37 CuadroTexto"/>
          <p:cNvSpPr txBox="1">
            <a:spLocks noChangeArrowheads="1"/>
          </p:cNvSpPr>
          <p:nvPr/>
        </p:nvSpPr>
        <p:spPr bwMode="auto">
          <a:xfrm>
            <a:off x="4506913" y="3770313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b="1">
                <a:latin typeface="Arial" charset="0"/>
              </a:rPr>
              <a:t>O</a:t>
            </a:r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5964238" y="3482975"/>
            <a:ext cx="0" cy="6635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7 Elipse"/>
          <p:cNvSpPr>
            <a:spLocks noChangeArrowheads="1"/>
          </p:cNvSpPr>
          <p:nvPr/>
        </p:nvSpPr>
        <p:spPr bwMode="auto">
          <a:xfrm rot="-2731143">
            <a:off x="4551363" y="5489575"/>
            <a:ext cx="142875" cy="142875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vert="eaVert" anchor="ctr"/>
          <a:lstStyle/>
          <a:p>
            <a:pPr algn="ctr">
              <a:defRPr/>
            </a:pPr>
            <a:endParaRPr lang="es-AR">
              <a:solidFill>
                <a:schemeClr val="lt1"/>
              </a:solidFill>
              <a:latin typeface="+mn-lt"/>
              <a:cs typeface="+mn-cs"/>
            </a:endParaRPr>
          </a:p>
        </p:txBody>
      </p:sp>
      <p:cxnSp>
        <p:nvCxnSpPr>
          <p:cNvPr id="3" name="20 Conector recto de flecha"/>
          <p:cNvCxnSpPr>
            <a:cxnSpLocks noChangeShapeType="1"/>
          </p:cNvCxnSpPr>
          <p:nvPr/>
        </p:nvCxnSpPr>
        <p:spPr bwMode="auto">
          <a:xfrm rot="18868857" flipV="1">
            <a:off x="5442745" y="4787106"/>
            <a:ext cx="17462" cy="4032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08" name="34 CuadroTexto"/>
          <p:cNvSpPr txBox="1">
            <a:spLocks noChangeArrowheads="1"/>
          </p:cNvSpPr>
          <p:nvPr/>
        </p:nvSpPr>
        <p:spPr bwMode="auto">
          <a:xfrm rot="-2731143">
            <a:off x="5045075" y="4791076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b="1">
                <a:latin typeface="Arial" charset="0"/>
              </a:rPr>
              <a:t>a</a:t>
            </a:r>
          </a:p>
        </p:txBody>
      </p:sp>
      <p:cxnSp>
        <p:nvCxnSpPr>
          <p:cNvPr id="17" name="16 Conector recto de flecha"/>
          <p:cNvCxnSpPr/>
          <p:nvPr/>
        </p:nvCxnSpPr>
        <p:spPr>
          <a:xfrm rot="5400000" flipH="1" flipV="1">
            <a:off x="4953000" y="5227638"/>
            <a:ext cx="0" cy="660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16 Conector recto de flecha"/>
          <p:cNvCxnSpPr>
            <a:cxnSpLocks noChangeShapeType="1"/>
          </p:cNvCxnSpPr>
          <p:nvPr/>
        </p:nvCxnSpPr>
        <p:spPr bwMode="auto">
          <a:xfrm rot="5400000" flipH="1" flipV="1">
            <a:off x="4329113" y="2468563"/>
            <a:ext cx="0" cy="6604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35 CuadroTexto"/>
          <p:cNvSpPr txBox="1">
            <a:spLocks noChangeArrowheads="1"/>
          </p:cNvSpPr>
          <p:nvPr/>
        </p:nvSpPr>
        <p:spPr bwMode="auto">
          <a:xfrm>
            <a:off x="5991225" y="4633913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b="1">
                <a:latin typeface="Arial" charset="0"/>
              </a:rPr>
              <a:t>v</a:t>
            </a:r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3238500" y="4094163"/>
            <a:ext cx="0" cy="660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16 Conector recto de flecha"/>
          <p:cNvCxnSpPr>
            <a:cxnSpLocks noChangeShapeType="1"/>
          </p:cNvCxnSpPr>
          <p:nvPr/>
        </p:nvCxnSpPr>
        <p:spPr bwMode="auto">
          <a:xfrm rot="2668857" flipH="1" flipV="1">
            <a:off x="5827713" y="4575175"/>
            <a:ext cx="0" cy="6604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532 C 0.00226 -0.00996 0.00157 -0.02523 -0.00208 -0.0419 C -0.00573 -0.05857 -0.01198 -0.0794 -0.01875 -0.09468 C -0.02552 -0.11019 -0.03541 -0.12338 -0.0427 -0.1338 C -0.05 -0.14421 -0.05451 -0.15 -0.0625 -0.15741 C -0.07048 -0.16482 -0.07986 -0.17269 -0.09062 -0.17824 C -0.10139 -0.1838 -0.11875 -0.18935 -0.12708 -0.19074 C -0.13541 -0.19213 -0.13836 -0.18727 -0.14062 -0.18658 " pathEditMode="relative" rAng="0" ptsTypes="aaaaaaaA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-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903 -0.00185 -0.01788 -0.0037 -0.02813 -0.00139 C -0.03837 0.00093 -0.05191 0.00834 -0.06146 0.01389 C -0.07101 0.01945 -0.07795 0.0257 -0.08542 0.03195 C -0.09288 0.0382 -0.09792 0.03959 -0.10625 0.05139 C -0.11458 0.0632 -0.12882 0.08797 -0.13542 0.10278 C -0.14202 0.11759 -0.14288 0.12709 -0.14583 0.14028 C -0.14879 0.15347 -0.15104 0.16759 -0.15313 0.18195 " pathEditMode="relative" ptsTypes="aaaaaaaA">
                                      <p:cBhvr>
                                        <p:cTn id="7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7 C -3.88889E-6 0.01273 0.00018 0.02546 0.00209 0.03981 C 0.004 0.05417 0.00712 0.07199 0.01112 0.08611 C 0.01511 0.10023 0.01928 0.11134 0.0257 0.12407 C 0.03212 0.1368 0.0415 0.15254 0.05 0.16296 C 0.05851 0.17338 0.06719 0.17986 0.07639 0.18704 C 0.08559 0.19421 0.09636 0.20116 0.10556 0.20555 C 0.11476 0.20995 0.12379 0.2118 0.13125 0.21296 C 0.13872 0.21412 0.1474 0.21227 0.1507 0.21204 " pathEditMode="relative" ptsTypes="aaaaaaaaA">
                                      <p:cBhvr>
                                        <p:cTn id="10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3 C 0.00798 -0.00324 0.01545 -0.00324 0.025 -0.00578 C 0.03454 -0.00833 0.04757 -0.01319 0.05781 -0.01898 C 0.06805 -0.02476 0.07847 -0.0331 0.08645 -0.0405 C 0.09444 -0.04791 0.1 -0.05532 0.10573 -0.06273 " pathEditMode="relative" rAng="0" ptsTypes="aaaaA">
                                      <p:cBhvr>
                                        <p:cTn id="1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-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0" grpId="0"/>
      <p:bldP spid="6" grpId="0" animBg="1"/>
      <p:bldP spid="10" grpId="0" animBg="1"/>
      <p:bldP spid="12" grpId="0" animBg="1"/>
      <p:bldP spid="12" grpId="1" animBg="1"/>
      <p:bldP spid="16" grpId="0" animBg="1"/>
      <p:bldP spid="16" grpId="1" animBg="1"/>
      <p:bldP spid="18" grpId="0" animBg="1"/>
      <p:bldP spid="18" grpId="1" animBg="1"/>
      <p:bldP spid="24" grpId="0" animBg="1"/>
      <p:bldP spid="54289" grpId="0"/>
      <p:bldP spid="54291" grpId="0"/>
      <p:bldP spid="54292" grpId="0"/>
      <p:bldP spid="54293" grpId="0"/>
      <p:bldP spid="36" grpId="0"/>
      <p:bldP spid="37" grpId="0"/>
      <p:bldP spid="38" grpId="0"/>
      <p:bldP spid="2" grpId="0" animBg="1"/>
      <p:bldP spid="2" grpId="1" animBg="1"/>
      <p:bldP spid="54308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 bwMode="auto">
          <a:xfrm>
            <a:off x="107950" y="188640"/>
            <a:ext cx="88566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s-ES_tradnl" altLang="es-AR" sz="2400" b="1" u="sng" dirty="0">
                <a:latin typeface="Arial" charset="0"/>
              </a:rPr>
              <a:t>El movimiento Circular </a:t>
            </a:r>
            <a:r>
              <a:rPr lang="es-ES_tradnl" altLang="es-AR" sz="2400" b="1" u="sng" dirty="0" err="1">
                <a:latin typeface="Arial" charset="0"/>
              </a:rPr>
              <a:t>Uniformemete</a:t>
            </a:r>
            <a:r>
              <a:rPr lang="es-ES_tradnl" altLang="es-AR" sz="2400" b="1" u="sng" dirty="0">
                <a:latin typeface="Arial" charset="0"/>
              </a:rPr>
              <a:t> variado</a:t>
            </a:r>
            <a:r>
              <a:rPr lang="es-ES_tradnl" altLang="es-AR" sz="2400" dirty="0">
                <a:latin typeface="Arial" charset="0"/>
              </a:rPr>
              <a:t> (MCUV) es un movimiento de trayectoria circular.</a:t>
            </a:r>
            <a:endParaRPr lang="es-AR" altLang="es-AR" sz="2400" dirty="0">
              <a:latin typeface="Arial" charset="0"/>
            </a:endParaRP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3384550" y="1520825"/>
          <a:ext cx="27209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9" name="Ecuación" r:id="rId4" imgW="749300" imgH="228600" progId="Equation.3">
                  <p:embed/>
                </p:oleObj>
              </mc:Choice>
              <mc:Fallback>
                <p:oleObj name="Ecuación" r:id="rId4" imgW="749300" imgH="22860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1520825"/>
                        <a:ext cx="2720975" cy="82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3198813" y="2852738"/>
          <a:ext cx="576103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0" name="Ecuación" r:id="rId6" imgW="2590560" imgH="419040" progId="Equation.3">
                  <p:embed/>
                </p:oleObj>
              </mc:Choice>
              <mc:Fallback>
                <p:oleObj name="Ecuación" r:id="rId6" imgW="2590560" imgH="419040" progId="Equation.3">
                  <p:embed/>
                  <p:pic>
                    <p:nvPicPr>
                      <p:cNvPr id="0" name="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2852738"/>
                        <a:ext cx="5761037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2003337"/>
              </p:ext>
            </p:extLst>
          </p:nvPr>
        </p:nvGraphicFramePr>
        <p:xfrm>
          <a:off x="2228850" y="3975100"/>
          <a:ext cx="67818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1" name="Ecuación" r:id="rId8" imgW="2908080" imgH="457200" progId="Equation.3">
                  <p:embed/>
                </p:oleObj>
              </mc:Choice>
              <mc:Fallback>
                <p:oleObj name="Ecuación" r:id="rId8" imgW="2908080" imgH="457200" progId="Equation.3">
                  <p:embed/>
                  <p:pic>
                    <p:nvPicPr>
                      <p:cNvPr id="0" name="6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3975100"/>
                        <a:ext cx="67818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539750" y="5192713"/>
          <a:ext cx="3225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2" name="Ecuación" r:id="rId10" imgW="888840" imgH="304560" progId="Equation.3">
                  <p:embed/>
                </p:oleObj>
              </mc:Choice>
              <mc:Fallback>
                <p:oleObj name="Ecuación" r:id="rId10" imgW="888840" imgH="304560" progId="Equation.3">
                  <p:embed/>
                  <p:pic>
                    <p:nvPicPr>
                      <p:cNvPr id="0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92713"/>
                        <a:ext cx="3225800" cy="1104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Elipse"/>
          <p:cNvSpPr>
            <a:spLocks noChangeArrowheads="1"/>
          </p:cNvSpPr>
          <p:nvPr/>
        </p:nvSpPr>
        <p:spPr bwMode="auto">
          <a:xfrm>
            <a:off x="142875" y="1628775"/>
            <a:ext cx="2735263" cy="2736850"/>
          </a:xfrm>
          <a:prstGeom prst="ellips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AR">
              <a:solidFill>
                <a:schemeClr val="lt1"/>
              </a:solidFill>
              <a:latin typeface="+mn-lt"/>
              <a:cs typeface="+mn-cs"/>
            </a:endParaRPr>
          </a:p>
        </p:txBody>
      </p:sp>
      <p:cxnSp>
        <p:nvCxnSpPr>
          <p:cNvPr id="10" name="16 Conector recto de flecha"/>
          <p:cNvCxnSpPr>
            <a:cxnSpLocks noChangeShapeType="1"/>
          </p:cNvCxnSpPr>
          <p:nvPr/>
        </p:nvCxnSpPr>
        <p:spPr bwMode="auto">
          <a:xfrm>
            <a:off x="107950" y="1628775"/>
            <a:ext cx="1366838" cy="0"/>
          </a:xfrm>
          <a:prstGeom prst="straightConnector1">
            <a:avLst/>
          </a:prstGeom>
          <a:noFill/>
          <a:ln w="41275" algn="ctr">
            <a:solidFill>
              <a:schemeClr val="tx2">
                <a:lumMod val="60000"/>
                <a:lumOff val="40000"/>
              </a:schemeClr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16 Conector recto de flecha"/>
          <p:cNvCxnSpPr>
            <a:cxnSpLocks noChangeShapeType="1"/>
          </p:cNvCxnSpPr>
          <p:nvPr/>
        </p:nvCxnSpPr>
        <p:spPr bwMode="auto">
          <a:xfrm flipV="1">
            <a:off x="157163" y="1979613"/>
            <a:ext cx="419100" cy="414337"/>
          </a:xfrm>
          <a:prstGeom prst="straightConnector1">
            <a:avLst/>
          </a:prstGeom>
          <a:noFill/>
          <a:ln w="41275" algn="ctr">
            <a:solidFill>
              <a:schemeClr val="tx2">
                <a:lumMod val="60000"/>
                <a:lumOff val="40000"/>
              </a:schemeClr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16 Conector recto de flecha"/>
          <p:cNvCxnSpPr>
            <a:cxnSpLocks noChangeShapeType="1"/>
          </p:cNvCxnSpPr>
          <p:nvPr/>
        </p:nvCxnSpPr>
        <p:spPr bwMode="auto">
          <a:xfrm flipH="1" flipV="1">
            <a:off x="1476375" y="1628775"/>
            <a:ext cx="690563" cy="6111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17 Conector recto"/>
          <p:cNvCxnSpPr/>
          <p:nvPr/>
        </p:nvCxnSpPr>
        <p:spPr>
          <a:xfrm>
            <a:off x="1474788" y="1376363"/>
            <a:ext cx="0" cy="16208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1295400" y="1628775"/>
            <a:ext cx="18002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6 Conector recto de flecha"/>
          <p:cNvCxnSpPr>
            <a:cxnSpLocks noChangeShapeType="1"/>
          </p:cNvCxnSpPr>
          <p:nvPr/>
        </p:nvCxnSpPr>
        <p:spPr bwMode="auto">
          <a:xfrm flipH="1">
            <a:off x="1473200" y="1628775"/>
            <a:ext cx="690563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16 Conector recto de flecha"/>
          <p:cNvCxnSpPr>
            <a:cxnSpLocks noChangeShapeType="1"/>
          </p:cNvCxnSpPr>
          <p:nvPr/>
        </p:nvCxnSpPr>
        <p:spPr bwMode="auto">
          <a:xfrm flipH="1" flipV="1">
            <a:off x="1471613" y="1628775"/>
            <a:ext cx="4762" cy="6111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25 Conector recto"/>
          <p:cNvCxnSpPr/>
          <p:nvPr/>
        </p:nvCxnSpPr>
        <p:spPr>
          <a:xfrm>
            <a:off x="1263650" y="2239963"/>
            <a:ext cx="18002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2163763" y="1411288"/>
            <a:ext cx="0" cy="16208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Arco"/>
          <p:cNvSpPr/>
          <p:nvPr/>
        </p:nvSpPr>
        <p:spPr>
          <a:xfrm rot="4175277">
            <a:off x="1498600" y="1492251"/>
            <a:ext cx="358775" cy="4318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7426" name="33 CuadroTexto"/>
          <p:cNvSpPr txBox="1">
            <a:spLocks noChangeArrowheads="1"/>
          </p:cNvSpPr>
          <p:nvPr/>
        </p:nvSpPr>
        <p:spPr bwMode="auto">
          <a:xfrm>
            <a:off x="1780971" y="1628775"/>
            <a:ext cx="323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l-GR" altLang="es-AR" dirty="0"/>
              <a:t>θ</a:t>
            </a:r>
            <a:endParaRPr lang="es-AR" altLang="es-AR" dirty="0"/>
          </a:p>
        </p:txBody>
      </p:sp>
      <p:graphicFrame>
        <p:nvGraphicFramePr>
          <p:cNvPr id="35" name="34 Objeto"/>
          <p:cNvGraphicFramePr>
            <a:graphicFrameLocks noChangeAspect="1"/>
          </p:cNvGraphicFramePr>
          <p:nvPr/>
        </p:nvGraphicFramePr>
        <p:xfrm>
          <a:off x="160338" y="976313"/>
          <a:ext cx="42227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3" name="Ecuación" r:id="rId12" imgW="139680" imgH="215640" progId="Equation.3">
                  <p:embed/>
                </p:oleObj>
              </mc:Choice>
              <mc:Fallback>
                <p:oleObj name="Ecuación" r:id="rId12" imgW="139680" imgH="215640" progId="Equation.3">
                  <p:embed/>
                  <p:pic>
                    <p:nvPicPr>
                      <p:cNvPr id="0" name="3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976313"/>
                        <a:ext cx="422275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3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701879"/>
              </p:ext>
            </p:extLst>
          </p:nvPr>
        </p:nvGraphicFramePr>
        <p:xfrm>
          <a:off x="2159000" y="1341438"/>
          <a:ext cx="45878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4" name="Ecuación" r:id="rId14" imgW="177480" imgH="228600" progId="Equation.3">
                  <p:embed/>
                </p:oleObj>
              </mc:Choice>
              <mc:Fallback>
                <p:oleObj name="Ecuación" r:id="rId14" imgW="177480" imgH="228600" progId="Equation.3">
                  <p:embed/>
                  <p:pic>
                    <p:nvPicPr>
                      <p:cNvPr id="0" name="35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1341438"/>
                        <a:ext cx="45878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36 Objeto"/>
          <p:cNvGraphicFramePr>
            <a:graphicFrameLocks noChangeAspect="1"/>
          </p:cNvGraphicFramePr>
          <p:nvPr/>
        </p:nvGraphicFramePr>
        <p:xfrm>
          <a:off x="5003800" y="5165725"/>
          <a:ext cx="2760663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5" name="Ecuación" r:id="rId16" imgW="850680" imgH="431640" progId="Equation.3">
                  <p:embed/>
                </p:oleObj>
              </mc:Choice>
              <mc:Fallback>
                <p:oleObj name="Ecuación" r:id="rId16" imgW="850680" imgH="431640" progId="Equation.3">
                  <p:embed/>
                  <p:pic>
                    <p:nvPicPr>
                      <p:cNvPr id="0" name="36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165725"/>
                        <a:ext cx="2760663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39 Objeto"/>
          <p:cNvGraphicFramePr>
            <a:graphicFrameLocks noChangeAspect="1"/>
          </p:cNvGraphicFramePr>
          <p:nvPr/>
        </p:nvGraphicFramePr>
        <p:xfrm>
          <a:off x="381000" y="2033588"/>
          <a:ext cx="4984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6" name="Ecuación" r:id="rId18" imgW="164880" imgH="215640" progId="Equation.3">
                  <p:embed/>
                </p:oleObj>
              </mc:Choice>
              <mc:Fallback>
                <p:oleObj name="Ecuación" r:id="rId18" imgW="164880" imgH="215640" progId="Equation.3">
                  <p:embed/>
                  <p:pic>
                    <p:nvPicPr>
                      <p:cNvPr id="0" name="39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33588"/>
                        <a:ext cx="49847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4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58972"/>
              </p:ext>
            </p:extLst>
          </p:nvPr>
        </p:nvGraphicFramePr>
        <p:xfrm>
          <a:off x="1008932" y="1708151"/>
          <a:ext cx="466724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7" name="Ecuación" r:id="rId20" imgW="190440" imgH="215640" progId="Equation.3">
                  <p:embed/>
                </p:oleObj>
              </mc:Choice>
              <mc:Fallback>
                <p:oleObj name="Ecuación" r:id="rId20" imgW="190440" imgH="215640" progId="Equation.3">
                  <p:embed/>
                  <p:pic>
                    <p:nvPicPr>
                      <p:cNvPr id="0" name="40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932" y="1708151"/>
                        <a:ext cx="466724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2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768497"/>
              </p:ext>
            </p:extLst>
          </p:nvPr>
        </p:nvGraphicFramePr>
        <p:xfrm>
          <a:off x="2097053" y="1813719"/>
          <a:ext cx="32861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68" name="Ecuación" r:id="rId22" imgW="126720" imgH="177480" progId="Equation.3">
                  <p:embed/>
                </p:oleObj>
              </mc:Choice>
              <mc:Fallback>
                <p:oleObj name="Ecuación" r:id="rId22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53" y="1813719"/>
                        <a:ext cx="32861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33" grpId="0" animBg="1"/>
      <p:bldP spid="174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31 CuadroTexto"/>
          <p:cNvSpPr txBox="1">
            <a:spLocks noChangeArrowheads="1"/>
          </p:cNvSpPr>
          <p:nvPr/>
        </p:nvSpPr>
        <p:spPr bwMode="auto">
          <a:xfrm>
            <a:off x="2895600" y="4383088"/>
            <a:ext cx="2889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b="1">
                <a:latin typeface="Arial" charset="0"/>
              </a:rPr>
              <a:t>v</a:t>
            </a:r>
          </a:p>
        </p:txBody>
      </p:sp>
      <p:sp>
        <p:nvSpPr>
          <p:cNvPr id="30" name="29 CuadroTexto"/>
          <p:cNvSpPr txBox="1">
            <a:spLocks noChangeArrowheads="1"/>
          </p:cNvSpPr>
          <p:nvPr/>
        </p:nvSpPr>
        <p:spPr bwMode="auto">
          <a:xfrm>
            <a:off x="4191000" y="2474913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b="1">
                <a:latin typeface="Arial" charset="0"/>
              </a:rPr>
              <a:t>v</a:t>
            </a:r>
          </a:p>
        </p:txBody>
      </p:sp>
      <p:sp>
        <p:nvSpPr>
          <p:cNvPr id="16388" name="2 Marcador de contenido"/>
          <p:cNvSpPr>
            <a:spLocks noGrp="1"/>
          </p:cNvSpPr>
          <p:nvPr>
            <p:ph idx="1"/>
          </p:nvPr>
        </p:nvSpPr>
        <p:spPr>
          <a:xfrm>
            <a:off x="-50224" y="692696"/>
            <a:ext cx="9144000" cy="1223541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s-ES_tradnl" altLang="es-AR" sz="2400" dirty="0">
                <a:latin typeface="Arial" charset="0"/>
                <a:cs typeface="Arial" charset="0"/>
              </a:rPr>
              <a:t>La Figura representa las direcciones de los vectores velocidad y aceleración en varios puntos para una partícula que se mueve en un círculo con velocidad de módulo constante (MCU).</a:t>
            </a:r>
            <a:endParaRPr lang="es-AR" altLang="es-AR" dirty="0"/>
          </a:p>
        </p:txBody>
      </p:sp>
      <p:sp>
        <p:nvSpPr>
          <p:cNvPr id="6" name="5 Elipse"/>
          <p:cNvSpPr>
            <a:spLocks noChangeArrowheads="1"/>
          </p:cNvSpPr>
          <p:nvPr/>
        </p:nvSpPr>
        <p:spPr bwMode="auto">
          <a:xfrm>
            <a:off x="3240088" y="2816225"/>
            <a:ext cx="2735262" cy="2736850"/>
          </a:xfrm>
          <a:prstGeom prst="ellips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AR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0" name="9 Elipse"/>
          <p:cNvSpPr/>
          <p:nvPr/>
        </p:nvSpPr>
        <p:spPr>
          <a:xfrm>
            <a:off x="5886450" y="4057650"/>
            <a:ext cx="144463" cy="1444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2" name="11 Elipse"/>
          <p:cNvSpPr/>
          <p:nvPr/>
        </p:nvSpPr>
        <p:spPr>
          <a:xfrm>
            <a:off x="4587875" y="2762250"/>
            <a:ext cx="144463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6" name="15 Elipse"/>
          <p:cNvSpPr/>
          <p:nvPr/>
        </p:nvSpPr>
        <p:spPr>
          <a:xfrm>
            <a:off x="5883275" y="4059238"/>
            <a:ext cx="142875" cy="1444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8" name="17 Elipse"/>
          <p:cNvSpPr/>
          <p:nvPr/>
        </p:nvSpPr>
        <p:spPr>
          <a:xfrm>
            <a:off x="3178175" y="4024313"/>
            <a:ext cx="142875" cy="142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cxnSp>
        <p:nvCxnSpPr>
          <p:cNvPr id="20" name="19 Conector recto de flecha"/>
          <p:cNvCxnSpPr>
            <a:cxnSpLocks noChangeShapeType="1"/>
          </p:cNvCxnSpPr>
          <p:nvPr/>
        </p:nvCxnSpPr>
        <p:spPr bwMode="auto">
          <a:xfrm>
            <a:off x="4659313" y="2805113"/>
            <a:ext cx="0" cy="396875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20 Conector recto de flecha"/>
          <p:cNvCxnSpPr/>
          <p:nvPr/>
        </p:nvCxnSpPr>
        <p:spPr>
          <a:xfrm flipV="1">
            <a:off x="4614863" y="5102225"/>
            <a:ext cx="17462" cy="40322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H="1">
            <a:off x="5559425" y="4130675"/>
            <a:ext cx="406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>
            <a:off x="3252788" y="4083050"/>
            <a:ext cx="40005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Elipse"/>
          <p:cNvSpPr/>
          <p:nvPr/>
        </p:nvSpPr>
        <p:spPr>
          <a:xfrm flipH="1">
            <a:off x="4579938" y="4110038"/>
            <a:ext cx="73025" cy="714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4289" name="30 CuadroTexto"/>
          <p:cNvSpPr txBox="1">
            <a:spLocks noChangeArrowheads="1"/>
          </p:cNvSpPr>
          <p:nvPr/>
        </p:nvSpPr>
        <p:spPr bwMode="auto">
          <a:xfrm>
            <a:off x="4768850" y="2933700"/>
            <a:ext cx="2508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b="1">
                <a:latin typeface="Arial" charset="0"/>
              </a:rPr>
              <a:t>a</a:t>
            </a:r>
          </a:p>
        </p:txBody>
      </p:sp>
      <p:sp>
        <p:nvSpPr>
          <p:cNvPr id="54291" name="32 CuadroTexto"/>
          <p:cNvSpPr txBox="1">
            <a:spLocks noChangeArrowheads="1"/>
          </p:cNvSpPr>
          <p:nvPr/>
        </p:nvSpPr>
        <p:spPr bwMode="auto">
          <a:xfrm>
            <a:off x="3452813" y="3725863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b="1">
                <a:latin typeface="Arial" charset="0"/>
              </a:rPr>
              <a:t>a</a:t>
            </a:r>
          </a:p>
        </p:txBody>
      </p:sp>
      <p:sp>
        <p:nvSpPr>
          <p:cNvPr id="54292" name="33 CuadroTexto"/>
          <p:cNvSpPr txBox="1">
            <a:spLocks noChangeArrowheads="1"/>
          </p:cNvSpPr>
          <p:nvPr/>
        </p:nvSpPr>
        <p:spPr bwMode="auto">
          <a:xfrm>
            <a:off x="5451475" y="3694113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b="1">
                <a:latin typeface="Arial" charset="0"/>
              </a:rPr>
              <a:t>a</a:t>
            </a:r>
          </a:p>
        </p:txBody>
      </p:sp>
      <p:sp>
        <p:nvSpPr>
          <p:cNvPr id="54293" name="34 CuadroTexto"/>
          <p:cNvSpPr txBox="1">
            <a:spLocks noChangeArrowheads="1"/>
          </p:cNvSpPr>
          <p:nvPr/>
        </p:nvSpPr>
        <p:spPr bwMode="auto">
          <a:xfrm>
            <a:off x="4308475" y="4914900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b="1">
                <a:latin typeface="Arial" charset="0"/>
              </a:rPr>
              <a:t>a</a:t>
            </a:r>
          </a:p>
        </p:txBody>
      </p:sp>
      <p:sp>
        <p:nvSpPr>
          <p:cNvPr id="36" name="35 CuadroTexto"/>
          <p:cNvSpPr txBox="1">
            <a:spLocks noChangeArrowheads="1"/>
          </p:cNvSpPr>
          <p:nvPr/>
        </p:nvSpPr>
        <p:spPr bwMode="auto">
          <a:xfrm>
            <a:off x="5984875" y="3697288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b="1">
                <a:latin typeface="Arial" charset="0"/>
              </a:rPr>
              <a:t>v</a:t>
            </a:r>
          </a:p>
        </p:txBody>
      </p:sp>
      <p:sp>
        <p:nvSpPr>
          <p:cNvPr id="37" name="36 CuadroTexto"/>
          <p:cNvSpPr txBox="1">
            <a:spLocks noChangeArrowheads="1"/>
          </p:cNvSpPr>
          <p:nvPr/>
        </p:nvSpPr>
        <p:spPr bwMode="auto">
          <a:xfrm>
            <a:off x="4911725" y="5534025"/>
            <a:ext cx="2889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b="1">
                <a:latin typeface="Arial" charset="0"/>
              </a:rPr>
              <a:t>v</a:t>
            </a:r>
          </a:p>
        </p:txBody>
      </p:sp>
      <p:sp>
        <p:nvSpPr>
          <p:cNvPr id="38" name="37 CuadroTexto"/>
          <p:cNvSpPr txBox="1">
            <a:spLocks noChangeArrowheads="1"/>
          </p:cNvSpPr>
          <p:nvPr/>
        </p:nvSpPr>
        <p:spPr bwMode="auto">
          <a:xfrm>
            <a:off x="4506913" y="3770313"/>
            <a:ext cx="2873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b="1">
                <a:latin typeface="Arial" charset="0"/>
              </a:rPr>
              <a:t>O</a:t>
            </a:r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5964238" y="3482975"/>
            <a:ext cx="0" cy="6635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7 Elipse"/>
          <p:cNvSpPr>
            <a:spLocks noChangeArrowheads="1"/>
          </p:cNvSpPr>
          <p:nvPr/>
        </p:nvSpPr>
        <p:spPr bwMode="auto">
          <a:xfrm rot="-2731143">
            <a:off x="4551363" y="5489575"/>
            <a:ext cx="142875" cy="142875"/>
          </a:xfrm>
          <a:prstGeom prst="ellipse">
            <a:avLst/>
          </a:prstGeom>
          <a:solidFill>
            <a:schemeClr val="accent1"/>
          </a:solidFill>
          <a:ln w="25400" algn="ctr">
            <a:solidFill>
              <a:srgbClr val="385D8A"/>
            </a:solidFill>
            <a:round/>
            <a:headEnd/>
            <a:tailEnd/>
          </a:ln>
        </p:spPr>
        <p:txBody>
          <a:bodyPr vert="eaVert" anchor="ctr"/>
          <a:lstStyle/>
          <a:p>
            <a:pPr algn="ctr">
              <a:defRPr/>
            </a:pPr>
            <a:endParaRPr lang="es-AR">
              <a:solidFill>
                <a:schemeClr val="lt1"/>
              </a:solidFill>
              <a:latin typeface="+mn-lt"/>
              <a:cs typeface="+mn-cs"/>
            </a:endParaRPr>
          </a:p>
        </p:txBody>
      </p:sp>
      <p:cxnSp>
        <p:nvCxnSpPr>
          <p:cNvPr id="3" name="20 Conector recto de flecha"/>
          <p:cNvCxnSpPr>
            <a:cxnSpLocks noChangeShapeType="1"/>
          </p:cNvCxnSpPr>
          <p:nvPr/>
        </p:nvCxnSpPr>
        <p:spPr bwMode="auto">
          <a:xfrm rot="18868857" flipV="1">
            <a:off x="5442745" y="4787106"/>
            <a:ext cx="17462" cy="403225"/>
          </a:xfrm>
          <a:prstGeom prst="straightConnector1">
            <a:avLst/>
          </a:prstGeom>
          <a:noFill/>
          <a:ln w="1905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08" name="34 CuadroTexto"/>
          <p:cNvSpPr txBox="1">
            <a:spLocks noChangeArrowheads="1"/>
          </p:cNvSpPr>
          <p:nvPr/>
        </p:nvSpPr>
        <p:spPr bwMode="auto">
          <a:xfrm rot="-2731143">
            <a:off x="5045075" y="4791076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b="1">
                <a:latin typeface="Arial" charset="0"/>
              </a:rPr>
              <a:t>a</a:t>
            </a:r>
          </a:p>
        </p:txBody>
      </p:sp>
      <p:cxnSp>
        <p:nvCxnSpPr>
          <p:cNvPr id="17" name="16 Conector recto de flecha"/>
          <p:cNvCxnSpPr/>
          <p:nvPr/>
        </p:nvCxnSpPr>
        <p:spPr>
          <a:xfrm rot="5400000" flipH="1" flipV="1">
            <a:off x="4953000" y="5227638"/>
            <a:ext cx="0" cy="660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16 Conector recto de flecha"/>
          <p:cNvCxnSpPr>
            <a:cxnSpLocks noChangeShapeType="1"/>
          </p:cNvCxnSpPr>
          <p:nvPr/>
        </p:nvCxnSpPr>
        <p:spPr bwMode="auto">
          <a:xfrm rot="5400000" flipH="1" flipV="1">
            <a:off x="4329113" y="2468563"/>
            <a:ext cx="0" cy="6604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35 CuadroTexto"/>
          <p:cNvSpPr txBox="1">
            <a:spLocks noChangeArrowheads="1"/>
          </p:cNvSpPr>
          <p:nvPr/>
        </p:nvSpPr>
        <p:spPr bwMode="auto">
          <a:xfrm>
            <a:off x="5991225" y="4633913"/>
            <a:ext cx="287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b="1">
                <a:latin typeface="Arial" charset="0"/>
              </a:rPr>
              <a:t>v</a:t>
            </a:r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3238500" y="4094163"/>
            <a:ext cx="0" cy="6604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16 Conector recto de flecha"/>
          <p:cNvCxnSpPr>
            <a:cxnSpLocks noChangeShapeType="1"/>
          </p:cNvCxnSpPr>
          <p:nvPr/>
        </p:nvCxnSpPr>
        <p:spPr bwMode="auto">
          <a:xfrm rot="2668857" flipH="1" flipV="1">
            <a:off x="5827713" y="4575175"/>
            <a:ext cx="0" cy="6604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7 CuadroTexto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AR" sz="3200" dirty="0"/>
              <a:t>Retomando el movimiento circular de un punto:</a:t>
            </a:r>
          </a:p>
        </p:txBody>
      </p:sp>
    </p:spTree>
    <p:extLst>
      <p:ext uri="{BB962C8B-B14F-4D97-AF65-F5344CB8AC3E}">
        <p14:creationId xmlns:p14="http://schemas.microsoft.com/office/powerpoint/2010/main" val="197477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532 C 0.00226 -0.00996 0.00157 -0.02523 -0.00208 -0.0419 C -0.00573 -0.05857 -0.01198 -0.0794 -0.01875 -0.09468 C -0.02552 -0.11019 -0.03541 -0.12338 -0.0427 -0.1338 C -0.05 -0.14421 -0.05451 -0.15 -0.0625 -0.15741 C -0.07048 -0.16482 -0.07986 -0.17269 -0.09062 -0.17824 C -0.10139 -0.1838 -0.11875 -0.18935 -0.12708 -0.19074 C -0.13541 -0.19213 -0.13836 -0.18727 -0.14062 -0.18658 " pathEditMode="relative" rAng="0" ptsTypes="aaaaaaaA">
                                      <p:cBhvr>
                                        <p:cTn id="5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87" y="-9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903 -0.00185 -0.01788 -0.0037 -0.02813 -0.00139 C -0.03837 0.00093 -0.05191 0.00834 -0.06146 0.01389 C -0.07101 0.01945 -0.07795 0.0257 -0.08542 0.03195 C -0.09288 0.0382 -0.09792 0.03959 -0.10625 0.05139 C -0.11458 0.0632 -0.12882 0.08797 -0.13542 0.10278 C -0.14202 0.11759 -0.14288 0.12709 -0.14583 0.14028 C -0.14879 0.15347 -0.15104 0.16759 -0.15313 0.18195 " pathEditMode="relative" ptsTypes="aaaaaaaA">
                                      <p:cBhvr>
                                        <p:cTn id="8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7 C -3.88889E-6 0.01273 0.00018 0.02546 0.00209 0.03981 C 0.004 0.05417 0.00712 0.07199 0.01112 0.08611 C 0.01511 0.10023 0.01928 0.11134 0.0257 0.12407 C 0.03212 0.1368 0.0415 0.15254 0.05 0.16296 C 0.05851 0.17338 0.06719 0.17986 0.07639 0.18704 C 0.08559 0.19421 0.09636 0.20116 0.10556 0.20555 C 0.11476 0.20995 0.12379 0.2118 0.13125 0.21296 C 0.13872 0.21412 0.1474 0.21227 0.1507 0.21204 " pathEditMode="relative" ptsTypes="aaaaaaaaA">
                                      <p:cBhvr>
                                        <p:cTn id="10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3 C 0.00798 -0.00324 0.01545 -0.00324 0.025 -0.00578 C 0.03454 -0.00833 0.04757 -0.01319 0.05781 -0.01898 C 0.06805 -0.02476 0.07847 -0.0331 0.08645 -0.0405 C 0.09444 -0.04791 0.1 -0.05532 0.10573 -0.06273 " pathEditMode="relative" rAng="0" ptsTypes="aaaaA">
                                      <p:cBhvr>
                                        <p:cTn id="1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-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0" grpId="0"/>
      <p:bldP spid="16388" grpId="0" build="p"/>
      <p:bldP spid="6" grpId="0" animBg="1"/>
      <p:bldP spid="10" grpId="0" animBg="1"/>
      <p:bldP spid="12" grpId="0" animBg="1"/>
      <p:bldP spid="12" grpId="1" animBg="1"/>
      <p:bldP spid="16" grpId="0" animBg="1"/>
      <p:bldP spid="16" grpId="1" animBg="1"/>
      <p:bldP spid="18" grpId="0" animBg="1"/>
      <p:bldP spid="18" grpId="1" animBg="1"/>
      <p:bldP spid="24" grpId="0" animBg="1"/>
      <p:bldP spid="54289" grpId="0"/>
      <p:bldP spid="54291" grpId="0"/>
      <p:bldP spid="54292" grpId="0"/>
      <p:bldP spid="54293" grpId="0"/>
      <p:bldP spid="36" grpId="0"/>
      <p:bldP spid="37" grpId="0"/>
      <p:bldP spid="38" grpId="0"/>
      <p:bldP spid="2" grpId="0" animBg="1"/>
      <p:bldP spid="2" grpId="1" animBg="1"/>
      <p:bldP spid="54308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95536" y="620688"/>
            <a:ext cx="4032448" cy="38884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Elipse"/>
          <p:cNvSpPr/>
          <p:nvPr/>
        </p:nvSpPr>
        <p:spPr>
          <a:xfrm>
            <a:off x="4932040" y="628157"/>
            <a:ext cx="4032448" cy="38884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9" name="8 Conector recto"/>
          <p:cNvCxnSpPr/>
          <p:nvPr/>
        </p:nvCxnSpPr>
        <p:spPr>
          <a:xfrm flipV="1">
            <a:off x="2411784" y="2481202"/>
            <a:ext cx="2016200" cy="41850"/>
          </a:xfrm>
          <a:prstGeom prst="line">
            <a:avLst/>
          </a:prstGeom>
          <a:ln w="349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 flipV="1">
            <a:off x="2411760" y="764704"/>
            <a:ext cx="720080" cy="17583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14 CuadroTexto"/>
          <p:cNvSpPr txBox="1"/>
          <p:nvPr/>
        </p:nvSpPr>
        <p:spPr>
          <a:xfrm>
            <a:off x="3563888" y="244519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r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3923928" y="9807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s = r</a:t>
            </a:r>
          </a:p>
        </p:txBody>
      </p:sp>
      <p:sp>
        <p:nvSpPr>
          <p:cNvPr id="17" name="16 Arco"/>
          <p:cNvSpPr/>
          <p:nvPr/>
        </p:nvSpPr>
        <p:spPr>
          <a:xfrm rot="1132929">
            <a:off x="1679758" y="1736522"/>
            <a:ext cx="1584176" cy="1684717"/>
          </a:xfrm>
          <a:prstGeom prst="arc">
            <a:avLst>
              <a:gd name="adj1" fmla="val 16200000"/>
              <a:gd name="adj2" fmla="val 201498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CuadroTexto"/>
          <p:cNvSpPr txBox="1"/>
          <p:nvPr/>
        </p:nvSpPr>
        <p:spPr>
          <a:xfrm>
            <a:off x="2987824" y="1643878"/>
            <a:ext cx="1657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1 </a:t>
            </a:r>
            <a:r>
              <a:rPr lang="es-AR" sz="2400" dirty="0"/>
              <a:t>radian</a:t>
            </a:r>
          </a:p>
        </p:txBody>
      </p:sp>
      <p:graphicFrame>
        <p:nvGraphicFramePr>
          <p:cNvPr id="21" name="2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2690"/>
              </p:ext>
            </p:extLst>
          </p:nvPr>
        </p:nvGraphicFramePr>
        <p:xfrm>
          <a:off x="3419872" y="4233069"/>
          <a:ext cx="1080132" cy="1068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5" name="Ecuación" r:id="rId3" imgW="380880" imgH="393480" progId="Equation.3">
                  <p:embed/>
                </p:oleObj>
              </mc:Choice>
              <mc:Fallback>
                <p:oleObj name="Ecuación" r:id="rId3" imgW="380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233069"/>
                        <a:ext cx="1080132" cy="106813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2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104677"/>
              </p:ext>
            </p:extLst>
          </p:nvPr>
        </p:nvGraphicFramePr>
        <p:xfrm>
          <a:off x="4535996" y="4473116"/>
          <a:ext cx="217646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6" name="Ecuación" r:id="rId5" imgW="634680" imgH="203040" progId="Equation.3">
                  <p:embed/>
                </p:oleObj>
              </mc:Choice>
              <mc:Fallback>
                <p:oleObj name="Ecuación" r:id="rId5" imgW="6346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996" y="4473116"/>
                        <a:ext cx="2176463" cy="666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22 Conector recto"/>
          <p:cNvCxnSpPr/>
          <p:nvPr/>
        </p:nvCxnSpPr>
        <p:spPr>
          <a:xfrm flipV="1">
            <a:off x="6948264" y="1735050"/>
            <a:ext cx="1800200" cy="801321"/>
          </a:xfrm>
          <a:prstGeom prst="line">
            <a:avLst/>
          </a:prstGeom>
          <a:ln w="34925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6948264" y="783868"/>
            <a:ext cx="720080" cy="175834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25 Arco"/>
          <p:cNvSpPr/>
          <p:nvPr/>
        </p:nvSpPr>
        <p:spPr>
          <a:xfrm rot="1132929">
            <a:off x="6314149" y="1544517"/>
            <a:ext cx="1584176" cy="1684717"/>
          </a:xfrm>
          <a:prstGeom prst="arc">
            <a:avLst>
              <a:gd name="adj1" fmla="val 16200000"/>
              <a:gd name="adj2" fmla="val 193408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26 CuadroTexto"/>
          <p:cNvSpPr txBox="1"/>
          <p:nvPr/>
        </p:nvSpPr>
        <p:spPr>
          <a:xfrm>
            <a:off x="7585779" y="133821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θ</a:t>
            </a:r>
            <a:endParaRPr lang="es-AR" sz="2800" dirty="0"/>
          </a:p>
        </p:txBody>
      </p:sp>
      <p:sp>
        <p:nvSpPr>
          <p:cNvPr id="28" name="27 CuadroTexto"/>
          <p:cNvSpPr txBox="1"/>
          <p:nvPr/>
        </p:nvSpPr>
        <p:spPr>
          <a:xfrm>
            <a:off x="7976516" y="548680"/>
            <a:ext cx="1167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s =</a:t>
            </a:r>
            <a:r>
              <a:rPr lang="el-GR" sz="2800" dirty="0"/>
              <a:t>θ</a:t>
            </a:r>
            <a:r>
              <a:rPr lang="es-AR" sz="2800" dirty="0"/>
              <a:t> r</a:t>
            </a:r>
          </a:p>
        </p:txBody>
      </p:sp>
      <p:sp>
        <p:nvSpPr>
          <p:cNvPr id="29" name="28 CuadroTexto"/>
          <p:cNvSpPr txBox="1"/>
          <p:nvPr/>
        </p:nvSpPr>
        <p:spPr>
          <a:xfrm>
            <a:off x="1" y="5301208"/>
            <a:ext cx="9143999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s-AR" sz="2000" dirty="0"/>
              <a:t>Ejemplo de equivalencia de unidades: Expresar 48,6 revoluciones en radianes</a:t>
            </a:r>
          </a:p>
        </p:txBody>
      </p:sp>
      <p:graphicFrame>
        <p:nvGraphicFramePr>
          <p:cNvPr id="30" name="2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62766"/>
              </p:ext>
            </p:extLst>
          </p:nvPr>
        </p:nvGraphicFramePr>
        <p:xfrm>
          <a:off x="577427" y="5733257"/>
          <a:ext cx="3668713" cy="936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7" name="Ecuación" r:id="rId7" imgW="1218960" imgH="393480" progId="Equation.3">
                  <p:embed/>
                </p:oleObj>
              </mc:Choice>
              <mc:Fallback>
                <p:oleObj name="Ecuación" r:id="rId7" imgW="1218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427" y="5733257"/>
                        <a:ext cx="3668713" cy="93610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3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396630"/>
              </p:ext>
            </p:extLst>
          </p:nvPr>
        </p:nvGraphicFramePr>
        <p:xfrm>
          <a:off x="5083632" y="5877272"/>
          <a:ext cx="3476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8" name="Ecuación" r:id="rId9" imgW="1155600" imgH="203040" progId="Equation.3">
                  <p:embed/>
                </p:oleObj>
              </mc:Choice>
              <mc:Fallback>
                <p:oleObj name="Ecuación" r:id="rId9" imgW="1155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632" y="5877272"/>
                        <a:ext cx="3476625" cy="584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Rectángulo"/>
          <p:cNvSpPr/>
          <p:nvPr/>
        </p:nvSpPr>
        <p:spPr>
          <a:xfrm>
            <a:off x="455622" y="4689140"/>
            <a:ext cx="2016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dirty="0"/>
              <a:t>1 rad=57,3º</a:t>
            </a:r>
            <a:endParaRPr lang="es-AR" sz="2400" dirty="0"/>
          </a:p>
        </p:txBody>
      </p:sp>
      <p:sp>
        <p:nvSpPr>
          <p:cNvPr id="24" name="23 CuadroTexto"/>
          <p:cNvSpPr txBox="1"/>
          <p:nvPr/>
        </p:nvSpPr>
        <p:spPr>
          <a:xfrm>
            <a:off x="647564" y="0"/>
            <a:ext cx="7550186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s-AR" sz="3200" dirty="0"/>
              <a:t>Recordando la definición de radianes:</a:t>
            </a:r>
          </a:p>
        </p:txBody>
      </p:sp>
      <p:graphicFrame>
        <p:nvGraphicFramePr>
          <p:cNvPr id="32" name="3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334081"/>
              </p:ext>
            </p:extLst>
          </p:nvPr>
        </p:nvGraphicFramePr>
        <p:xfrm>
          <a:off x="7056276" y="4508500"/>
          <a:ext cx="19970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39" name="Ecuación" r:id="rId11" imgW="774360" imgH="228600" progId="Equation.3">
                  <p:embed/>
                </p:oleObj>
              </mc:Choice>
              <mc:Fallback>
                <p:oleObj name="Ecuación" r:id="rId11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276" y="4508500"/>
                        <a:ext cx="1997075" cy="7540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575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/>
      <p:bldP spid="16" grpId="0"/>
      <p:bldP spid="17" grpId="0" animBg="1"/>
      <p:bldP spid="18" grpId="0"/>
      <p:bldP spid="26" grpId="0" animBg="1"/>
      <p:bldP spid="27" grpId="0"/>
      <p:bldP spid="28" grpId="0"/>
      <p:bldP spid="29" grpId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492041"/>
              </p:ext>
            </p:extLst>
          </p:nvPr>
        </p:nvGraphicFramePr>
        <p:xfrm>
          <a:off x="3059832" y="116632"/>
          <a:ext cx="3476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4" name="Ecuación" r:id="rId3" imgW="1155600" imgH="203040" progId="Equation.3">
                  <p:embed/>
                </p:oleObj>
              </mc:Choice>
              <mc:Fallback>
                <p:oleObj name="Ecuación" r:id="rId3" imgW="1155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16632"/>
                        <a:ext cx="3476625" cy="584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615797"/>
              </p:ext>
            </p:extLst>
          </p:nvPr>
        </p:nvGraphicFramePr>
        <p:xfrm>
          <a:off x="1763713" y="836613"/>
          <a:ext cx="5957887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5" name="Ecuación" r:id="rId5" imgW="1981080" imgH="393480" progId="Equation.3">
                  <p:embed/>
                </p:oleObj>
              </mc:Choice>
              <mc:Fallback>
                <p:oleObj name="Ecuación" r:id="rId5" imgW="1981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836613"/>
                        <a:ext cx="5957887" cy="11318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0" y="206084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/>
              <a:t>Para expresar una posición angular en la circunferencia, se puede dar el valor en grados, pero  entre 0 y 360° </a:t>
            </a:r>
          </a:p>
        </p:txBody>
      </p:sp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568049"/>
              </p:ext>
            </p:extLst>
          </p:nvPr>
        </p:nvGraphicFramePr>
        <p:xfrm>
          <a:off x="683568" y="2852936"/>
          <a:ext cx="7446963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6" name="Ecuación" r:id="rId7" imgW="2476440" imgH="393480" progId="Equation.3">
                  <p:embed/>
                </p:oleObj>
              </mc:Choice>
              <mc:Fallback>
                <p:oleObj name="Ecuación" r:id="rId7" imgW="2476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852936"/>
                        <a:ext cx="7446963" cy="11318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7 CuadroTexto"/>
          <p:cNvSpPr txBox="1"/>
          <p:nvPr/>
        </p:nvSpPr>
        <p:spPr>
          <a:xfrm>
            <a:off x="0" y="400506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/>
              <a:t>Es decir que el punto dio 48 vueltas y un poco mas: 0,6 vueltas que corresponden a un ángulo de:</a:t>
            </a:r>
          </a:p>
        </p:txBody>
      </p:sp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659694"/>
              </p:ext>
            </p:extLst>
          </p:nvPr>
        </p:nvGraphicFramePr>
        <p:xfrm>
          <a:off x="1352550" y="4797152"/>
          <a:ext cx="6110288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7" name="Ecuación" r:id="rId9" imgW="2031840" imgH="393480" progId="Equation.3">
                  <p:embed/>
                </p:oleObj>
              </mc:Choice>
              <mc:Fallback>
                <p:oleObj name="Ecuación" r:id="rId9" imgW="2031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4797152"/>
                        <a:ext cx="6110288" cy="11318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0" y="6008325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dirty="0"/>
              <a:t>El punto está en el 3° cuadrante y formando un ángulo de 216° con el eje x, positivo</a:t>
            </a:r>
          </a:p>
        </p:txBody>
      </p:sp>
    </p:spTree>
    <p:extLst>
      <p:ext uri="{BB962C8B-B14F-4D97-AF65-F5344CB8AC3E}">
        <p14:creationId xmlns:p14="http://schemas.microsoft.com/office/powerpoint/2010/main" val="11561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24905" y="476672"/>
            <a:ext cx="7772400" cy="100811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defRPr/>
            </a:pPr>
            <a:r>
              <a:rPr lang="es-AR" altLang="es-AR" sz="3100" b="1" dirty="0">
                <a:solidFill>
                  <a:schemeClr val="tx2">
                    <a:lumMod val="75000"/>
                  </a:schemeClr>
                </a:solidFill>
                <a:latin typeface="Arial" charset="0"/>
                <a:cs typeface="Arial" charset="0"/>
              </a:rPr>
              <a:t>ROTACIÓN DE CUERPOS RÍGIDOS</a:t>
            </a:r>
            <a:endParaRPr lang="es-AR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545" y="4954747"/>
            <a:ext cx="2866615" cy="1776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5" descr="Resultado de imagen para rotación de cuerpos rigi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889" y="4194739"/>
            <a:ext cx="3091619" cy="265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47" name="Picture 7" descr="Imagen relacionad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2" y="4689141"/>
            <a:ext cx="3146632" cy="203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90649"/>
            <a:ext cx="3118566" cy="2804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1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422" y="1975618"/>
            <a:ext cx="5435062" cy="163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555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99 Grupo"/>
          <p:cNvGrpSpPr/>
          <p:nvPr/>
        </p:nvGrpSpPr>
        <p:grpSpPr>
          <a:xfrm>
            <a:off x="2607784" y="2306079"/>
            <a:ext cx="4367443" cy="2132551"/>
            <a:chOff x="1048639" y="2456953"/>
            <a:chExt cx="2203444" cy="109728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1" name="100 Forma libre"/>
            <p:cNvSpPr/>
            <p:nvPr/>
          </p:nvSpPr>
          <p:spPr>
            <a:xfrm>
              <a:off x="1048639" y="2456953"/>
              <a:ext cx="2203444" cy="1097280"/>
            </a:xfrm>
            <a:custGeom>
              <a:avLst/>
              <a:gdLst>
                <a:gd name="connsiteX0" fmla="*/ 191764 w 2203444"/>
                <a:gd name="connsiteY0" fmla="*/ 556591 h 1097280"/>
                <a:gd name="connsiteX1" fmla="*/ 191764 w 2203444"/>
                <a:gd name="connsiteY1" fmla="*/ 556591 h 1097280"/>
                <a:gd name="connsiteX2" fmla="*/ 303083 w 2203444"/>
                <a:gd name="connsiteY2" fmla="*/ 548640 h 1097280"/>
                <a:gd name="connsiteX3" fmla="*/ 366693 w 2203444"/>
                <a:gd name="connsiteY3" fmla="*/ 516835 h 1097280"/>
                <a:gd name="connsiteX4" fmla="*/ 446206 w 2203444"/>
                <a:gd name="connsiteY4" fmla="*/ 500932 h 1097280"/>
                <a:gd name="connsiteX5" fmla="*/ 485963 w 2203444"/>
                <a:gd name="connsiteY5" fmla="*/ 485030 h 1097280"/>
                <a:gd name="connsiteX6" fmla="*/ 565476 w 2203444"/>
                <a:gd name="connsiteY6" fmla="*/ 469127 h 1097280"/>
                <a:gd name="connsiteX7" fmla="*/ 597281 w 2203444"/>
                <a:gd name="connsiteY7" fmla="*/ 461176 h 1097280"/>
                <a:gd name="connsiteX8" fmla="*/ 676794 w 2203444"/>
                <a:gd name="connsiteY8" fmla="*/ 429370 h 1097280"/>
                <a:gd name="connsiteX9" fmla="*/ 708599 w 2203444"/>
                <a:gd name="connsiteY9" fmla="*/ 421419 h 1097280"/>
                <a:gd name="connsiteX10" fmla="*/ 740404 w 2203444"/>
                <a:gd name="connsiteY10" fmla="*/ 405517 h 1097280"/>
                <a:gd name="connsiteX11" fmla="*/ 772210 w 2203444"/>
                <a:gd name="connsiteY11" fmla="*/ 397565 h 1097280"/>
                <a:gd name="connsiteX12" fmla="*/ 804015 w 2203444"/>
                <a:gd name="connsiteY12" fmla="*/ 381663 h 1097280"/>
                <a:gd name="connsiteX13" fmla="*/ 827869 w 2203444"/>
                <a:gd name="connsiteY13" fmla="*/ 373711 h 1097280"/>
                <a:gd name="connsiteX14" fmla="*/ 867625 w 2203444"/>
                <a:gd name="connsiteY14" fmla="*/ 349857 h 1097280"/>
                <a:gd name="connsiteX15" fmla="*/ 891479 w 2203444"/>
                <a:gd name="connsiteY15" fmla="*/ 341906 h 1097280"/>
                <a:gd name="connsiteX16" fmla="*/ 931236 w 2203444"/>
                <a:gd name="connsiteY16" fmla="*/ 326004 h 1097280"/>
                <a:gd name="connsiteX17" fmla="*/ 963041 w 2203444"/>
                <a:gd name="connsiteY17" fmla="*/ 310101 h 1097280"/>
                <a:gd name="connsiteX18" fmla="*/ 1010749 w 2203444"/>
                <a:gd name="connsiteY18" fmla="*/ 294198 h 1097280"/>
                <a:gd name="connsiteX19" fmla="*/ 1074359 w 2203444"/>
                <a:gd name="connsiteY19" fmla="*/ 270344 h 1097280"/>
                <a:gd name="connsiteX20" fmla="*/ 1130018 w 2203444"/>
                <a:gd name="connsiteY20" fmla="*/ 230588 h 1097280"/>
                <a:gd name="connsiteX21" fmla="*/ 1153872 w 2203444"/>
                <a:gd name="connsiteY21" fmla="*/ 214685 h 1097280"/>
                <a:gd name="connsiteX22" fmla="*/ 1233385 w 2203444"/>
                <a:gd name="connsiteY22" fmla="*/ 190831 h 1097280"/>
                <a:gd name="connsiteX23" fmla="*/ 1265191 w 2203444"/>
                <a:gd name="connsiteY23" fmla="*/ 174929 h 1097280"/>
                <a:gd name="connsiteX24" fmla="*/ 1344704 w 2203444"/>
                <a:gd name="connsiteY24" fmla="*/ 159026 h 1097280"/>
                <a:gd name="connsiteX25" fmla="*/ 1408314 w 2203444"/>
                <a:gd name="connsiteY25" fmla="*/ 127221 h 1097280"/>
                <a:gd name="connsiteX26" fmla="*/ 1440119 w 2203444"/>
                <a:gd name="connsiteY26" fmla="*/ 111318 h 1097280"/>
                <a:gd name="connsiteX27" fmla="*/ 1463973 w 2203444"/>
                <a:gd name="connsiteY27" fmla="*/ 95416 h 1097280"/>
                <a:gd name="connsiteX28" fmla="*/ 1511681 w 2203444"/>
                <a:gd name="connsiteY28" fmla="*/ 87464 h 1097280"/>
                <a:gd name="connsiteX29" fmla="*/ 1575291 w 2203444"/>
                <a:gd name="connsiteY29" fmla="*/ 63610 h 1097280"/>
                <a:gd name="connsiteX30" fmla="*/ 1622999 w 2203444"/>
                <a:gd name="connsiteY30" fmla="*/ 47708 h 1097280"/>
                <a:gd name="connsiteX31" fmla="*/ 1670707 w 2203444"/>
                <a:gd name="connsiteY31" fmla="*/ 31805 h 1097280"/>
                <a:gd name="connsiteX32" fmla="*/ 1718415 w 2203444"/>
                <a:gd name="connsiteY32" fmla="*/ 23854 h 1097280"/>
                <a:gd name="connsiteX33" fmla="*/ 1750220 w 2203444"/>
                <a:gd name="connsiteY33" fmla="*/ 15903 h 1097280"/>
                <a:gd name="connsiteX34" fmla="*/ 1813831 w 2203444"/>
                <a:gd name="connsiteY34" fmla="*/ 7951 h 1097280"/>
                <a:gd name="connsiteX35" fmla="*/ 1837684 w 2203444"/>
                <a:gd name="connsiteY35" fmla="*/ 0 h 1097280"/>
                <a:gd name="connsiteX36" fmla="*/ 2044418 w 2203444"/>
                <a:gd name="connsiteY36" fmla="*/ 7951 h 1097280"/>
                <a:gd name="connsiteX37" fmla="*/ 2076224 w 2203444"/>
                <a:gd name="connsiteY37" fmla="*/ 23854 h 1097280"/>
                <a:gd name="connsiteX38" fmla="*/ 2123931 w 2203444"/>
                <a:gd name="connsiteY38" fmla="*/ 63610 h 1097280"/>
                <a:gd name="connsiteX39" fmla="*/ 2155737 w 2203444"/>
                <a:gd name="connsiteY39" fmla="*/ 127221 h 1097280"/>
                <a:gd name="connsiteX40" fmla="*/ 2187542 w 2203444"/>
                <a:gd name="connsiteY40" fmla="*/ 190831 h 1097280"/>
                <a:gd name="connsiteX41" fmla="*/ 2195493 w 2203444"/>
                <a:gd name="connsiteY41" fmla="*/ 278296 h 1097280"/>
                <a:gd name="connsiteX42" fmla="*/ 2203444 w 2203444"/>
                <a:gd name="connsiteY42" fmla="*/ 349857 h 1097280"/>
                <a:gd name="connsiteX43" fmla="*/ 2195493 w 2203444"/>
                <a:gd name="connsiteY43" fmla="*/ 604299 h 1097280"/>
                <a:gd name="connsiteX44" fmla="*/ 2187542 w 2203444"/>
                <a:gd name="connsiteY44" fmla="*/ 644056 h 1097280"/>
                <a:gd name="connsiteX45" fmla="*/ 2171639 w 2203444"/>
                <a:gd name="connsiteY45" fmla="*/ 691764 h 1097280"/>
                <a:gd name="connsiteX46" fmla="*/ 2163688 w 2203444"/>
                <a:gd name="connsiteY46" fmla="*/ 715617 h 1097280"/>
                <a:gd name="connsiteX47" fmla="*/ 2147785 w 2203444"/>
                <a:gd name="connsiteY47" fmla="*/ 739471 h 1097280"/>
                <a:gd name="connsiteX48" fmla="*/ 2123931 w 2203444"/>
                <a:gd name="connsiteY48" fmla="*/ 795130 h 1097280"/>
                <a:gd name="connsiteX49" fmla="*/ 2076224 w 2203444"/>
                <a:gd name="connsiteY49" fmla="*/ 826936 h 1097280"/>
                <a:gd name="connsiteX50" fmla="*/ 1988759 w 2203444"/>
                <a:gd name="connsiteY50" fmla="*/ 866692 h 1097280"/>
                <a:gd name="connsiteX51" fmla="*/ 1972857 w 2203444"/>
                <a:gd name="connsiteY51" fmla="*/ 898497 h 1097280"/>
                <a:gd name="connsiteX52" fmla="*/ 1949003 w 2203444"/>
                <a:gd name="connsiteY52" fmla="*/ 906449 h 1097280"/>
                <a:gd name="connsiteX53" fmla="*/ 1925149 w 2203444"/>
                <a:gd name="connsiteY53" fmla="*/ 922351 h 1097280"/>
                <a:gd name="connsiteX54" fmla="*/ 1877441 w 2203444"/>
                <a:gd name="connsiteY54" fmla="*/ 938254 h 1097280"/>
                <a:gd name="connsiteX55" fmla="*/ 1654804 w 2203444"/>
                <a:gd name="connsiteY55" fmla="*/ 970059 h 1097280"/>
                <a:gd name="connsiteX56" fmla="*/ 1615048 w 2203444"/>
                <a:gd name="connsiteY56" fmla="*/ 978010 h 1097280"/>
                <a:gd name="connsiteX57" fmla="*/ 1440119 w 2203444"/>
                <a:gd name="connsiteY57" fmla="*/ 993913 h 1097280"/>
                <a:gd name="connsiteX58" fmla="*/ 1296996 w 2203444"/>
                <a:gd name="connsiteY58" fmla="*/ 1017767 h 1097280"/>
                <a:gd name="connsiteX59" fmla="*/ 1185678 w 2203444"/>
                <a:gd name="connsiteY59" fmla="*/ 1033670 h 1097280"/>
                <a:gd name="connsiteX60" fmla="*/ 1130018 w 2203444"/>
                <a:gd name="connsiteY60" fmla="*/ 1049572 h 1097280"/>
                <a:gd name="connsiteX61" fmla="*/ 1090262 w 2203444"/>
                <a:gd name="connsiteY61" fmla="*/ 1057524 h 1097280"/>
                <a:gd name="connsiteX62" fmla="*/ 1066408 w 2203444"/>
                <a:gd name="connsiteY62" fmla="*/ 1065475 h 1097280"/>
                <a:gd name="connsiteX63" fmla="*/ 1002798 w 2203444"/>
                <a:gd name="connsiteY63" fmla="*/ 1073426 h 1097280"/>
                <a:gd name="connsiteX64" fmla="*/ 947138 w 2203444"/>
                <a:gd name="connsiteY64" fmla="*/ 1081377 h 1097280"/>
                <a:gd name="connsiteX65" fmla="*/ 811966 w 2203444"/>
                <a:gd name="connsiteY65" fmla="*/ 1089329 h 1097280"/>
                <a:gd name="connsiteX66" fmla="*/ 724502 w 2203444"/>
                <a:gd name="connsiteY66" fmla="*/ 1097280 h 1097280"/>
                <a:gd name="connsiteX67" fmla="*/ 287180 w 2203444"/>
                <a:gd name="connsiteY67" fmla="*/ 1089329 h 1097280"/>
                <a:gd name="connsiteX68" fmla="*/ 239472 w 2203444"/>
                <a:gd name="connsiteY68" fmla="*/ 1057524 h 1097280"/>
                <a:gd name="connsiteX69" fmla="*/ 223570 w 2203444"/>
                <a:gd name="connsiteY69" fmla="*/ 1033670 h 1097280"/>
                <a:gd name="connsiteX70" fmla="*/ 199716 w 2203444"/>
                <a:gd name="connsiteY70" fmla="*/ 1017767 h 1097280"/>
                <a:gd name="connsiteX71" fmla="*/ 175862 w 2203444"/>
                <a:gd name="connsiteY71" fmla="*/ 962108 h 1097280"/>
                <a:gd name="connsiteX72" fmla="*/ 144057 w 2203444"/>
                <a:gd name="connsiteY72" fmla="*/ 914400 h 1097280"/>
                <a:gd name="connsiteX73" fmla="*/ 120203 w 2203444"/>
                <a:gd name="connsiteY73" fmla="*/ 906449 h 1097280"/>
                <a:gd name="connsiteX74" fmla="*/ 80446 w 2203444"/>
                <a:gd name="connsiteY74" fmla="*/ 842838 h 1097280"/>
                <a:gd name="connsiteX75" fmla="*/ 64544 w 2203444"/>
                <a:gd name="connsiteY75" fmla="*/ 818984 h 1097280"/>
                <a:gd name="connsiteX76" fmla="*/ 40690 w 2203444"/>
                <a:gd name="connsiteY76" fmla="*/ 803082 h 1097280"/>
                <a:gd name="connsiteX77" fmla="*/ 24787 w 2203444"/>
                <a:gd name="connsiteY77" fmla="*/ 771277 h 1097280"/>
                <a:gd name="connsiteX78" fmla="*/ 8884 w 2203444"/>
                <a:gd name="connsiteY78" fmla="*/ 723569 h 1097280"/>
                <a:gd name="connsiteX79" fmla="*/ 8884 w 2203444"/>
                <a:gd name="connsiteY79" fmla="*/ 548640 h 1097280"/>
                <a:gd name="connsiteX80" fmla="*/ 32738 w 2203444"/>
                <a:gd name="connsiteY80" fmla="*/ 540689 h 1097280"/>
                <a:gd name="connsiteX81" fmla="*/ 80446 w 2203444"/>
                <a:gd name="connsiteY81" fmla="*/ 532737 h 1097280"/>
                <a:gd name="connsiteX82" fmla="*/ 112251 w 2203444"/>
                <a:gd name="connsiteY82" fmla="*/ 524786 h 1097280"/>
                <a:gd name="connsiteX83" fmla="*/ 175862 w 2203444"/>
                <a:gd name="connsiteY83" fmla="*/ 532737 h 1097280"/>
                <a:gd name="connsiteX84" fmla="*/ 191764 w 2203444"/>
                <a:gd name="connsiteY84" fmla="*/ 556591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203444" h="1097280">
                  <a:moveTo>
                    <a:pt x="191764" y="556591"/>
                  </a:moveTo>
                  <a:lnTo>
                    <a:pt x="191764" y="556591"/>
                  </a:lnTo>
                  <a:cubicBezTo>
                    <a:pt x="228870" y="553941"/>
                    <a:pt x="266337" y="554442"/>
                    <a:pt x="303083" y="548640"/>
                  </a:cubicBezTo>
                  <a:cubicBezTo>
                    <a:pt x="400989" y="533181"/>
                    <a:pt x="297970" y="537980"/>
                    <a:pt x="366693" y="516835"/>
                  </a:cubicBezTo>
                  <a:cubicBezTo>
                    <a:pt x="392527" y="508886"/>
                    <a:pt x="420089" y="507896"/>
                    <a:pt x="446206" y="500932"/>
                  </a:cubicBezTo>
                  <a:cubicBezTo>
                    <a:pt x="459997" y="497254"/>
                    <a:pt x="472422" y="489544"/>
                    <a:pt x="485963" y="485030"/>
                  </a:cubicBezTo>
                  <a:cubicBezTo>
                    <a:pt x="513676" y="475792"/>
                    <a:pt x="536101" y="475002"/>
                    <a:pt x="565476" y="469127"/>
                  </a:cubicBezTo>
                  <a:cubicBezTo>
                    <a:pt x="576192" y="466984"/>
                    <a:pt x="586814" y="464316"/>
                    <a:pt x="597281" y="461176"/>
                  </a:cubicBezTo>
                  <a:cubicBezTo>
                    <a:pt x="740340" y="418258"/>
                    <a:pt x="570524" y="469222"/>
                    <a:pt x="676794" y="429370"/>
                  </a:cubicBezTo>
                  <a:cubicBezTo>
                    <a:pt x="687026" y="425533"/>
                    <a:pt x="698367" y="425256"/>
                    <a:pt x="708599" y="421419"/>
                  </a:cubicBezTo>
                  <a:cubicBezTo>
                    <a:pt x="719697" y="417257"/>
                    <a:pt x="729306" y="409679"/>
                    <a:pt x="740404" y="405517"/>
                  </a:cubicBezTo>
                  <a:cubicBezTo>
                    <a:pt x="750637" y="401680"/>
                    <a:pt x="761977" y="401402"/>
                    <a:pt x="772210" y="397565"/>
                  </a:cubicBezTo>
                  <a:cubicBezTo>
                    <a:pt x="783308" y="393403"/>
                    <a:pt x="793120" y="386332"/>
                    <a:pt x="804015" y="381663"/>
                  </a:cubicBezTo>
                  <a:cubicBezTo>
                    <a:pt x="811719" y="378361"/>
                    <a:pt x="820372" y="377459"/>
                    <a:pt x="827869" y="373711"/>
                  </a:cubicBezTo>
                  <a:cubicBezTo>
                    <a:pt x="841692" y="366799"/>
                    <a:pt x="853802" y="356768"/>
                    <a:pt x="867625" y="349857"/>
                  </a:cubicBezTo>
                  <a:cubicBezTo>
                    <a:pt x="875122" y="346109"/>
                    <a:pt x="883631" y="344849"/>
                    <a:pt x="891479" y="341906"/>
                  </a:cubicBezTo>
                  <a:cubicBezTo>
                    <a:pt x="904843" y="336895"/>
                    <a:pt x="918193" y="331801"/>
                    <a:pt x="931236" y="326004"/>
                  </a:cubicBezTo>
                  <a:cubicBezTo>
                    <a:pt x="942068" y="321190"/>
                    <a:pt x="952036" y="314503"/>
                    <a:pt x="963041" y="310101"/>
                  </a:cubicBezTo>
                  <a:cubicBezTo>
                    <a:pt x="978605" y="303875"/>
                    <a:pt x="995756" y="301694"/>
                    <a:pt x="1010749" y="294198"/>
                  </a:cubicBezTo>
                  <a:cubicBezTo>
                    <a:pt x="1052328" y="273409"/>
                    <a:pt x="1031055" y="281171"/>
                    <a:pt x="1074359" y="270344"/>
                  </a:cubicBezTo>
                  <a:cubicBezTo>
                    <a:pt x="1113215" y="231488"/>
                    <a:pt x="1081177" y="258497"/>
                    <a:pt x="1130018" y="230588"/>
                  </a:cubicBezTo>
                  <a:cubicBezTo>
                    <a:pt x="1138315" y="225847"/>
                    <a:pt x="1145139" y="218566"/>
                    <a:pt x="1153872" y="214685"/>
                  </a:cubicBezTo>
                  <a:cubicBezTo>
                    <a:pt x="1251711" y="171202"/>
                    <a:pt x="1159395" y="218577"/>
                    <a:pt x="1233385" y="190831"/>
                  </a:cubicBezTo>
                  <a:cubicBezTo>
                    <a:pt x="1244484" y="186669"/>
                    <a:pt x="1253794" y="178185"/>
                    <a:pt x="1265191" y="174929"/>
                  </a:cubicBezTo>
                  <a:cubicBezTo>
                    <a:pt x="1291180" y="167504"/>
                    <a:pt x="1344704" y="159026"/>
                    <a:pt x="1344704" y="159026"/>
                  </a:cubicBezTo>
                  <a:cubicBezTo>
                    <a:pt x="1386566" y="117164"/>
                    <a:pt x="1347374" y="147535"/>
                    <a:pt x="1408314" y="127221"/>
                  </a:cubicBezTo>
                  <a:cubicBezTo>
                    <a:pt x="1419559" y="123473"/>
                    <a:pt x="1429828" y="117199"/>
                    <a:pt x="1440119" y="111318"/>
                  </a:cubicBezTo>
                  <a:cubicBezTo>
                    <a:pt x="1448416" y="106577"/>
                    <a:pt x="1454907" y="98438"/>
                    <a:pt x="1463973" y="95416"/>
                  </a:cubicBezTo>
                  <a:cubicBezTo>
                    <a:pt x="1479268" y="90318"/>
                    <a:pt x="1495778" y="90115"/>
                    <a:pt x="1511681" y="87464"/>
                  </a:cubicBezTo>
                  <a:cubicBezTo>
                    <a:pt x="1564998" y="60806"/>
                    <a:pt x="1521165" y="79848"/>
                    <a:pt x="1575291" y="63610"/>
                  </a:cubicBezTo>
                  <a:cubicBezTo>
                    <a:pt x="1591347" y="58793"/>
                    <a:pt x="1607096" y="53009"/>
                    <a:pt x="1622999" y="47708"/>
                  </a:cubicBezTo>
                  <a:cubicBezTo>
                    <a:pt x="1638902" y="42407"/>
                    <a:pt x="1654172" y="34561"/>
                    <a:pt x="1670707" y="31805"/>
                  </a:cubicBezTo>
                  <a:cubicBezTo>
                    <a:pt x="1686610" y="29155"/>
                    <a:pt x="1702606" y="27016"/>
                    <a:pt x="1718415" y="23854"/>
                  </a:cubicBezTo>
                  <a:cubicBezTo>
                    <a:pt x="1729131" y="21711"/>
                    <a:pt x="1739441" y="17700"/>
                    <a:pt x="1750220" y="15903"/>
                  </a:cubicBezTo>
                  <a:cubicBezTo>
                    <a:pt x="1771298" y="12390"/>
                    <a:pt x="1792627" y="10602"/>
                    <a:pt x="1813831" y="7951"/>
                  </a:cubicBezTo>
                  <a:cubicBezTo>
                    <a:pt x="1821782" y="5301"/>
                    <a:pt x="1829303" y="0"/>
                    <a:pt x="1837684" y="0"/>
                  </a:cubicBezTo>
                  <a:cubicBezTo>
                    <a:pt x="1906646" y="0"/>
                    <a:pt x="1975798" y="1089"/>
                    <a:pt x="2044418" y="7951"/>
                  </a:cubicBezTo>
                  <a:cubicBezTo>
                    <a:pt x="2056213" y="9130"/>
                    <a:pt x="2065932" y="17973"/>
                    <a:pt x="2076224" y="23854"/>
                  </a:cubicBezTo>
                  <a:cubicBezTo>
                    <a:pt x="2091405" y="32529"/>
                    <a:pt x="2114534" y="48844"/>
                    <a:pt x="2123931" y="63610"/>
                  </a:cubicBezTo>
                  <a:cubicBezTo>
                    <a:pt x="2136658" y="83610"/>
                    <a:pt x="2143540" y="106893"/>
                    <a:pt x="2155737" y="127221"/>
                  </a:cubicBezTo>
                  <a:cubicBezTo>
                    <a:pt x="2183903" y="174164"/>
                    <a:pt x="2174704" y="152316"/>
                    <a:pt x="2187542" y="190831"/>
                  </a:cubicBezTo>
                  <a:cubicBezTo>
                    <a:pt x="2190192" y="219986"/>
                    <a:pt x="2192580" y="249166"/>
                    <a:pt x="2195493" y="278296"/>
                  </a:cubicBezTo>
                  <a:cubicBezTo>
                    <a:pt x="2197881" y="302177"/>
                    <a:pt x="2203444" y="325857"/>
                    <a:pt x="2203444" y="349857"/>
                  </a:cubicBezTo>
                  <a:cubicBezTo>
                    <a:pt x="2203444" y="434712"/>
                    <a:pt x="2200073" y="519567"/>
                    <a:pt x="2195493" y="604299"/>
                  </a:cubicBezTo>
                  <a:cubicBezTo>
                    <a:pt x="2194764" y="617794"/>
                    <a:pt x="2191098" y="631017"/>
                    <a:pt x="2187542" y="644056"/>
                  </a:cubicBezTo>
                  <a:cubicBezTo>
                    <a:pt x="2183131" y="660228"/>
                    <a:pt x="2176940" y="675861"/>
                    <a:pt x="2171639" y="691764"/>
                  </a:cubicBezTo>
                  <a:cubicBezTo>
                    <a:pt x="2168989" y="699715"/>
                    <a:pt x="2168337" y="708644"/>
                    <a:pt x="2163688" y="715617"/>
                  </a:cubicBezTo>
                  <a:lnTo>
                    <a:pt x="2147785" y="739471"/>
                  </a:lnTo>
                  <a:cubicBezTo>
                    <a:pt x="2143033" y="753728"/>
                    <a:pt x="2133758" y="785303"/>
                    <a:pt x="2123931" y="795130"/>
                  </a:cubicBezTo>
                  <a:cubicBezTo>
                    <a:pt x="2110417" y="808645"/>
                    <a:pt x="2093319" y="818389"/>
                    <a:pt x="2076224" y="826936"/>
                  </a:cubicBezTo>
                  <a:cubicBezTo>
                    <a:pt x="2015750" y="857173"/>
                    <a:pt x="2045024" y="844187"/>
                    <a:pt x="1988759" y="866692"/>
                  </a:cubicBezTo>
                  <a:cubicBezTo>
                    <a:pt x="1983458" y="877294"/>
                    <a:pt x="1981238" y="890116"/>
                    <a:pt x="1972857" y="898497"/>
                  </a:cubicBezTo>
                  <a:cubicBezTo>
                    <a:pt x="1966930" y="904424"/>
                    <a:pt x="1956500" y="902701"/>
                    <a:pt x="1949003" y="906449"/>
                  </a:cubicBezTo>
                  <a:cubicBezTo>
                    <a:pt x="1940456" y="910723"/>
                    <a:pt x="1933882" y="918470"/>
                    <a:pt x="1925149" y="922351"/>
                  </a:cubicBezTo>
                  <a:cubicBezTo>
                    <a:pt x="1909831" y="929159"/>
                    <a:pt x="1877441" y="938254"/>
                    <a:pt x="1877441" y="938254"/>
                  </a:cubicBezTo>
                  <a:cubicBezTo>
                    <a:pt x="1797222" y="991735"/>
                    <a:pt x="1870465" y="948494"/>
                    <a:pt x="1654804" y="970059"/>
                  </a:cubicBezTo>
                  <a:cubicBezTo>
                    <a:pt x="1641357" y="971404"/>
                    <a:pt x="1628488" y="976595"/>
                    <a:pt x="1615048" y="978010"/>
                  </a:cubicBezTo>
                  <a:cubicBezTo>
                    <a:pt x="1493981" y="990754"/>
                    <a:pt x="1534000" y="979470"/>
                    <a:pt x="1440119" y="993913"/>
                  </a:cubicBezTo>
                  <a:cubicBezTo>
                    <a:pt x="1392316" y="1001267"/>
                    <a:pt x="1344876" y="1010927"/>
                    <a:pt x="1296996" y="1017767"/>
                  </a:cubicBezTo>
                  <a:lnTo>
                    <a:pt x="1185678" y="1033670"/>
                  </a:lnTo>
                  <a:cubicBezTo>
                    <a:pt x="1159110" y="1042526"/>
                    <a:pt x="1159977" y="1042914"/>
                    <a:pt x="1130018" y="1049572"/>
                  </a:cubicBezTo>
                  <a:cubicBezTo>
                    <a:pt x="1116825" y="1052504"/>
                    <a:pt x="1103373" y="1054246"/>
                    <a:pt x="1090262" y="1057524"/>
                  </a:cubicBezTo>
                  <a:cubicBezTo>
                    <a:pt x="1082131" y="1059557"/>
                    <a:pt x="1074654" y="1063976"/>
                    <a:pt x="1066408" y="1065475"/>
                  </a:cubicBezTo>
                  <a:cubicBezTo>
                    <a:pt x="1045384" y="1069297"/>
                    <a:pt x="1023979" y="1070602"/>
                    <a:pt x="1002798" y="1073426"/>
                  </a:cubicBezTo>
                  <a:cubicBezTo>
                    <a:pt x="984221" y="1075903"/>
                    <a:pt x="965815" y="1079821"/>
                    <a:pt x="947138" y="1081377"/>
                  </a:cubicBezTo>
                  <a:cubicBezTo>
                    <a:pt x="902159" y="1085125"/>
                    <a:pt x="856987" y="1086113"/>
                    <a:pt x="811966" y="1089329"/>
                  </a:cubicBezTo>
                  <a:cubicBezTo>
                    <a:pt x="782766" y="1091415"/>
                    <a:pt x="753657" y="1094630"/>
                    <a:pt x="724502" y="1097280"/>
                  </a:cubicBezTo>
                  <a:lnTo>
                    <a:pt x="287180" y="1089329"/>
                  </a:lnTo>
                  <a:cubicBezTo>
                    <a:pt x="268131" y="1087768"/>
                    <a:pt x="239472" y="1057524"/>
                    <a:pt x="239472" y="1057524"/>
                  </a:cubicBezTo>
                  <a:cubicBezTo>
                    <a:pt x="234171" y="1049573"/>
                    <a:pt x="230327" y="1040427"/>
                    <a:pt x="223570" y="1033670"/>
                  </a:cubicBezTo>
                  <a:cubicBezTo>
                    <a:pt x="216813" y="1026913"/>
                    <a:pt x="205834" y="1025108"/>
                    <a:pt x="199716" y="1017767"/>
                  </a:cubicBezTo>
                  <a:cubicBezTo>
                    <a:pt x="173172" y="985915"/>
                    <a:pt x="192435" y="991939"/>
                    <a:pt x="175862" y="962108"/>
                  </a:cubicBezTo>
                  <a:cubicBezTo>
                    <a:pt x="166580" y="945401"/>
                    <a:pt x="162189" y="920444"/>
                    <a:pt x="144057" y="914400"/>
                  </a:cubicBezTo>
                  <a:lnTo>
                    <a:pt x="120203" y="906449"/>
                  </a:lnTo>
                  <a:cubicBezTo>
                    <a:pt x="101278" y="849675"/>
                    <a:pt x="118248" y="868040"/>
                    <a:pt x="80446" y="842838"/>
                  </a:cubicBezTo>
                  <a:cubicBezTo>
                    <a:pt x="75145" y="834887"/>
                    <a:pt x="71301" y="825741"/>
                    <a:pt x="64544" y="818984"/>
                  </a:cubicBezTo>
                  <a:cubicBezTo>
                    <a:pt x="57787" y="812227"/>
                    <a:pt x="46808" y="810423"/>
                    <a:pt x="40690" y="803082"/>
                  </a:cubicBezTo>
                  <a:cubicBezTo>
                    <a:pt x="33102" y="793976"/>
                    <a:pt x="29189" y="782282"/>
                    <a:pt x="24787" y="771277"/>
                  </a:cubicBezTo>
                  <a:cubicBezTo>
                    <a:pt x="18561" y="755713"/>
                    <a:pt x="8884" y="723569"/>
                    <a:pt x="8884" y="723569"/>
                  </a:cubicBezTo>
                  <a:cubicBezTo>
                    <a:pt x="3359" y="668315"/>
                    <a:pt x="-7990" y="603483"/>
                    <a:pt x="8884" y="548640"/>
                  </a:cubicBezTo>
                  <a:cubicBezTo>
                    <a:pt x="11349" y="540629"/>
                    <a:pt x="24556" y="542507"/>
                    <a:pt x="32738" y="540689"/>
                  </a:cubicBezTo>
                  <a:cubicBezTo>
                    <a:pt x="48476" y="537192"/>
                    <a:pt x="64637" y="535899"/>
                    <a:pt x="80446" y="532737"/>
                  </a:cubicBezTo>
                  <a:cubicBezTo>
                    <a:pt x="91162" y="530594"/>
                    <a:pt x="101649" y="527436"/>
                    <a:pt x="112251" y="524786"/>
                  </a:cubicBezTo>
                  <a:cubicBezTo>
                    <a:pt x="133455" y="527436"/>
                    <a:pt x="156335" y="524058"/>
                    <a:pt x="175862" y="532737"/>
                  </a:cubicBezTo>
                  <a:cubicBezTo>
                    <a:pt x="235191" y="559105"/>
                    <a:pt x="189114" y="552615"/>
                    <a:pt x="191764" y="556591"/>
                  </a:cubicBez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102" name="101 Conector recto"/>
            <p:cNvCxnSpPr/>
            <p:nvPr/>
          </p:nvCxnSpPr>
          <p:spPr>
            <a:xfrm flipV="1">
              <a:off x="1371311" y="2861975"/>
              <a:ext cx="1773247" cy="387005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102 Elipse"/>
            <p:cNvSpPr/>
            <p:nvPr/>
          </p:nvSpPr>
          <p:spPr>
            <a:xfrm>
              <a:off x="1331640" y="3212976"/>
              <a:ext cx="72008" cy="72008"/>
            </a:xfrm>
            <a:prstGeom prst="ellipse">
              <a:avLst/>
            </a:prstGeom>
            <a:grp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7" name="96 Forma libre"/>
          <p:cNvSpPr/>
          <p:nvPr/>
        </p:nvSpPr>
        <p:spPr>
          <a:xfrm>
            <a:off x="2611970" y="2252702"/>
            <a:ext cx="4367443" cy="2132551"/>
          </a:xfrm>
          <a:custGeom>
            <a:avLst/>
            <a:gdLst>
              <a:gd name="connsiteX0" fmla="*/ 191764 w 2203444"/>
              <a:gd name="connsiteY0" fmla="*/ 556591 h 1097280"/>
              <a:gd name="connsiteX1" fmla="*/ 191764 w 2203444"/>
              <a:gd name="connsiteY1" fmla="*/ 556591 h 1097280"/>
              <a:gd name="connsiteX2" fmla="*/ 303083 w 2203444"/>
              <a:gd name="connsiteY2" fmla="*/ 548640 h 1097280"/>
              <a:gd name="connsiteX3" fmla="*/ 366693 w 2203444"/>
              <a:gd name="connsiteY3" fmla="*/ 516835 h 1097280"/>
              <a:gd name="connsiteX4" fmla="*/ 446206 w 2203444"/>
              <a:gd name="connsiteY4" fmla="*/ 500932 h 1097280"/>
              <a:gd name="connsiteX5" fmla="*/ 485963 w 2203444"/>
              <a:gd name="connsiteY5" fmla="*/ 485030 h 1097280"/>
              <a:gd name="connsiteX6" fmla="*/ 565476 w 2203444"/>
              <a:gd name="connsiteY6" fmla="*/ 469127 h 1097280"/>
              <a:gd name="connsiteX7" fmla="*/ 597281 w 2203444"/>
              <a:gd name="connsiteY7" fmla="*/ 461176 h 1097280"/>
              <a:gd name="connsiteX8" fmla="*/ 676794 w 2203444"/>
              <a:gd name="connsiteY8" fmla="*/ 429370 h 1097280"/>
              <a:gd name="connsiteX9" fmla="*/ 708599 w 2203444"/>
              <a:gd name="connsiteY9" fmla="*/ 421419 h 1097280"/>
              <a:gd name="connsiteX10" fmla="*/ 740404 w 2203444"/>
              <a:gd name="connsiteY10" fmla="*/ 405517 h 1097280"/>
              <a:gd name="connsiteX11" fmla="*/ 772210 w 2203444"/>
              <a:gd name="connsiteY11" fmla="*/ 397565 h 1097280"/>
              <a:gd name="connsiteX12" fmla="*/ 804015 w 2203444"/>
              <a:gd name="connsiteY12" fmla="*/ 381663 h 1097280"/>
              <a:gd name="connsiteX13" fmla="*/ 827869 w 2203444"/>
              <a:gd name="connsiteY13" fmla="*/ 373711 h 1097280"/>
              <a:gd name="connsiteX14" fmla="*/ 867625 w 2203444"/>
              <a:gd name="connsiteY14" fmla="*/ 349857 h 1097280"/>
              <a:gd name="connsiteX15" fmla="*/ 891479 w 2203444"/>
              <a:gd name="connsiteY15" fmla="*/ 341906 h 1097280"/>
              <a:gd name="connsiteX16" fmla="*/ 931236 w 2203444"/>
              <a:gd name="connsiteY16" fmla="*/ 326004 h 1097280"/>
              <a:gd name="connsiteX17" fmla="*/ 963041 w 2203444"/>
              <a:gd name="connsiteY17" fmla="*/ 310101 h 1097280"/>
              <a:gd name="connsiteX18" fmla="*/ 1010749 w 2203444"/>
              <a:gd name="connsiteY18" fmla="*/ 294198 h 1097280"/>
              <a:gd name="connsiteX19" fmla="*/ 1074359 w 2203444"/>
              <a:gd name="connsiteY19" fmla="*/ 270344 h 1097280"/>
              <a:gd name="connsiteX20" fmla="*/ 1130018 w 2203444"/>
              <a:gd name="connsiteY20" fmla="*/ 230588 h 1097280"/>
              <a:gd name="connsiteX21" fmla="*/ 1153872 w 2203444"/>
              <a:gd name="connsiteY21" fmla="*/ 214685 h 1097280"/>
              <a:gd name="connsiteX22" fmla="*/ 1233385 w 2203444"/>
              <a:gd name="connsiteY22" fmla="*/ 190831 h 1097280"/>
              <a:gd name="connsiteX23" fmla="*/ 1265191 w 2203444"/>
              <a:gd name="connsiteY23" fmla="*/ 174929 h 1097280"/>
              <a:gd name="connsiteX24" fmla="*/ 1344704 w 2203444"/>
              <a:gd name="connsiteY24" fmla="*/ 159026 h 1097280"/>
              <a:gd name="connsiteX25" fmla="*/ 1408314 w 2203444"/>
              <a:gd name="connsiteY25" fmla="*/ 127221 h 1097280"/>
              <a:gd name="connsiteX26" fmla="*/ 1440119 w 2203444"/>
              <a:gd name="connsiteY26" fmla="*/ 111318 h 1097280"/>
              <a:gd name="connsiteX27" fmla="*/ 1463973 w 2203444"/>
              <a:gd name="connsiteY27" fmla="*/ 95416 h 1097280"/>
              <a:gd name="connsiteX28" fmla="*/ 1511681 w 2203444"/>
              <a:gd name="connsiteY28" fmla="*/ 87464 h 1097280"/>
              <a:gd name="connsiteX29" fmla="*/ 1575291 w 2203444"/>
              <a:gd name="connsiteY29" fmla="*/ 63610 h 1097280"/>
              <a:gd name="connsiteX30" fmla="*/ 1622999 w 2203444"/>
              <a:gd name="connsiteY30" fmla="*/ 47708 h 1097280"/>
              <a:gd name="connsiteX31" fmla="*/ 1670707 w 2203444"/>
              <a:gd name="connsiteY31" fmla="*/ 31805 h 1097280"/>
              <a:gd name="connsiteX32" fmla="*/ 1718415 w 2203444"/>
              <a:gd name="connsiteY32" fmla="*/ 23854 h 1097280"/>
              <a:gd name="connsiteX33" fmla="*/ 1750220 w 2203444"/>
              <a:gd name="connsiteY33" fmla="*/ 15903 h 1097280"/>
              <a:gd name="connsiteX34" fmla="*/ 1813831 w 2203444"/>
              <a:gd name="connsiteY34" fmla="*/ 7951 h 1097280"/>
              <a:gd name="connsiteX35" fmla="*/ 1837684 w 2203444"/>
              <a:gd name="connsiteY35" fmla="*/ 0 h 1097280"/>
              <a:gd name="connsiteX36" fmla="*/ 2044418 w 2203444"/>
              <a:gd name="connsiteY36" fmla="*/ 7951 h 1097280"/>
              <a:gd name="connsiteX37" fmla="*/ 2076224 w 2203444"/>
              <a:gd name="connsiteY37" fmla="*/ 23854 h 1097280"/>
              <a:gd name="connsiteX38" fmla="*/ 2123931 w 2203444"/>
              <a:gd name="connsiteY38" fmla="*/ 63610 h 1097280"/>
              <a:gd name="connsiteX39" fmla="*/ 2155737 w 2203444"/>
              <a:gd name="connsiteY39" fmla="*/ 127221 h 1097280"/>
              <a:gd name="connsiteX40" fmla="*/ 2187542 w 2203444"/>
              <a:gd name="connsiteY40" fmla="*/ 190831 h 1097280"/>
              <a:gd name="connsiteX41" fmla="*/ 2195493 w 2203444"/>
              <a:gd name="connsiteY41" fmla="*/ 278296 h 1097280"/>
              <a:gd name="connsiteX42" fmla="*/ 2203444 w 2203444"/>
              <a:gd name="connsiteY42" fmla="*/ 349857 h 1097280"/>
              <a:gd name="connsiteX43" fmla="*/ 2195493 w 2203444"/>
              <a:gd name="connsiteY43" fmla="*/ 604299 h 1097280"/>
              <a:gd name="connsiteX44" fmla="*/ 2187542 w 2203444"/>
              <a:gd name="connsiteY44" fmla="*/ 644056 h 1097280"/>
              <a:gd name="connsiteX45" fmla="*/ 2171639 w 2203444"/>
              <a:gd name="connsiteY45" fmla="*/ 691764 h 1097280"/>
              <a:gd name="connsiteX46" fmla="*/ 2163688 w 2203444"/>
              <a:gd name="connsiteY46" fmla="*/ 715617 h 1097280"/>
              <a:gd name="connsiteX47" fmla="*/ 2147785 w 2203444"/>
              <a:gd name="connsiteY47" fmla="*/ 739471 h 1097280"/>
              <a:gd name="connsiteX48" fmla="*/ 2123931 w 2203444"/>
              <a:gd name="connsiteY48" fmla="*/ 795130 h 1097280"/>
              <a:gd name="connsiteX49" fmla="*/ 2076224 w 2203444"/>
              <a:gd name="connsiteY49" fmla="*/ 826936 h 1097280"/>
              <a:gd name="connsiteX50" fmla="*/ 1988759 w 2203444"/>
              <a:gd name="connsiteY50" fmla="*/ 866692 h 1097280"/>
              <a:gd name="connsiteX51" fmla="*/ 1972857 w 2203444"/>
              <a:gd name="connsiteY51" fmla="*/ 898497 h 1097280"/>
              <a:gd name="connsiteX52" fmla="*/ 1949003 w 2203444"/>
              <a:gd name="connsiteY52" fmla="*/ 906449 h 1097280"/>
              <a:gd name="connsiteX53" fmla="*/ 1925149 w 2203444"/>
              <a:gd name="connsiteY53" fmla="*/ 922351 h 1097280"/>
              <a:gd name="connsiteX54" fmla="*/ 1877441 w 2203444"/>
              <a:gd name="connsiteY54" fmla="*/ 938254 h 1097280"/>
              <a:gd name="connsiteX55" fmla="*/ 1654804 w 2203444"/>
              <a:gd name="connsiteY55" fmla="*/ 970059 h 1097280"/>
              <a:gd name="connsiteX56" fmla="*/ 1615048 w 2203444"/>
              <a:gd name="connsiteY56" fmla="*/ 978010 h 1097280"/>
              <a:gd name="connsiteX57" fmla="*/ 1440119 w 2203444"/>
              <a:gd name="connsiteY57" fmla="*/ 993913 h 1097280"/>
              <a:gd name="connsiteX58" fmla="*/ 1296996 w 2203444"/>
              <a:gd name="connsiteY58" fmla="*/ 1017767 h 1097280"/>
              <a:gd name="connsiteX59" fmla="*/ 1185678 w 2203444"/>
              <a:gd name="connsiteY59" fmla="*/ 1033670 h 1097280"/>
              <a:gd name="connsiteX60" fmla="*/ 1130018 w 2203444"/>
              <a:gd name="connsiteY60" fmla="*/ 1049572 h 1097280"/>
              <a:gd name="connsiteX61" fmla="*/ 1090262 w 2203444"/>
              <a:gd name="connsiteY61" fmla="*/ 1057524 h 1097280"/>
              <a:gd name="connsiteX62" fmla="*/ 1066408 w 2203444"/>
              <a:gd name="connsiteY62" fmla="*/ 1065475 h 1097280"/>
              <a:gd name="connsiteX63" fmla="*/ 1002798 w 2203444"/>
              <a:gd name="connsiteY63" fmla="*/ 1073426 h 1097280"/>
              <a:gd name="connsiteX64" fmla="*/ 947138 w 2203444"/>
              <a:gd name="connsiteY64" fmla="*/ 1081377 h 1097280"/>
              <a:gd name="connsiteX65" fmla="*/ 811966 w 2203444"/>
              <a:gd name="connsiteY65" fmla="*/ 1089329 h 1097280"/>
              <a:gd name="connsiteX66" fmla="*/ 724502 w 2203444"/>
              <a:gd name="connsiteY66" fmla="*/ 1097280 h 1097280"/>
              <a:gd name="connsiteX67" fmla="*/ 287180 w 2203444"/>
              <a:gd name="connsiteY67" fmla="*/ 1089329 h 1097280"/>
              <a:gd name="connsiteX68" fmla="*/ 239472 w 2203444"/>
              <a:gd name="connsiteY68" fmla="*/ 1057524 h 1097280"/>
              <a:gd name="connsiteX69" fmla="*/ 223570 w 2203444"/>
              <a:gd name="connsiteY69" fmla="*/ 1033670 h 1097280"/>
              <a:gd name="connsiteX70" fmla="*/ 199716 w 2203444"/>
              <a:gd name="connsiteY70" fmla="*/ 1017767 h 1097280"/>
              <a:gd name="connsiteX71" fmla="*/ 175862 w 2203444"/>
              <a:gd name="connsiteY71" fmla="*/ 962108 h 1097280"/>
              <a:gd name="connsiteX72" fmla="*/ 144057 w 2203444"/>
              <a:gd name="connsiteY72" fmla="*/ 914400 h 1097280"/>
              <a:gd name="connsiteX73" fmla="*/ 120203 w 2203444"/>
              <a:gd name="connsiteY73" fmla="*/ 906449 h 1097280"/>
              <a:gd name="connsiteX74" fmla="*/ 80446 w 2203444"/>
              <a:gd name="connsiteY74" fmla="*/ 842838 h 1097280"/>
              <a:gd name="connsiteX75" fmla="*/ 64544 w 2203444"/>
              <a:gd name="connsiteY75" fmla="*/ 818984 h 1097280"/>
              <a:gd name="connsiteX76" fmla="*/ 40690 w 2203444"/>
              <a:gd name="connsiteY76" fmla="*/ 803082 h 1097280"/>
              <a:gd name="connsiteX77" fmla="*/ 24787 w 2203444"/>
              <a:gd name="connsiteY77" fmla="*/ 771277 h 1097280"/>
              <a:gd name="connsiteX78" fmla="*/ 8884 w 2203444"/>
              <a:gd name="connsiteY78" fmla="*/ 723569 h 1097280"/>
              <a:gd name="connsiteX79" fmla="*/ 8884 w 2203444"/>
              <a:gd name="connsiteY79" fmla="*/ 548640 h 1097280"/>
              <a:gd name="connsiteX80" fmla="*/ 32738 w 2203444"/>
              <a:gd name="connsiteY80" fmla="*/ 540689 h 1097280"/>
              <a:gd name="connsiteX81" fmla="*/ 80446 w 2203444"/>
              <a:gd name="connsiteY81" fmla="*/ 532737 h 1097280"/>
              <a:gd name="connsiteX82" fmla="*/ 112251 w 2203444"/>
              <a:gd name="connsiteY82" fmla="*/ 524786 h 1097280"/>
              <a:gd name="connsiteX83" fmla="*/ 175862 w 2203444"/>
              <a:gd name="connsiteY83" fmla="*/ 532737 h 1097280"/>
              <a:gd name="connsiteX84" fmla="*/ 191764 w 2203444"/>
              <a:gd name="connsiteY84" fmla="*/ 556591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203444" h="1097280">
                <a:moveTo>
                  <a:pt x="191764" y="556591"/>
                </a:moveTo>
                <a:lnTo>
                  <a:pt x="191764" y="556591"/>
                </a:lnTo>
                <a:cubicBezTo>
                  <a:pt x="228870" y="553941"/>
                  <a:pt x="266337" y="554442"/>
                  <a:pt x="303083" y="548640"/>
                </a:cubicBezTo>
                <a:cubicBezTo>
                  <a:pt x="400989" y="533181"/>
                  <a:pt x="297970" y="537980"/>
                  <a:pt x="366693" y="516835"/>
                </a:cubicBezTo>
                <a:cubicBezTo>
                  <a:pt x="392527" y="508886"/>
                  <a:pt x="420089" y="507896"/>
                  <a:pt x="446206" y="500932"/>
                </a:cubicBezTo>
                <a:cubicBezTo>
                  <a:pt x="459997" y="497254"/>
                  <a:pt x="472422" y="489544"/>
                  <a:pt x="485963" y="485030"/>
                </a:cubicBezTo>
                <a:cubicBezTo>
                  <a:pt x="513676" y="475792"/>
                  <a:pt x="536101" y="475002"/>
                  <a:pt x="565476" y="469127"/>
                </a:cubicBezTo>
                <a:cubicBezTo>
                  <a:pt x="576192" y="466984"/>
                  <a:pt x="586814" y="464316"/>
                  <a:pt x="597281" y="461176"/>
                </a:cubicBezTo>
                <a:cubicBezTo>
                  <a:pt x="740340" y="418258"/>
                  <a:pt x="570524" y="469222"/>
                  <a:pt x="676794" y="429370"/>
                </a:cubicBezTo>
                <a:cubicBezTo>
                  <a:pt x="687026" y="425533"/>
                  <a:pt x="698367" y="425256"/>
                  <a:pt x="708599" y="421419"/>
                </a:cubicBezTo>
                <a:cubicBezTo>
                  <a:pt x="719697" y="417257"/>
                  <a:pt x="729306" y="409679"/>
                  <a:pt x="740404" y="405517"/>
                </a:cubicBezTo>
                <a:cubicBezTo>
                  <a:pt x="750637" y="401680"/>
                  <a:pt x="761977" y="401402"/>
                  <a:pt x="772210" y="397565"/>
                </a:cubicBezTo>
                <a:cubicBezTo>
                  <a:pt x="783308" y="393403"/>
                  <a:pt x="793120" y="386332"/>
                  <a:pt x="804015" y="381663"/>
                </a:cubicBezTo>
                <a:cubicBezTo>
                  <a:pt x="811719" y="378361"/>
                  <a:pt x="820372" y="377459"/>
                  <a:pt x="827869" y="373711"/>
                </a:cubicBezTo>
                <a:cubicBezTo>
                  <a:pt x="841692" y="366799"/>
                  <a:pt x="853802" y="356768"/>
                  <a:pt x="867625" y="349857"/>
                </a:cubicBezTo>
                <a:cubicBezTo>
                  <a:pt x="875122" y="346109"/>
                  <a:pt x="883631" y="344849"/>
                  <a:pt x="891479" y="341906"/>
                </a:cubicBezTo>
                <a:cubicBezTo>
                  <a:pt x="904843" y="336895"/>
                  <a:pt x="918193" y="331801"/>
                  <a:pt x="931236" y="326004"/>
                </a:cubicBezTo>
                <a:cubicBezTo>
                  <a:pt x="942068" y="321190"/>
                  <a:pt x="952036" y="314503"/>
                  <a:pt x="963041" y="310101"/>
                </a:cubicBezTo>
                <a:cubicBezTo>
                  <a:pt x="978605" y="303875"/>
                  <a:pt x="995756" y="301694"/>
                  <a:pt x="1010749" y="294198"/>
                </a:cubicBezTo>
                <a:cubicBezTo>
                  <a:pt x="1052328" y="273409"/>
                  <a:pt x="1031055" y="281171"/>
                  <a:pt x="1074359" y="270344"/>
                </a:cubicBezTo>
                <a:cubicBezTo>
                  <a:pt x="1113215" y="231488"/>
                  <a:pt x="1081177" y="258497"/>
                  <a:pt x="1130018" y="230588"/>
                </a:cubicBezTo>
                <a:cubicBezTo>
                  <a:pt x="1138315" y="225847"/>
                  <a:pt x="1145139" y="218566"/>
                  <a:pt x="1153872" y="214685"/>
                </a:cubicBezTo>
                <a:cubicBezTo>
                  <a:pt x="1251711" y="171202"/>
                  <a:pt x="1159395" y="218577"/>
                  <a:pt x="1233385" y="190831"/>
                </a:cubicBezTo>
                <a:cubicBezTo>
                  <a:pt x="1244484" y="186669"/>
                  <a:pt x="1253794" y="178185"/>
                  <a:pt x="1265191" y="174929"/>
                </a:cubicBezTo>
                <a:cubicBezTo>
                  <a:pt x="1291180" y="167504"/>
                  <a:pt x="1344704" y="159026"/>
                  <a:pt x="1344704" y="159026"/>
                </a:cubicBezTo>
                <a:cubicBezTo>
                  <a:pt x="1386566" y="117164"/>
                  <a:pt x="1347374" y="147535"/>
                  <a:pt x="1408314" y="127221"/>
                </a:cubicBezTo>
                <a:cubicBezTo>
                  <a:pt x="1419559" y="123473"/>
                  <a:pt x="1429828" y="117199"/>
                  <a:pt x="1440119" y="111318"/>
                </a:cubicBezTo>
                <a:cubicBezTo>
                  <a:pt x="1448416" y="106577"/>
                  <a:pt x="1454907" y="98438"/>
                  <a:pt x="1463973" y="95416"/>
                </a:cubicBezTo>
                <a:cubicBezTo>
                  <a:pt x="1479268" y="90318"/>
                  <a:pt x="1495778" y="90115"/>
                  <a:pt x="1511681" y="87464"/>
                </a:cubicBezTo>
                <a:cubicBezTo>
                  <a:pt x="1564998" y="60806"/>
                  <a:pt x="1521165" y="79848"/>
                  <a:pt x="1575291" y="63610"/>
                </a:cubicBezTo>
                <a:cubicBezTo>
                  <a:pt x="1591347" y="58793"/>
                  <a:pt x="1607096" y="53009"/>
                  <a:pt x="1622999" y="47708"/>
                </a:cubicBezTo>
                <a:cubicBezTo>
                  <a:pt x="1638902" y="42407"/>
                  <a:pt x="1654172" y="34561"/>
                  <a:pt x="1670707" y="31805"/>
                </a:cubicBezTo>
                <a:cubicBezTo>
                  <a:pt x="1686610" y="29155"/>
                  <a:pt x="1702606" y="27016"/>
                  <a:pt x="1718415" y="23854"/>
                </a:cubicBezTo>
                <a:cubicBezTo>
                  <a:pt x="1729131" y="21711"/>
                  <a:pt x="1739441" y="17700"/>
                  <a:pt x="1750220" y="15903"/>
                </a:cubicBezTo>
                <a:cubicBezTo>
                  <a:pt x="1771298" y="12390"/>
                  <a:pt x="1792627" y="10602"/>
                  <a:pt x="1813831" y="7951"/>
                </a:cubicBezTo>
                <a:cubicBezTo>
                  <a:pt x="1821782" y="5301"/>
                  <a:pt x="1829303" y="0"/>
                  <a:pt x="1837684" y="0"/>
                </a:cubicBezTo>
                <a:cubicBezTo>
                  <a:pt x="1906646" y="0"/>
                  <a:pt x="1975798" y="1089"/>
                  <a:pt x="2044418" y="7951"/>
                </a:cubicBezTo>
                <a:cubicBezTo>
                  <a:pt x="2056213" y="9130"/>
                  <a:pt x="2065932" y="17973"/>
                  <a:pt x="2076224" y="23854"/>
                </a:cubicBezTo>
                <a:cubicBezTo>
                  <a:pt x="2091405" y="32529"/>
                  <a:pt x="2114534" y="48844"/>
                  <a:pt x="2123931" y="63610"/>
                </a:cubicBezTo>
                <a:cubicBezTo>
                  <a:pt x="2136658" y="83610"/>
                  <a:pt x="2143540" y="106893"/>
                  <a:pt x="2155737" y="127221"/>
                </a:cubicBezTo>
                <a:cubicBezTo>
                  <a:pt x="2183903" y="174164"/>
                  <a:pt x="2174704" y="152316"/>
                  <a:pt x="2187542" y="190831"/>
                </a:cubicBezTo>
                <a:cubicBezTo>
                  <a:pt x="2190192" y="219986"/>
                  <a:pt x="2192580" y="249166"/>
                  <a:pt x="2195493" y="278296"/>
                </a:cubicBezTo>
                <a:cubicBezTo>
                  <a:pt x="2197881" y="302177"/>
                  <a:pt x="2203444" y="325857"/>
                  <a:pt x="2203444" y="349857"/>
                </a:cubicBezTo>
                <a:cubicBezTo>
                  <a:pt x="2203444" y="434712"/>
                  <a:pt x="2200073" y="519567"/>
                  <a:pt x="2195493" y="604299"/>
                </a:cubicBezTo>
                <a:cubicBezTo>
                  <a:pt x="2194764" y="617794"/>
                  <a:pt x="2191098" y="631017"/>
                  <a:pt x="2187542" y="644056"/>
                </a:cubicBezTo>
                <a:cubicBezTo>
                  <a:pt x="2183131" y="660228"/>
                  <a:pt x="2176940" y="675861"/>
                  <a:pt x="2171639" y="691764"/>
                </a:cubicBezTo>
                <a:cubicBezTo>
                  <a:pt x="2168989" y="699715"/>
                  <a:pt x="2168337" y="708644"/>
                  <a:pt x="2163688" y="715617"/>
                </a:cubicBezTo>
                <a:lnTo>
                  <a:pt x="2147785" y="739471"/>
                </a:lnTo>
                <a:cubicBezTo>
                  <a:pt x="2143033" y="753728"/>
                  <a:pt x="2133758" y="785303"/>
                  <a:pt x="2123931" y="795130"/>
                </a:cubicBezTo>
                <a:cubicBezTo>
                  <a:pt x="2110417" y="808645"/>
                  <a:pt x="2093319" y="818389"/>
                  <a:pt x="2076224" y="826936"/>
                </a:cubicBezTo>
                <a:cubicBezTo>
                  <a:pt x="2015750" y="857173"/>
                  <a:pt x="2045024" y="844187"/>
                  <a:pt x="1988759" y="866692"/>
                </a:cubicBezTo>
                <a:cubicBezTo>
                  <a:pt x="1983458" y="877294"/>
                  <a:pt x="1981238" y="890116"/>
                  <a:pt x="1972857" y="898497"/>
                </a:cubicBezTo>
                <a:cubicBezTo>
                  <a:pt x="1966930" y="904424"/>
                  <a:pt x="1956500" y="902701"/>
                  <a:pt x="1949003" y="906449"/>
                </a:cubicBezTo>
                <a:cubicBezTo>
                  <a:pt x="1940456" y="910723"/>
                  <a:pt x="1933882" y="918470"/>
                  <a:pt x="1925149" y="922351"/>
                </a:cubicBezTo>
                <a:cubicBezTo>
                  <a:pt x="1909831" y="929159"/>
                  <a:pt x="1877441" y="938254"/>
                  <a:pt x="1877441" y="938254"/>
                </a:cubicBezTo>
                <a:cubicBezTo>
                  <a:pt x="1797222" y="991735"/>
                  <a:pt x="1870465" y="948494"/>
                  <a:pt x="1654804" y="970059"/>
                </a:cubicBezTo>
                <a:cubicBezTo>
                  <a:pt x="1641357" y="971404"/>
                  <a:pt x="1628488" y="976595"/>
                  <a:pt x="1615048" y="978010"/>
                </a:cubicBezTo>
                <a:cubicBezTo>
                  <a:pt x="1493981" y="990754"/>
                  <a:pt x="1534000" y="979470"/>
                  <a:pt x="1440119" y="993913"/>
                </a:cubicBezTo>
                <a:cubicBezTo>
                  <a:pt x="1392316" y="1001267"/>
                  <a:pt x="1344876" y="1010927"/>
                  <a:pt x="1296996" y="1017767"/>
                </a:cubicBezTo>
                <a:lnTo>
                  <a:pt x="1185678" y="1033670"/>
                </a:lnTo>
                <a:cubicBezTo>
                  <a:pt x="1159110" y="1042526"/>
                  <a:pt x="1159977" y="1042914"/>
                  <a:pt x="1130018" y="1049572"/>
                </a:cubicBezTo>
                <a:cubicBezTo>
                  <a:pt x="1116825" y="1052504"/>
                  <a:pt x="1103373" y="1054246"/>
                  <a:pt x="1090262" y="1057524"/>
                </a:cubicBezTo>
                <a:cubicBezTo>
                  <a:pt x="1082131" y="1059557"/>
                  <a:pt x="1074654" y="1063976"/>
                  <a:pt x="1066408" y="1065475"/>
                </a:cubicBezTo>
                <a:cubicBezTo>
                  <a:pt x="1045384" y="1069297"/>
                  <a:pt x="1023979" y="1070602"/>
                  <a:pt x="1002798" y="1073426"/>
                </a:cubicBezTo>
                <a:cubicBezTo>
                  <a:pt x="984221" y="1075903"/>
                  <a:pt x="965815" y="1079821"/>
                  <a:pt x="947138" y="1081377"/>
                </a:cubicBezTo>
                <a:cubicBezTo>
                  <a:pt x="902159" y="1085125"/>
                  <a:pt x="856987" y="1086113"/>
                  <a:pt x="811966" y="1089329"/>
                </a:cubicBezTo>
                <a:cubicBezTo>
                  <a:pt x="782766" y="1091415"/>
                  <a:pt x="753657" y="1094630"/>
                  <a:pt x="724502" y="1097280"/>
                </a:cubicBezTo>
                <a:lnTo>
                  <a:pt x="287180" y="1089329"/>
                </a:lnTo>
                <a:cubicBezTo>
                  <a:pt x="268131" y="1087768"/>
                  <a:pt x="239472" y="1057524"/>
                  <a:pt x="239472" y="1057524"/>
                </a:cubicBezTo>
                <a:cubicBezTo>
                  <a:pt x="234171" y="1049573"/>
                  <a:pt x="230327" y="1040427"/>
                  <a:pt x="223570" y="1033670"/>
                </a:cubicBezTo>
                <a:cubicBezTo>
                  <a:pt x="216813" y="1026913"/>
                  <a:pt x="205834" y="1025108"/>
                  <a:pt x="199716" y="1017767"/>
                </a:cubicBezTo>
                <a:cubicBezTo>
                  <a:pt x="173172" y="985915"/>
                  <a:pt x="192435" y="991939"/>
                  <a:pt x="175862" y="962108"/>
                </a:cubicBezTo>
                <a:cubicBezTo>
                  <a:pt x="166580" y="945401"/>
                  <a:pt x="162189" y="920444"/>
                  <a:pt x="144057" y="914400"/>
                </a:cubicBezTo>
                <a:lnTo>
                  <a:pt x="120203" y="906449"/>
                </a:lnTo>
                <a:cubicBezTo>
                  <a:pt x="101278" y="849675"/>
                  <a:pt x="118248" y="868040"/>
                  <a:pt x="80446" y="842838"/>
                </a:cubicBezTo>
                <a:cubicBezTo>
                  <a:pt x="75145" y="834887"/>
                  <a:pt x="71301" y="825741"/>
                  <a:pt x="64544" y="818984"/>
                </a:cubicBezTo>
                <a:cubicBezTo>
                  <a:pt x="57787" y="812227"/>
                  <a:pt x="46808" y="810423"/>
                  <a:pt x="40690" y="803082"/>
                </a:cubicBezTo>
                <a:cubicBezTo>
                  <a:pt x="33102" y="793976"/>
                  <a:pt x="29189" y="782282"/>
                  <a:pt x="24787" y="771277"/>
                </a:cubicBezTo>
                <a:cubicBezTo>
                  <a:pt x="18561" y="755713"/>
                  <a:pt x="8884" y="723569"/>
                  <a:pt x="8884" y="723569"/>
                </a:cubicBezTo>
                <a:cubicBezTo>
                  <a:pt x="3359" y="668315"/>
                  <a:pt x="-7990" y="603483"/>
                  <a:pt x="8884" y="548640"/>
                </a:cubicBezTo>
                <a:cubicBezTo>
                  <a:pt x="11349" y="540629"/>
                  <a:pt x="24556" y="542507"/>
                  <a:pt x="32738" y="540689"/>
                </a:cubicBezTo>
                <a:cubicBezTo>
                  <a:pt x="48476" y="537192"/>
                  <a:pt x="64637" y="535899"/>
                  <a:pt x="80446" y="532737"/>
                </a:cubicBezTo>
                <a:cubicBezTo>
                  <a:pt x="91162" y="530594"/>
                  <a:pt x="101649" y="527436"/>
                  <a:pt x="112251" y="524786"/>
                </a:cubicBezTo>
                <a:cubicBezTo>
                  <a:pt x="133455" y="527436"/>
                  <a:pt x="156335" y="524058"/>
                  <a:pt x="175862" y="532737"/>
                </a:cubicBezTo>
                <a:cubicBezTo>
                  <a:pt x="235191" y="559105"/>
                  <a:pt x="189114" y="552615"/>
                  <a:pt x="191764" y="55659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38" name="37 Grupo"/>
          <p:cNvGrpSpPr/>
          <p:nvPr/>
        </p:nvGrpSpPr>
        <p:grpSpPr>
          <a:xfrm rot="18948686">
            <a:off x="1912520" y="1412913"/>
            <a:ext cx="4378127" cy="2061218"/>
            <a:chOff x="1048639" y="2456953"/>
            <a:chExt cx="2203444" cy="109728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9" name="38 Forma libre"/>
            <p:cNvSpPr/>
            <p:nvPr/>
          </p:nvSpPr>
          <p:spPr>
            <a:xfrm>
              <a:off x="1048639" y="2456953"/>
              <a:ext cx="2203444" cy="1097280"/>
            </a:xfrm>
            <a:custGeom>
              <a:avLst/>
              <a:gdLst>
                <a:gd name="connsiteX0" fmla="*/ 191764 w 2203444"/>
                <a:gd name="connsiteY0" fmla="*/ 556591 h 1097280"/>
                <a:gd name="connsiteX1" fmla="*/ 191764 w 2203444"/>
                <a:gd name="connsiteY1" fmla="*/ 556591 h 1097280"/>
                <a:gd name="connsiteX2" fmla="*/ 303083 w 2203444"/>
                <a:gd name="connsiteY2" fmla="*/ 548640 h 1097280"/>
                <a:gd name="connsiteX3" fmla="*/ 366693 w 2203444"/>
                <a:gd name="connsiteY3" fmla="*/ 516835 h 1097280"/>
                <a:gd name="connsiteX4" fmla="*/ 446206 w 2203444"/>
                <a:gd name="connsiteY4" fmla="*/ 500932 h 1097280"/>
                <a:gd name="connsiteX5" fmla="*/ 485963 w 2203444"/>
                <a:gd name="connsiteY5" fmla="*/ 485030 h 1097280"/>
                <a:gd name="connsiteX6" fmla="*/ 565476 w 2203444"/>
                <a:gd name="connsiteY6" fmla="*/ 469127 h 1097280"/>
                <a:gd name="connsiteX7" fmla="*/ 597281 w 2203444"/>
                <a:gd name="connsiteY7" fmla="*/ 461176 h 1097280"/>
                <a:gd name="connsiteX8" fmla="*/ 676794 w 2203444"/>
                <a:gd name="connsiteY8" fmla="*/ 429370 h 1097280"/>
                <a:gd name="connsiteX9" fmla="*/ 708599 w 2203444"/>
                <a:gd name="connsiteY9" fmla="*/ 421419 h 1097280"/>
                <a:gd name="connsiteX10" fmla="*/ 740404 w 2203444"/>
                <a:gd name="connsiteY10" fmla="*/ 405517 h 1097280"/>
                <a:gd name="connsiteX11" fmla="*/ 772210 w 2203444"/>
                <a:gd name="connsiteY11" fmla="*/ 397565 h 1097280"/>
                <a:gd name="connsiteX12" fmla="*/ 804015 w 2203444"/>
                <a:gd name="connsiteY12" fmla="*/ 381663 h 1097280"/>
                <a:gd name="connsiteX13" fmla="*/ 827869 w 2203444"/>
                <a:gd name="connsiteY13" fmla="*/ 373711 h 1097280"/>
                <a:gd name="connsiteX14" fmla="*/ 867625 w 2203444"/>
                <a:gd name="connsiteY14" fmla="*/ 349857 h 1097280"/>
                <a:gd name="connsiteX15" fmla="*/ 891479 w 2203444"/>
                <a:gd name="connsiteY15" fmla="*/ 341906 h 1097280"/>
                <a:gd name="connsiteX16" fmla="*/ 931236 w 2203444"/>
                <a:gd name="connsiteY16" fmla="*/ 326004 h 1097280"/>
                <a:gd name="connsiteX17" fmla="*/ 963041 w 2203444"/>
                <a:gd name="connsiteY17" fmla="*/ 310101 h 1097280"/>
                <a:gd name="connsiteX18" fmla="*/ 1010749 w 2203444"/>
                <a:gd name="connsiteY18" fmla="*/ 294198 h 1097280"/>
                <a:gd name="connsiteX19" fmla="*/ 1074359 w 2203444"/>
                <a:gd name="connsiteY19" fmla="*/ 270344 h 1097280"/>
                <a:gd name="connsiteX20" fmla="*/ 1130018 w 2203444"/>
                <a:gd name="connsiteY20" fmla="*/ 230588 h 1097280"/>
                <a:gd name="connsiteX21" fmla="*/ 1153872 w 2203444"/>
                <a:gd name="connsiteY21" fmla="*/ 214685 h 1097280"/>
                <a:gd name="connsiteX22" fmla="*/ 1233385 w 2203444"/>
                <a:gd name="connsiteY22" fmla="*/ 190831 h 1097280"/>
                <a:gd name="connsiteX23" fmla="*/ 1265191 w 2203444"/>
                <a:gd name="connsiteY23" fmla="*/ 174929 h 1097280"/>
                <a:gd name="connsiteX24" fmla="*/ 1344704 w 2203444"/>
                <a:gd name="connsiteY24" fmla="*/ 159026 h 1097280"/>
                <a:gd name="connsiteX25" fmla="*/ 1408314 w 2203444"/>
                <a:gd name="connsiteY25" fmla="*/ 127221 h 1097280"/>
                <a:gd name="connsiteX26" fmla="*/ 1440119 w 2203444"/>
                <a:gd name="connsiteY26" fmla="*/ 111318 h 1097280"/>
                <a:gd name="connsiteX27" fmla="*/ 1463973 w 2203444"/>
                <a:gd name="connsiteY27" fmla="*/ 95416 h 1097280"/>
                <a:gd name="connsiteX28" fmla="*/ 1511681 w 2203444"/>
                <a:gd name="connsiteY28" fmla="*/ 87464 h 1097280"/>
                <a:gd name="connsiteX29" fmla="*/ 1575291 w 2203444"/>
                <a:gd name="connsiteY29" fmla="*/ 63610 h 1097280"/>
                <a:gd name="connsiteX30" fmla="*/ 1622999 w 2203444"/>
                <a:gd name="connsiteY30" fmla="*/ 47708 h 1097280"/>
                <a:gd name="connsiteX31" fmla="*/ 1670707 w 2203444"/>
                <a:gd name="connsiteY31" fmla="*/ 31805 h 1097280"/>
                <a:gd name="connsiteX32" fmla="*/ 1718415 w 2203444"/>
                <a:gd name="connsiteY32" fmla="*/ 23854 h 1097280"/>
                <a:gd name="connsiteX33" fmla="*/ 1750220 w 2203444"/>
                <a:gd name="connsiteY33" fmla="*/ 15903 h 1097280"/>
                <a:gd name="connsiteX34" fmla="*/ 1813831 w 2203444"/>
                <a:gd name="connsiteY34" fmla="*/ 7951 h 1097280"/>
                <a:gd name="connsiteX35" fmla="*/ 1837684 w 2203444"/>
                <a:gd name="connsiteY35" fmla="*/ 0 h 1097280"/>
                <a:gd name="connsiteX36" fmla="*/ 2044418 w 2203444"/>
                <a:gd name="connsiteY36" fmla="*/ 7951 h 1097280"/>
                <a:gd name="connsiteX37" fmla="*/ 2076224 w 2203444"/>
                <a:gd name="connsiteY37" fmla="*/ 23854 h 1097280"/>
                <a:gd name="connsiteX38" fmla="*/ 2123931 w 2203444"/>
                <a:gd name="connsiteY38" fmla="*/ 63610 h 1097280"/>
                <a:gd name="connsiteX39" fmla="*/ 2155737 w 2203444"/>
                <a:gd name="connsiteY39" fmla="*/ 127221 h 1097280"/>
                <a:gd name="connsiteX40" fmla="*/ 2187542 w 2203444"/>
                <a:gd name="connsiteY40" fmla="*/ 190831 h 1097280"/>
                <a:gd name="connsiteX41" fmla="*/ 2195493 w 2203444"/>
                <a:gd name="connsiteY41" fmla="*/ 278296 h 1097280"/>
                <a:gd name="connsiteX42" fmla="*/ 2203444 w 2203444"/>
                <a:gd name="connsiteY42" fmla="*/ 349857 h 1097280"/>
                <a:gd name="connsiteX43" fmla="*/ 2195493 w 2203444"/>
                <a:gd name="connsiteY43" fmla="*/ 604299 h 1097280"/>
                <a:gd name="connsiteX44" fmla="*/ 2187542 w 2203444"/>
                <a:gd name="connsiteY44" fmla="*/ 644056 h 1097280"/>
                <a:gd name="connsiteX45" fmla="*/ 2171639 w 2203444"/>
                <a:gd name="connsiteY45" fmla="*/ 691764 h 1097280"/>
                <a:gd name="connsiteX46" fmla="*/ 2163688 w 2203444"/>
                <a:gd name="connsiteY46" fmla="*/ 715617 h 1097280"/>
                <a:gd name="connsiteX47" fmla="*/ 2147785 w 2203444"/>
                <a:gd name="connsiteY47" fmla="*/ 739471 h 1097280"/>
                <a:gd name="connsiteX48" fmla="*/ 2123931 w 2203444"/>
                <a:gd name="connsiteY48" fmla="*/ 795130 h 1097280"/>
                <a:gd name="connsiteX49" fmla="*/ 2076224 w 2203444"/>
                <a:gd name="connsiteY49" fmla="*/ 826936 h 1097280"/>
                <a:gd name="connsiteX50" fmla="*/ 1988759 w 2203444"/>
                <a:gd name="connsiteY50" fmla="*/ 866692 h 1097280"/>
                <a:gd name="connsiteX51" fmla="*/ 1972857 w 2203444"/>
                <a:gd name="connsiteY51" fmla="*/ 898497 h 1097280"/>
                <a:gd name="connsiteX52" fmla="*/ 1949003 w 2203444"/>
                <a:gd name="connsiteY52" fmla="*/ 906449 h 1097280"/>
                <a:gd name="connsiteX53" fmla="*/ 1925149 w 2203444"/>
                <a:gd name="connsiteY53" fmla="*/ 922351 h 1097280"/>
                <a:gd name="connsiteX54" fmla="*/ 1877441 w 2203444"/>
                <a:gd name="connsiteY54" fmla="*/ 938254 h 1097280"/>
                <a:gd name="connsiteX55" fmla="*/ 1654804 w 2203444"/>
                <a:gd name="connsiteY55" fmla="*/ 970059 h 1097280"/>
                <a:gd name="connsiteX56" fmla="*/ 1615048 w 2203444"/>
                <a:gd name="connsiteY56" fmla="*/ 978010 h 1097280"/>
                <a:gd name="connsiteX57" fmla="*/ 1440119 w 2203444"/>
                <a:gd name="connsiteY57" fmla="*/ 993913 h 1097280"/>
                <a:gd name="connsiteX58" fmla="*/ 1296996 w 2203444"/>
                <a:gd name="connsiteY58" fmla="*/ 1017767 h 1097280"/>
                <a:gd name="connsiteX59" fmla="*/ 1185678 w 2203444"/>
                <a:gd name="connsiteY59" fmla="*/ 1033670 h 1097280"/>
                <a:gd name="connsiteX60" fmla="*/ 1130018 w 2203444"/>
                <a:gd name="connsiteY60" fmla="*/ 1049572 h 1097280"/>
                <a:gd name="connsiteX61" fmla="*/ 1090262 w 2203444"/>
                <a:gd name="connsiteY61" fmla="*/ 1057524 h 1097280"/>
                <a:gd name="connsiteX62" fmla="*/ 1066408 w 2203444"/>
                <a:gd name="connsiteY62" fmla="*/ 1065475 h 1097280"/>
                <a:gd name="connsiteX63" fmla="*/ 1002798 w 2203444"/>
                <a:gd name="connsiteY63" fmla="*/ 1073426 h 1097280"/>
                <a:gd name="connsiteX64" fmla="*/ 947138 w 2203444"/>
                <a:gd name="connsiteY64" fmla="*/ 1081377 h 1097280"/>
                <a:gd name="connsiteX65" fmla="*/ 811966 w 2203444"/>
                <a:gd name="connsiteY65" fmla="*/ 1089329 h 1097280"/>
                <a:gd name="connsiteX66" fmla="*/ 724502 w 2203444"/>
                <a:gd name="connsiteY66" fmla="*/ 1097280 h 1097280"/>
                <a:gd name="connsiteX67" fmla="*/ 287180 w 2203444"/>
                <a:gd name="connsiteY67" fmla="*/ 1089329 h 1097280"/>
                <a:gd name="connsiteX68" fmla="*/ 239472 w 2203444"/>
                <a:gd name="connsiteY68" fmla="*/ 1057524 h 1097280"/>
                <a:gd name="connsiteX69" fmla="*/ 223570 w 2203444"/>
                <a:gd name="connsiteY69" fmla="*/ 1033670 h 1097280"/>
                <a:gd name="connsiteX70" fmla="*/ 199716 w 2203444"/>
                <a:gd name="connsiteY70" fmla="*/ 1017767 h 1097280"/>
                <a:gd name="connsiteX71" fmla="*/ 175862 w 2203444"/>
                <a:gd name="connsiteY71" fmla="*/ 962108 h 1097280"/>
                <a:gd name="connsiteX72" fmla="*/ 144057 w 2203444"/>
                <a:gd name="connsiteY72" fmla="*/ 914400 h 1097280"/>
                <a:gd name="connsiteX73" fmla="*/ 120203 w 2203444"/>
                <a:gd name="connsiteY73" fmla="*/ 906449 h 1097280"/>
                <a:gd name="connsiteX74" fmla="*/ 80446 w 2203444"/>
                <a:gd name="connsiteY74" fmla="*/ 842838 h 1097280"/>
                <a:gd name="connsiteX75" fmla="*/ 64544 w 2203444"/>
                <a:gd name="connsiteY75" fmla="*/ 818984 h 1097280"/>
                <a:gd name="connsiteX76" fmla="*/ 40690 w 2203444"/>
                <a:gd name="connsiteY76" fmla="*/ 803082 h 1097280"/>
                <a:gd name="connsiteX77" fmla="*/ 24787 w 2203444"/>
                <a:gd name="connsiteY77" fmla="*/ 771277 h 1097280"/>
                <a:gd name="connsiteX78" fmla="*/ 8884 w 2203444"/>
                <a:gd name="connsiteY78" fmla="*/ 723569 h 1097280"/>
                <a:gd name="connsiteX79" fmla="*/ 8884 w 2203444"/>
                <a:gd name="connsiteY79" fmla="*/ 548640 h 1097280"/>
                <a:gd name="connsiteX80" fmla="*/ 32738 w 2203444"/>
                <a:gd name="connsiteY80" fmla="*/ 540689 h 1097280"/>
                <a:gd name="connsiteX81" fmla="*/ 80446 w 2203444"/>
                <a:gd name="connsiteY81" fmla="*/ 532737 h 1097280"/>
                <a:gd name="connsiteX82" fmla="*/ 112251 w 2203444"/>
                <a:gd name="connsiteY82" fmla="*/ 524786 h 1097280"/>
                <a:gd name="connsiteX83" fmla="*/ 175862 w 2203444"/>
                <a:gd name="connsiteY83" fmla="*/ 532737 h 1097280"/>
                <a:gd name="connsiteX84" fmla="*/ 191764 w 2203444"/>
                <a:gd name="connsiteY84" fmla="*/ 556591 h 109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2203444" h="1097280">
                  <a:moveTo>
                    <a:pt x="191764" y="556591"/>
                  </a:moveTo>
                  <a:lnTo>
                    <a:pt x="191764" y="556591"/>
                  </a:lnTo>
                  <a:cubicBezTo>
                    <a:pt x="228870" y="553941"/>
                    <a:pt x="266337" y="554442"/>
                    <a:pt x="303083" y="548640"/>
                  </a:cubicBezTo>
                  <a:cubicBezTo>
                    <a:pt x="400989" y="533181"/>
                    <a:pt x="297970" y="537980"/>
                    <a:pt x="366693" y="516835"/>
                  </a:cubicBezTo>
                  <a:cubicBezTo>
                    <a:pt x="392527" y="508886"/>
                    <a:pt x="420089" y="507896"/>
                    <a:pt x="446206" y="500932"/>
                  </a:cubicBezTo>
                  <a:cubicBezTo>
                    <a:pt x="459997" y="497254"/>
                    <a:pt x="472422" y="489544"/>
                    <a:pt x="485963" y="485030"/>
                  </a:cubicBezTo>
                  <a:cubicBezTo>
                    <a:pt x="513676" y="475792"/>
                    <a:pt x="536101" y="475002"/>
                    <a:pt x="565476" y="469127"/>
                  </a:cubicBezTo>
                  <a:cubicBezTo>
                    <a:pt x="576192" y="466984"/>
                    <a:pt x="586814" y="464316"/>
                    <a:pt x="597281" y="461176"/>
                  </a:cubicBezTo>
                  <a:cubicBezTo>
                    <a:pt x="740340" y="418258"/>
                    <a:pt x="570524" y="469222"/>
                    <a:pt x="676794" y="429370"/>
                  </a:cubicBezTo>
                  <a:cubicBezTo>
                    <a:pt x="687026" y="425533"/>
                    <a:pt x="698367" y="425256"/>
                    <a:pt x="708599" y="421419"/>
                  </a:cubicBezTo>
                  <a:cubicBezTo>
                    <a:pt x="719697" y="417257"/>
                    <a:pt x="729306" y="409679"/>
                    <a:pt x="740404" y="405517"/>
                  </a:cubicBezTo>
                  <a:cubicBezTo>
                    <a:pt x="750637" y="401680"/>
                    <a:pt x="761977" y="401402"/>
                    <a:pt x="772210" y="397565"/>
                  </a:cubicBezTo>
                  <a:cubicBezTo>
                    <a:pt x="783308" y="393403"/>
                    <a:pt x="793120" y="386332"/>
                    <a:pt x="804015" y="381663"/>
                  </a:cubicBezTo>
                  <a:cubicBezTo>
                    <a:pt x="811719" y="378361"/>
                    <a:pt x="820372" y="377459"/>
                    <a:pt x="827869" y="373711"/>
                  </a:cubicBezTo>
                  <a:cubicBezTo>
                    <a:pt x="841692" y="366799"/>
                    <a:pt x="853802" y="356768"/>
                    <a:pt x="867625" y="349857"/>
                  </a:cubicBezTo>
                  <a:cubicBezTo>
                    <a:pt x="875122" y="346109"/>
                    <a:pt x="883631" y="344849"/>
                    <a:pt x="891479" y="341906"/>
                  </a:cubicBezTo>
                  <a:cubicBezTo>
                    <a:pt x="904843" y="336895"/>
                    <a:pt x="918193" y="331801"/>
                    <a:pt x="931236" y="326004"/>
                  </a:cubicBezTo>
                  <a:cubicBezTo>
                    <a:pt x="942068" y="321190"/>
                    <a:pt x="952036" y="314503"/>
                    <a:pt x="963041" y="310101"/>
                  </a:cubicBezTo>
                  <a:cubicBezTo>
                    <a:pt x="978605" y="303875"/>
                    <a:pt x="995756" y="301694"/>
                    <a:pt x="1010749" y="294198"/>
                  </a:cubicBezTo>
                  <a:cubicBezTo>
                    <a:pt x="1052328" y="273409"/>
                    <a:pt x="1031055" y="281171"/>
                    <a:pt x="1074359" y="270344"/>
                  </a:cubicBezTo>
                  <a:cubicBezTo>
                    <a:pt x="1113215" y="231488"/>
                    <a:pt x="1081177" y="258497"/>
                    <a:pt x="1130018" y="230588"/>
                  </a:cubicBezTo>
                  <a:cubicBezTo>
                    <a:pt x="1138315" y="225847"/>
                    <a:pt x="1145139" y="218566"/>
                    <a:pt x="1153872" y="214685"/>
                  </a:cubicBezTo>
                  <a:cubicBezTo>
                    <a:pt x="1251711" y="171202"/>
                    <a:pt x="1159395" y="218577"/>
                    <a:pt x="1233385" y="190831"/>
                  </a:cubicBezTo>
                  <a:cubicBezTo>
                    <a:pt x="1244484" y="186669"/>
                    <a:pt x="1253794" y="178185"/>
                    <a:pt x="1265191" y="174929"/>
                  </a:cubicBezTo>
                  <a:cubicBezTo>
                    <a:pt x="1291180" y="167504"/>
                    <a:pt x="1344704" y="159026"/>
                    <a:pt x="1344704" y="159026"/>
                  </a:cubicBezTo>
                  <a:cubicBezTo>
                    <a:pt x="1386566" y="117164"/>
                    <a:pt x="1347374" y="147535"/>
                    <a:pt x="1408314" y="127221"/>
                  </a:cubicBezTo>
                  <a:cubicBezTo>
                    <a:pt x="1419559" y="123473"/>
                    <a:pt x="1429828" y="117199"/>
                    <a:pt x="1440119" y="111318"/>
                  </a:cubicBezTo>
                  <a:cubicBezTo>
                    <a:pt x="1448416" y="106577"/>
                    <a:pt x="1454907" y="98438"/>
                    <a:pt x="1463973" y="95416"/>
                  </a:cubicBezTo>
                  <a:cubicBezTo>
                    <a:pt x="1479268" y="90318"/>
                    <a:pt x="1495778" y="90115"/>
                    <a:pt x="1511681" y="87464"/>
                  </a:cubicBezTo>
                  <a:cubicBezTo>
                    <a:pt x="1564998" y="60806"/>
                    <a:pt x="1521165" y="79848"/>
                    <a:pt x="1575291" y="63610"/>
                  </a:cubicBezTo>
                  <a:cubicBezTo>
                    <a:pt x="1591347" y="58793"/>
                    <a:pt x="1607096" y="53009"/>
                    <a:pt x="1622999" y="47708"/>
                  </a:cubicBezTo>
                  <a:cubicBezTo>
                    <a:pt x="1638902" y="42407"/>
                    <a:pt x="1654172" y="34561"/>
                    <a:pt x="1670707" y="31805"/>
                  </a:cubicBezTo>
                  <a:cubicBezTo>
                    <a:pt x="1686610" y="29155"/>
                    <a:pt x="1702606" y="27016"/>
                    <a:pt x="1718415" y="23854"/>
                  </a:cubicBezTo>
                  <a:cubicBezTo>
                    <a:pt x="1729131" y="21711"/>
                    <a:pt x="1739441" y="17700"/>
                    <a:pt x="1750220" y="15903"/>
                  </a:cubicBezTo>
                  <a:cubicBezTo>
                    <a:pt x="1771298" y="12390"/>
                    <a:pt x="1792627" y="10602"/>
                    <a:pt x="1813831" y="7951"/>
                  </a:cubicBezTo>
                  <a:cubicBezTo>
                    <a:pt x="1821782" y="5301"/>
                    <a:pt x="1829303" y="0"/>
                    <a:pt x="1837684" y="0"/>
                  </a:cubicBezTo>
                  <a:cubicBezTo>
                    <a:pt x="1906646" y="0"/>
                    <a:pt x="1975798" y="1089"/>
                    <a:pt x="2044418" y="7951"/>
                  </a:cubicBezTo>
                  <a:cubicBezTo>
                    <a:pt x="2056213" y="9130"/>
                    <a:pt x="2065932" y="17973"/>
                    <a:pt x="2076224" y="23854"/>
                  </a:cubicBezTo>
                  <a:cubicBezTo>
                    <a:pt x="2091405" y="32529"/>
                    <a:pt x="2114534" y="48844"/>
                    <a:pt x="2123931" y="63610"/>
                  </a:cubicBezTo>
                  <a:cubicBezTo>
                    <a:pt x="2136658" y="83610"/>
                    <a:pt x="2143540" y="106893"/>
                    <a:pt x="2155737" y="127221"/>
                  </a:cubicBezTo>
                  <a:cubicBezTo>
                    <a:pt x="2183903" y="174164"/>
                    <a:pt x="2174704" y="152316"/>
                    <a:pt x="2187542" y="190831"/>
                  </a:cubicBezTo>
                  <a:cubicBezTo>
                    <a:pt x="2190192" y="219986"/>
                    <a:pt x="2192580" y="249166"/>
                    <a:pt x="2195493" y="278296"/>
                  </a:cubicBezTo>
                  <a:cubicBezTo>
                    <a:pt x="2197881" y="302177"/>
                    <a:pt x="2203444" y="325857"/>
                    <a:pt x="2203444" y="349857"/>
                  </a:cubicBezTo>
                  <a:cubicBezTo>
                    <a:pt x="2203444" y="434712"/>
                    <a:pt x="2200073" y="519567"/>
                    <a:pt x="2195493" y="604299"/>
                  </a:cubicBezTo>
                  <a:cubicBezTo>
                    <a:pt x="2194764" y="617794"/>
                    <a:pt x="2191098" y="631017"/>
                    <a:pt x="2187542" y="644056"/>
                  </a:cubicBezTo>
                  <a:cubicBezTo>
                    <a:pt x="2183131" y="660228"/>
                    <a:pt x="2176940" y="675861"/>
                    <a:pt x="2171639" y="691764"/>
                  </a:cubicBezTo>
                  <a:cubicBezTo>
                    <a:pt x="2168989" y="699715"/>
                    <a:pt x="2168337" y="708644"/>
                    <a:pt x="2163688" y="715617"/>
                  </a:cubicBezTo>
                  <a:lnTo>
                    <a:pt x="2147785" y="739471"/>
                  </a:lnTo>
                  <a:cubicBezTo>
                    <a:pt x="2143033" y="753728"/>
                    <a:pt x="2133758" y="785303"/>
                    <a:pt x="2123931" y="795130"/>
                  </a:cubicBezTo>
                  <a:cubicBezTo>
                    <a:pt x="2110417" y="808645"/>
                    <a:pt x="2093319" y="818389"/>
                    <a:pt x="2076224" y="826936"/>
                  </a:cubicBezTo>
                  <a:cubicBezTo>
                    <a:pt x="2015750" y="857173"/>
                    <a:pt x="2045024" y="844187"/>
                    <a:pt x="1988759" y="866692"/>
                  </a:cubicBezTo>
                  <a:cubicBezTo>
                    <a:pt x="1983458" y="877294"/>
                    <a:pt x="1981238" y="890116"/>
                    <a:pt x="1972857" y="898497"/>
                  </a:cubicBezTo>
                  <a:cubicBezTo>
                    <a:pt x="1966930" y="904424"/>
                    <a:pt x="1956500" y="902701"/>
                    <a:pt x="1949003" y="906449"/>
                  </a:cubicBezTo>
                  <a:cubicBezTo>
                    <a:pt x="1940456" y="910723"/>
                    <a:pt x="1933882" y="918470"/>
                    <a:pt x="1925149" y="922351"/>
                  </a:cubicBezTo>
                  <a:cubicBezTo>
                    <a:pt x="1909831" y="929159"/>
                    <a:pt x="1877441" y="938254"/>
                    <a:pt x="1877441" y="938254"/>
                  </a:cubicBezTo>
                  <a:cubicBezTo>
                    <a:pt x="1797222" y="991735"/>
                    <a:pt x="1870465" y="948494"/>
                    <a:pt x="1654804" y="970059"/>
                  </a:cubicBezTo>
                  <a:cubicBezTo>
                    <a:pt x="1641357" y="971404"/>
                    <a:pt x="1628488" y="976595"/>
                    <a:pt x="1615048" y="978010"/>
                  </a:cubicBezTo>
                  <a:cubicBezTo>
                    <a:pt x="1493981" y="990754"/>
                    <a:pt x="1534000" y="979470"/>
                    <a:pt x="1440119" y="993913"/>
                  </a:cubicBezTo>
                  <a:cubicBezTo>
                    <a:pt x="1392316" y="1001267"/>
                    <a:pt x="1344876" y="1010927"/>
                    <a:pt x="1296996" y="1017767"/>
                  </a:cubicBezTo>
                  <a:lnTo>
                    <a:pt x="1185678" y="1033670"/>
                  </a:lnTo>
                  <a:cubicBezTo>
                    <a:pt x="1159110" y="1042526"/>
                    <a:pt x="1159977" y="1042914"/>
                    <a:pt x="1130018" y="1049572"/>
                  </a:cubicBezTo>
                  <a:cubicBezTo>
                    <a:pt x="1116825" y="1052504"/>
                    <a:pt x="1103373" y="1054246"/>
                    <a:pt x="1090262" y="1057524"/>
                  </a:cubicBezTo>
                  <a:cubicBezTo>
                    <a:pt x="1082131" y="1059557"/>
                    <a:pt x="1074654" y="1063976"/>
                    <a:pt x="1066408" y="1065475"/>
                  </a:cubicBezTo>
                  <a:cubicBezTo>
                    <a:pt x="1045384" y="1069297"/>
                    <a:pt x="1023979" y="1070602"/>
                    <a:pt x="1002798" y="1073426"/>
                  </a:cubicBezTo>
                  <a:cubicBezTo>
                    <a:pt x="984221" y="1075903"/>
                    <a:pt x="965815" y="1079821"/>
                    <a:pt x="947138" y="1081377"/>
                  </a:cubicBezTo>
                  <a:cubicBezTo>
                    <a:pt x="902159" y="1085125"/>
                    <a:pt x="856987" y="1086113"/>
                    <a:pt x="811966" y="1089329"/>
                  </a:cubicBezTo>
                  <a:cubicBezTo>
                    <a:pt x="782766" y="1091415"/>
                    <a:pt x="753657" y="1094630"/>
                    <a:pt x="724502" y="1097280"/>
                  </a:cubicBezTo>
                  <a:lnTo>
                    <a:pt x="287180" y="1089329"/>
                  </a:lnTo>
                  <a:cubicBezTo>
                    <a:pt x="268131" y="1087768"/>
                    <a:pt x="239472" y="1057524"/>
                    <a:pt x="239472" y="1057524"/>
                  </a:cubicBezTo>
                  <a:cubicBezTo>
                    <a:pt x="234171" y="1049573"/>
                    <a:pt x="230327" y="1040427"/>
                    <a:pt x="223570" y="1033670"/>
                  </a:cubicBezTo>
                  <a:cubicBezTo>
                    <a:pt x="216813" y="1026913"/>
                    <a:pt x="205834" y="1025108"/>
                    <a:pt x="199716" y="1017767"/>
                  </a:cubicBezTo>
                  <a:cubicBezTo>
                    <a:pt x="173172" y="985915"/>
                    <a:pt x="192435" y="991939"/>
                    <a:pt x="175862" y="962108"/>
                  </a:cubicBezTo>
                  <a:cubicBezTo>
                    <a:pt x="166580" y="945401"/>
                    <a:pt x="162189" y="920444"/>
                    <a:pt x="144057" y="914400"/>
                  </a:cubicBezTo>
                  <a:lnTo>
                    <a:pt x="120203" y="906449"/>
                  </a:lnTo>
                  <a:cubicBezTo>
                    <a:pt x="101278" y="849675"/>
                    <a:pt x="118248" y="868040"/>
                    <a:pt x="80446" y="842838"/>
                  </a:cubicBezTo>
                  <a:cubicBezTo>
                    <a:pt x="75145" y="834887"/>
                    <a:pt x="71301" y="825741"/>
                    <a:pt x="64544" y="818984"/>
                  </a:cubicBezTo>
                  <a:cubicBezTo>
                    <a:pt x="57787" y="812227"/>
                    <a:pt x="46808" y="810423"/>
                    <a:pt x="40690" y="803082"/>
                  </a:cubicBezTo>
                  <a:cubicBezTo>
                    <a:pt x="33102" y="793976"/>
                    <a:pt x="29189" y="782282"/>
                    <a:pt x="24787" y="771277"/>
                  </a:cubicBezTo>
                  <a:cubicBezTo>
                    <a:pt x="18561" y="755713"/>
                    <a:pt x="8884" y="723569"/>
                    <a:pt x="8884" y="723569"/>
                  </a:cubicBezTo>
                  <a:cubicBezTo>
                    <a:pt x="3359" y="668315"/>
                    <a:pt x="-7990" y="603483"/>
                    <a:pt x="8884" y="548640"/>
                  </a:cubicBezTo>
                  <a:cubicBezTo>
                    <a:pt x="11349" y="540629"/>
                    <a:pt x="24556" y="542507"/>
                    <a:pt x="32738" y="540689"/>
                  </a:cubicBezTo>
                  <a:cubicBezTo>
                    <a:pt x="48476" y="537192"/>
                    <a:pt x="64637" y="535899"/>
                    <a:pt x="80446" y="532737"/>
                  </a:cubicBezTo>
                  <a:cubicBezTo>
                    <a:pt x="91162" y="530594"/>
                    <a:pt x="101649" y="527436"/>
                    <a:pt x="112251" y="524786"/>
                  </a:cubicBezTo>
                  <a:cubicBezTo>
                    <a:pt x="133455" y="527436"/>
                    <a:pt x="156335" y="524058"/>
                    <a:pt x="175862" y="532737"/>
                  </a:cubicBezTo>
                  <a:cubicBezTo>
                    <a:pt x="235191" y="559105"/>
                    <a:pt x="189114" y="552615"/>
                    <a:pt x="191764" y="556591"/>
                  </a:cubicBezTo>
                  <a:close/>
                </a:path>
              </a:pathLst>
            </a:custGeom>
            <a:grp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40" name="39 Conector recto"/>
            <p:cNvCxnSpPr/>
            <p:nvPr/>
          </p:nvCxnSpPr>
          <p:spPr>
            <a:xfrm flipV="1">
              <a:off x="1371311" y="2861975"/>
              <a:ext cx="1773247" cy="387005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40 Elipse"/>
            <p:cNvSpPr/>
            <p:nvPr/>
          </p:nvSpPr>
          <p:spPr>
            <a:xfrm>
              <a:off x="1331640" y="3212976"/>
              <a:ext cx="72008" cy="72008"/>
            </a:xfrm>
            <a:prstGeom prst="ellipse">
              <a:avLst/>
            </a:prstGeom>
            <a:grpFill/>
            <a:ln>
              <a:gradFill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93" name="92 Forma libre"/>
          <p:cNvSpPr/>
          <p:nvPr/>
        </p:nvSpPr>
        <p:spPr>
          <a:xfrm rot="19004195">
            <a:off x="1820259" y="1399743"/>
            <a:ext cx="4450900" cy="2092564"/>
          </a:xfrm>
          <a:custGeom>
            <a:avLst/>
            <a:gdLst>
              <a:gd name="connsiteX0" fmla="*/ 191764 w 2203444"/>
              <a:gd name="connsiteY0" fmla="*/ 556591 h 1097280"/>
              <a:gd name="connsiteX1" fmla="*/ 191764 w 2203444"/>
              <a:gd name="connsiteY1" fmla="*/ 556591 h 1097280"/>
              <a:gd name="connsiteX2" fmla="*/ 303083 w 2203444"/>
              <a:gd name="connsiteY2" fmla="*/ 548640 h 1097280"/>
              <a:gd name="connsiteX3" fmla="*/ 366693 w 2203444"/>
              <a:gd name="connsiteY3" fmla="*/ 516835 h 1097280"/>
              <a:gd name="connsiteX4" fmla="*/ 446206 w 2203444"/>
              <a:gd name="connsiteY4" fmla="*/ 500932 h 1097280"/>
              <a:gd name="connsiteX5" fmla="*/ 485963 w 2203444"/>
              <a:gd name="connsiteY5" fmla="*/ 485030 h 1097280"/>
              <a:gd name="connsiteX6" fmla="*/ 565476 w 2203444"/>
              <a:gd name="connsiteY6" fmla="*/ 469127 h 1097280"/>
              <a:gd name="connsiteX7" fmla="*/ 597281 w 2203444"/>
              <a:gd name="connsiteY7" fmla="*/ 461176 h 1097280"/>
              <a:gd name="connsiteX8" fmla="*/ 676794 w 2203444"/>
              <a:gd name="connsiteY8" fmla="*/ 429370 h 1097280"/>
              <a:gd name="connsiteX9" fmla="*/ 708599 w 2203444"/>
              <a:gd name="connsiteY9" fmla="*/ 421419 h 1097280"/>
              <a:gd name="connsiteX10" fmla="*/ 740404 w 2203444"/>
              <a:gd name="connsiteY10" fmla="*/ 405517 h 1097280"/>
              <a:gd name="connsiteX11" fmla="*/ 772210 w 2203444"/>
              <a:gd name="connsiteY11" fmla="*/ 397565 h 1097280"/>
              <a:gd name="connsiteX12" fmla="*/ 804015 w 2203444"/>
              <a:gd name="connsiteY12" fmla="*/ 381663 h 1097280"/>
              <a:gd name="connsiteX13" fmla="*/ 827869 w 2203444"/>
              <a:gd name="connsiteY13" fmla="*/ 373711 h 1097280"/>
              <a:gd name="connsiteX14" fmla="*/ 867625 w 2203444"/>
              <a:gd name="connsiteY14" fmla="*/ 349857 h 1097280"/>
              <a:gd name="connsiteX15" fmla="*/ 891479 w 2203444"/>
              <a:gd name="connsiteY15" fmla="*/ 341906 h 1097280"/>
              <a:gd name="connsiteX16" fmla="*/ 931236 w 2203444"/>
              <a:gd name="connsiteY16" fmla="*/ 326004 h 1097280"/>
              <a:gd name="connsiteX17" fmla="*/ 963041 w 2203444"/>
              <a:gd name="connsiteY17" fmla="*/ 310101 h 1097280"/>
              <a:gd name="connsiteX18" fmla="*/ 1010749 w 2203444"/>
              <a:gd name="connsiteY18" fmla="*/ 294198 h 1097280"/>
              <a:gd name="connsiteX19" fmla="*/ 1074359 w 2203444"/>
              <a:gd name="connsiteY19" fmla="*/ 270344 h 1097280"/>
              <a:gd name="connsiteX20" fmla="*/ 1130018 w 2203444"/>
              <a:gd name="connsiteY20" fmla="*/ 230588 h 1097280"/>
              <a:gd name="connsiteX21" fmla="*/ 1153872 w 2203444"/>
              <a:gd name="connsiteY21" fmla="*/ 214685 h 1097280"/>
              <a:gd name="connsiteX22" fmla="*/ 1233385 w 2203444"/>
              <a:gd name="connsiteY22" fmla="*/ 190831 h 1097280"/>
              <a:gd name="connsiteX23" fmla="*/ 1265191 w 2203444"/>
              <a:gd name="connsiteY23" fmla="*/ 174929 h 1097280"/>
              <a:gd name="connsiteX24" fmla="*/ 1344704 w 2203444"/>
              <a:gd name="connsiteY24" fmla="*/ 159026 h 1097280"/>
              <a:gd name="connsiteX25" fmla="*/ 1408314 w 2203444"/>
              <a:gd name="connsiteY25" fmla="*/ 127221 h 1097280"/>
              <a:gd name="connsiteX26" fmla="*/ 1440119 w 2203444"/>
              <a:gd name="connsiteY26" fmla="*/ 111318 h 1097280"/>
              <a:gd name="connsiteX27" fmla="*/ 1463973 w 2203444"/>
              <a:gd name="connsiteY27" fmla="*/ 95416 h 1097280"/>
              <a:gd name="connsiteX28" fmla="*/ 1511681 w 2203444"/>
              <a:gd name="connsiteY28" fmla="*/ 87464 h 1097280"/>
              <a:gd name="connsiteX29" fmla="*/ 1575291 w 2203444"/>
              <a:gd name="connsiteY29" fmla="*/ 63610 h 1097280"/>
              <a:gd name="connsiteX30" fmla="*/ 1622999 w 2203444"/>
              <a:gd name="connsiteY30" fmla="*/ 47708 h 1097280"/>
              <a:gd name="connsiteX31" fmla="*/ 1670707 w 2203444"/>
              <a:gd name="connsiteY31" fmla="*/ 31805 h 1097280"/>
              <a:gd name="connsiteX32" fmla="*/ 1718415 w 2203444"/>
              <a:gd name="connsiteY32" fmla="*/ 23854 h 1097280"/>
              <a:gd name="connsiteX33" fmla="*/ 1750220 w 2203444"/>
              <a:gd name="connsiteY33" fmla="*/ 15903 h 1097280"/>
              <a:gd name="connsiteX34" fmla="*/ 1813831 w 2203444"/>
              <a:gd name="connsiteY34" fmla="*/ 7951 h 1097280"/>
              <a:gd name="connsiteX35" fmla="*/ 1837684 w 2203444"/>
              <a:gd name="connsiteY35" fmla="*/ 0 h 1097280"/>
              <a:gd name="connsiteX36" fmla="*/ 2044418 w 2203444"/>
              <a:gd name="connsiteY36" fmla="*/ 7951 h 1097280"/>
              <a:gd name="connsiteX37" fmla="*/ 2076224 w 2203444"/>
              <a:gd name="connsiteY37" fmla="*/ 23854 h 1097280"/>
              <a:gd name="connsiteX38" fmla="*/ 2123931 w 2203444"/>
              <a:gd name="connsiteY38" fmla="*/ 63610 h 1097280"/>
              <a:gd name="connsiteX39" fmla="*/ 2155737 w 2203444"/>
              <a:gd name="connsiteY39" fmla="*/ 127221 h 1097280"/>
              <a:gd name="connsiteX40" fmla="*/ 2187542 w 2203444"/>
              <a:gd name="connsiteY40" fmla="*/ 190831 h 1097280"/>
              <a:gd name="connsiteX41" fmla="*/ 2195493 w 2203444"/>
              <a:gd name="connsiteY41" fmla="*/ 278296 h 1097280"/>
              <a:gd name="connsiteX42" fmla="*/ 2203444 w 2203444"/>
              <a:gd name="connsiteY42" fmla="*/ 349857 h 1097280"/>
              <a:gd name="connsiteX43" fmla="*/ 2195493 w 2203444"/>
              <a:gd name="connsiteY43" fmla="*/ 604299 h 1097280"/>
              <a:gd name="connsiteX44" fmla="*/ 2187542 w 2203444"/>
              <a:gd name="connsiteY44" fmla="*/ 644056 h 1097280"/>
              <a:gd name="connsiteX45" fmla="*/ 2171639 w 2203444"/>
              <a:gd name="connsiteY45" fmla="*/ 691764 h 1097280"/>
              <a:gd name="connsiteX46" fmla="*/ 2163688 w 2203444"/>
              <a:gd name="connsiteY46" fmla="*/ 715617 h 1097280"/>
              <a:gd name="connsiteX47" fmla="*/ 2147785 w 2203444"/>
              <a:gd name="connsiteY47" fmla="*/ 739471 h 1097280"/>
              <a:gd name="connsiteX48" fmla="*/ 2123931 w 2203444"/>
              <a:gd name="connsiteY48" fmla="*/ 795130 h 1097280"/>
              <a:gd name="connsiteX49" fmla="*/ 2076224 w 2203444"/>
              <a:gd name="connsiteY49" fmla="*/ 826936 h 1097280"/>
              <a:gd name="connsiteX50" fmla="*/ 1988759 w 2203444"/>
              <a:gd name="connsiteY50" fmla="*/ 866692 h 1097280"/>
              <a:gd name="connsiteX51" fmla="*/ 1972857 w 2203444"/>
              <a:gd name="connsiteY51" fmla="*/ 898497 h 1097280"/>
              <a:gd name="connsiteX52" fmla="*/ 1949003 w 2203444"/>
              <a:gd name="connsiteY52" fmla="*/ 906449 h 1097280"/>
              <a:gd name="connsiteX53" fmla="*/ 1925149 w 2203444"/>
              <a:gd name="connsiteY53" fmla="*/ 922351 h 1097280"/>
              <a:gd name="connsiteX54" fmla="*/ 1877441 w 2203444"/>
              <a:gd name="connsiteY54" fmla="*/ 938254 h 1097280"/>
              <a:gd name="connsiteX55" fmla="*/ 1654804 w 2203444"/>
              <a:gd name="connsiteY55" fmla="*/ 970059 h 1097280"/>
              <a:gd name="connsiteX56" fmla="*/ 1615048 w 2203444"/>
              <a:gd name="connsiteY56" fmla="*/ 978010 h 1097280"/>
              <a:gd name="connsiteX57" fmla="*/ 1440119 w 2203444"/>
              <a:gd name="connsiteY57" fmla="*/ 993913 h 1097280"/>
              <a:gd name="connsiteX58" fmla="*/ 1296996 w 2203444"/>
              <a:gd name="connsiteY58" fmla="*/ 1017767 h 1097280"/>
              <a:gd name="connsiteX59" fmla="*/ 1185678 w 2203444"/>
              <a:gd name="connsiteY59" fmla="*/ 1033670 h 1097280"/>
              <a:gd name="connsiteX60" fmla="*/ 1130018 w 2203444"/>
              <a:gd name="connsiteY60" fmla="*/ 1049572 h 1097280"/>
              <a:gd name="connsiteX61" fmla="*/ 1090262 w 2203444"/>
              <a:gd name="connsiteY61" fmla="*/ 1057524 h 1097280"/>
              <a:gd name="connsiteX62" fmla="*/ 1066408 w 2203444"/>
              <a:gd name="connsiteY62" fmla="*/ 1065475 h 1097280"/>
              <a:gd name="connsiteX63" fmla="*/ 1002798 w 2203444"/>
              <a:gd name="connsiteY63" fmla="*/ 1073426 h 1097280"/>
              <a:gd name="connsiteX64" fmla="*/ 947138 w 2203444"/>
              <a:gd name="connsiteY64" fmla="*/ 1081377 h 1097280"/>
              <a:gd name="connsiteX65" fmla="*/ 811966 w 2203444"/>
              <a:gd name="connsiteY65" fmla="*/ 1089329 h 1097280"/>
              <a:gd name="connsiteX66" fmla="*/ 724502 w 2203444"/>
              <a:gd name="connsiteY66" fmla="*/ 1097280 h 1097280"/>
              <a:gd name="connsiteX67" fmla="*/ 287180 w 2203444"/>
              <a:gd name="connsiteY67" fmla="*/ 1089329 h 1097280"/>
              <a:gd name="connsiteX68" fmla="*/ 239472 w 2203444"/>
              <a:gd name="connsiteY68" fmla="*/ 1057524 h 1097280"/>
              <a:gd name="connsiteX69" fmla="*/ 223570 w 2203444"/>
              <a:gd name="connsiteY69" fmla="*/ 1033670 h 1097280"/>
              <a:gd name="connsiteX70" fmla="*/ 199716 w 2203444"/>
              <a:gd name="connsiteY70" fmla="*/ 1017767 h 1097280"/>
              <a:gd name="connsiteX71" fmla="*/ 175862 w 2203444"/>
              <a:gd name="connsiteY71" fmla="*/ 962108 h 1097280"/>
              <a:gd name="connsiteX72" fmla="*/ 144057 w 2203444"/>
              <a:gd name="connsiteY72" fmla="*/ 914400 h 1097280"/>
              <a:gd name="connsiteX73" fmla="*/ 120203 w 2203444"/>
              <a:gd name="connsiteY73" fmla="*/ 906449 h 1097280"/>
              <a:gd name="connsiteX74" fmla="*/ 80446 w 2203444"/>
              <a:gd name="connsiteY74" fmla="*/ 842838 h 1097280"/>
              <a:gd name="connsiteX75" fmla="*/ 64544 w 2203444"/>
              <a:gd name="connsiteY75" fmla="*/ 818984 h 1097280"/>
              <a:gd name="connsiteX76" fmla="*/ 40690 w 2203444"/>
              <a:gd name="connsiteY76" fmla="*/ 803082 h 1097280"/>
              <a:gd name="connsiteX77" fmla="*/ 24787 w 2203444"/>
              <a:gd name="connsiteY77" fmla="*/ 771277 h 1097280"/>
              <a:gd name="connsiteX78" fmla="*/ 8884 w 2203444"/>
              <a:gd name="connsiteY78" fmla="*/ 723569 h 1097280"/>
              <a:gd name="connsiteX79" fmla="*/ 8884 w 2203444"/>
              <a:gd name="connsiteY79" fmla="*/ 548640 h 1097280"/>
              <a:gd name="connsiteX80" fmla="*/ 32738 w 2203444"/>
              <a:gd name="connsiteY80" fmla="*/ 540689 h 1097280"/>
              <a:gd name="connsiteX81" fmla="*/ 80446 w 2203444"/>
              <a:gd name="connsiteY81" fmla="*/ 532737 h 1097280"/>
              <a:gd name="connsiteX82" fmla="*/ 112251 w 2203444"/>
              <a:gd name="connsiteY82" fmla="*/ 524786 h 1097280"/>
              <a:gd name="connsiteX83" fmla="*/ 175862 w 2203444"/>
              <a:gd name="connsiteY83" fmla="*/ 532737 h 1097280"/>
              <a:gd name="connsiteX84" fmla="*/ 191764 w 2203444"/>
              <a:gd name="connsiteY84" fmla="*/ 556591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203444" h="1097280">
                <a:moveTo>
                  <a:pt x="191764" y="556591"/>
                </a:moveTo>
                <a:lnTo>
                  <a:pt x="191764" y="556591"/>
                </a:lnTo>
                <a:cubicBezTo>
                  <a:pt x="228870" y="553941"/>
                  <a:pt x="266337" y="554442"/>
                  <a:pt x="303083" y="548640"/>
                </a:cubicBezTo>
                <a:cubicBezTo>
                  <a:pt x="400989" y="533181"/>
                  <a:pt x="297970" y="537980"/>
                  <a:pt x="366693" y="516835"/>
                </a:cubicBezTo>
                <a:cubicBezTo>
                  <a:pt x="392527" y="508886"/>
                  <a:pt x="420089" y="507896"/>
                  <a:pt x="446206" y="500932"/>
                </a:cubicBezTo>
                <a:cubicBezTo>
                  <a:pt x="459997" y="497254"/>
                  <a:pt x="472422" y="489544"/>
                  <a:pt x="485963" y="485030"/>
                </a:cubicBezTo>
                <a:cubicBezTo>
                  <a:pt x="513676" y="475792"/>
                  <a:pt x="536101" y="475002"/>
                  <a:pt x="565476" y="469127"/>
                </a:cubicBezTo>
                <a:cubicBezTo>
                  <a:pt x="576192" y="466984"/>
                  <a:pt x="586814" y="464316"/>
                  <a:pt x="597281" y="461176"/>
                </a:cubicBezTo>
                <a:cubicBezTo>
                  <a:pt x="740340" y="418258"/>
                  <a:pt x="570524" y="469222"/>
                  <a:pt x="676794" y="429370"/>
                </a:cubicBezTo>
                <a:cubicBezTo>
                  <a:pt x="687026" y="425533"/>
                  <a:pt x="698367" y="425256"/>
                  <a:pt x="708599" y="421419"/>
                </a:cubicBezTo>
                <a:cubicBezTo>
                  <a:pt x="719697" y="417257"/>
                  <a:pt x="729306" y="409679"/>
                  <a:pt x="740404" y="405517"/>
                </a:cubicBezTo>
                <a:cubicBezTo>
                  <a:pt x="750637" y="401680"/>
                  <a:pt x="761977" y="401402"/>
                  <a:pt x="772210" y="397565"/>
                </a:cubicBezTo>
                <a:cubicBezTo>
                  <a:pt x="783308" y="393403"/>
                  <a:pt x="793120" y="386332"/>
                  <a:pt x="804015" y="381663"/>
                </a:cubicBezTo>
                <a:cubicBezTo>
                  <a:pt x="811719" y="378361"/>
                  <a:pt x="820372" y="377459"/>
                  <a:pt x="827869" y="373711"/>
                </a:cubicBezTo>
                <a:cubicBezTo>
                  <a:pt x="841692" y="366799"/>
                  <a:pt x="853802" y="356768"/>
                  <a:pt x="867625" y="349857"/>
                </a:cubicBezTo>
                <a:cubicBezTo>
                  <a:pt x="875122" y="346109"/>
                  <a:pt x="883631" y="344849"/>
                  <a:pt x="891479" y="341906"/>
                </a:cubicBezTo>
                <a:cubicBezTo>
                  <a:pt x="904843" y="336895"/>
                  <a:pt x="918193" y="331801"/>
                  <a:pt x="931236" y="326004"/>
                </a:cubicBezTo>
                <a:cubicBezTo>
                  <a:pt x="942068" y="321190"/>
                  <a:pt x="952036" y="314503"/>
                  <a:pt x="963041" y="310101"/>
                </a:cubicBezTo>
                <a:cubicBezTo>
                  <a:pt x="978605" y="303875"/>
                  <a:pt x="995756" y="301694"/>
                  <a:pt x="1010749" y="294198"/>
                </a:cubicBezTo>
                <a:cubicBezTo>
                  <a:pt x="1052328" y="273409"/>
                  <a:pt x="1031055" y="281171"/>
                  <a:pt x="1074359" y="270344"/>
                </a:cubicBezTo>
                <a:cubicBezTo>
                  <a:pt x="1113215" y="231488"/>
                  <a:pt x="1081177" y="258497"/>
                  <a:pt x="1130018" y="230588"/>
                </a:cubicBezTo>
                <a:cubicBezTo>
                  <a:pt x="1138315" y="225847"/>
                  <a:pt x="1145139" y="218566"/>
                  <a:pt x="1153872" y="214685"/>
                </a:cubicBezTo>
                <a:cubicBezTo>
                  <a:pt x="1251711" y="171202"/>
                  <a:pt x="1159395" y="218577"/>
                  <a:pt x="1233385" y="190831"/>
                </a:cubicBezTo>
                <a:cubicBezTo>
                  <a:pt x="1244484" y="186669"/>
                  <a:pt x="1253794" y="178185"/>
                  <a:pt x="1265191" y="174929"/>
                </a:cubicBezTo>
                <a:cubicBezTo>
                  <a:pt x="1291180" y="167504"/>
                  <a:pt x="1344704" y="159026"/>
                  <a:pt x="1344704" y="159026"/>
                </a:cubicBezTo>
                <a:cubicBezTo>
                  <a:pt x="1386566" y="117164"/>
                  <a:pt x="1347374" y="147535"/>
                  <a:pt x="1408314" y="127221"/>
                </a:cubicBezTo>
                <a:cubicBezTo>
                  <a:pt x="1419559" y="123473"/>
                  <a:pt x="1429828" y="117199"/>
                  <a:pt x="1440119" y="111318"/>
                </a:cubicBezTo>
                <a:cubicBezTo>
                  <a:pt x="1448416" y="106577"/>
                  <a:pt x="1454907" y="98438"/>
                  <a:pt x="1463973" y="95416"/>
                </a:cubicBezTo>
                <a:cubicBezTo>
                  <a:pt x="1479268" y="90318"/>
                  <a:pt x="1495778" y="90115"/>
                  <a:pt x="1511681" y="87464"/>
                </a:cubicBezTo>
                <a:cubicBezTo>
                  <a:pt x="1564998" y="60806"/>
                  <a:pt x="1521165" y="79848"/>
                  <a:pt x="1575291" y="63610"/>
                </a:cubicBezTo>
                <a:cubicBezTo>
                  <a:pt x="1591347" y="58793"/>
                  <a:pt x="1607096" y="53009"/>
                  <a:pt x="1622999" y="47708"/>
                </a:cubicBezTo>
                <a:cubicBezTo>
                  <a:pt x="1638902" y="42407"/>
                  <a:pt x="1654172" y="34561"/>
                  <a:pt x="1670707" y="31805"/>
                </a:cubicBezTo>
                <a:cubicBezTo>
                  <a:pt x="1686610" y="29155"/>
                  <a:pt x="1702606" y="27016"/>
                  <a:pt x="1718415" y="23854"/>
                </a:cubicBezTo>
                <a:cubicBezTo>
                  <a:pt x="1729131" y="21711"/>
                  <a:pt x="1739441" y="17700"/>
                  <a:pt x="1750220" y="15903"/>
                </a:cubicBezTo>
                <a:cubicBezTo>
                  <a:pt x="1771298" y="12390"/>
                  <a:pt x="1792627" y="10602"/>
                  <a:pt x="1813831" y="7951"/>
                </a:cubicBezTo>
                <a:cubicBezTo>
                  <a:pt x="1821782" y="5301"/>
                  <a:pt x="1829303" y="0"/>
                  <a:pt x="1837684" y="0"/>
                </a:cubicBezTo>
                <a:cubicBezTo>
                  <a:pt x="1906646" y="0"/>
                  <a:pt x="1975798" y="1089"/>
                  <a:pt x="2044418" y="7951"/>
                </a:cubicBezTo>
                <a:cubicBezTo>
                  <a:pt x="2056213" y="9130"/>
                  <a:pt x="2065932" y="17973"/>
                  <a:pt x="2076224" y="23854"/>
                </a:cubicBezTo>
                <a:cubicBezTo>
                  <a:pt x="2091405" y="32529"/>
                  <a:pt x="2114534" y="48844"/>
                  <a:pt x="2123931" y="63610"/>
                </a:cubicBezTo>
                <a:cubicBezTo>
                  <a:pt x="2136658" y="83610"/>
                  <a:pt x="2143540" y="106893"/>
                  <a:pt x="2155737" y="127221"/>
                </a:cubicBezTo>
                <a:cubicBezTo>
                  <a:pt x="2183903" y="174164"/>
                  <a:pt x="2174704" y="152316"/>
                  <a:pt x="2187542" y="190831"/>
                </a:cubicBezTo>
                <a:cubicBezTo>
                  <a:pt x="2190192" y="219986"/>
                  <a:pt x="2192580" y="249166"/>
                  <a:pt x="2195493" y="278296"/>
                </a:cubicBezTo>
                <a:cubicBezTo>
                  <a:pt x="2197881" y="302177"/>
                  <a:pt x="2203444" y="325857"/>
                  <a:pt x="2203444" y="349857"/>
                </a:cubicBezTo>
                <a:cubicBezTo>
                  <a:pt x="2203444" y="434712"/>
                  <a:pt x="2200073" y="519567"/>
                  <a:pt x="2195493" y="604299"/>
                </a:cubicBezTo>
                <a:cubicBezTo>
                  <a:pt x="2194764" y="617794"/>
                  <a:pt x="2191098" y="631017"/>
                  <a:pt x="2187542" y="644056"/>
                </a:cubicBezTo>
                <a:cubicBezTo>
                  <a:pt x="2183131" y="660228"/>
                  <a:pt x="2176940" y="675861"/>
                  <a:pt x="2171639" y="691764"/>
                </a:cubicBezTo>
                <a:cubicBezTo>
                  <a:pt x="2168989" y="699715"/>
                  <a:pt x="2168337" y="708644"/>
                  <a:pt x="2163688" y="715617"/>
                </a:cubicBezTo>
                <a:lnTo>
                  <a:pt x="2147785" y="739471"/>
                </a:lnTo>
                <a:cubicBezTo>
                  <a:pt x="2143033" y="753728"/>
                  <a:pt x="2133758" y="785303"/>
                  <a:pt x="2123931" y="795130"/>
                </a:cubicBezTo>
                <a:cubicBezTo>
                  <a:pt x="2110417" y="808645"/>
                  <a:pt x="2093319" y="818389"/>
                  <a:pt x="2076224" y="826936"/>
                </a:cubicBezTo>
                <a:cubicBezTo>
                  <a:pt x="2015750" y="857173"/>
                  <a:pt x="2045024" y="844187"/>
                  <a:pt x="1988759" y="866692"/>
                </a:cubicBezTo>
                <a:cubicBezTo>
                  <a:pt x="1983458" y="877294"/>
                  <a:pt x="1981238" y="890116"/>
                  <a:pt x="1972857" y="898497"/>
                </a:cubicBezTo>
                <a:cubicBezTo>
                  <a:pt x="1966930" y="904424"/>
                  <a:pt x="1956500" y="902701"/>
                  <a:pt x="1949003" y="906449"/>
                </a:cubicBezTo>
                <a:cubicBezTo>
                  <a:pt x="1940456" y="910723"/>
                  <a:pt x="1933882" y="918470"/>
                  <a:pt x="1925149" y="922351"/>
                </a:cubicBezTo>
                <a:cubicBezTo>
                  <a:pt x="1909831" y="929159"/>
                  <a:pt x="1877441" y="938254"/>
                  <a:pt x="1877441" y="938254"/>
                </a:cubicBezTo>
                <a:cubicBezTo>
                  <a:pt x="1797222" y="991735"/>
                  <a:pt x="1870465" y="948494"/>
                  <a:pt x="1654804" y="970059"/>
                </a:cubicBezTo>
                <a:cubicBezTo>
                  <a:pt x="1641357" y="971404"/>
                  <a:pt x="1628488" y="976595"/>
                  <a:pt x="1615048" y="978010"/>
                </a:cubicBezTo>
                <a:cubicBezTo>
                  <a:pt x="1493981" y="990754"/>
                  <a:pt x="1534000" y="979470"/>
                  <a:pt x="1440119" y="993913"/>
                </a:cubicBezTo>
                <a:cubicBezTo>
                  <a:pt x="1392316" y="1001267"/>
                  <a:pt x="1344876" y="1010927"/>
                  <a:pt x="1296996" y="1017767"/>
                </a:cubicBezTo>
                <a:lnTo>
                  <a:pt x="1185678" y="1033670"/>
                </a:lnTo>
                <a:cubicBezTo>
                  <a:pt x="1159110" y="1042526"/>
                  <a:pt x="1159977" y="1042914"/>
                  <a:pt x="1130018" y="1049572"/>
                </a:cubicBezTo>
                <a:cubicBezTo>
                  <a:pt x="1116825" y="1052504"/>
                  <a:pt x="1103373" y="1054246"/>
                  <a:pt x="1090262" y="1057524"/>
                </a:cubicBezTo>
                <a:cubicBezTo>
                  <a:pt x="1082131" y="1059557"/>
                  <a:pt x="1074654" y="1063976"/>
                  <a:pt x="1066408" y="1065475"/>
                </a:cubicBezTo>
                <a:cubicBezTo>
                  <a:pt x="1045384" y="1069297"/>
                  <a:pt x="1023979" y="1070602"/>
                  <a:pt x="1002798" y="1073426"/>
                </a:cubicBezTo>
                <a:cubicBezTo>
                  <a:pt x="984221" y="1075903"/>
                  <a:pt x="965815" y="1079821"/>
                  <a:pt x="947138" y="1081377"/>
                </a:cubicBezTo>
                <a:cubicBezTo>
                  <a:pt x="902159" y="1085125"/>
                  <a:pt x="856987" y="1086113"/>
                  <a:pt x="811966" y="1089329"/>
                </a:cubicBezTo>
                <a:cubicBezTo>
                  <a:pt x="782766" y="1091415"/>
                  <a:pt x="753657" y="1094630"/>
                  <a:pt x="724502" y="1097280"/>
                </a:cubicBezTo>
                <a:lnTo>
                  <a:pt x="287180" y="1089329"/>
                </a:lnTo>
                <a:cubicBezTo>
                  <a:pt x="268131" y="1087768"/>
                  <a:pt x="239472" y="1057524"/>
                  <a:pt x="239472" y="1057524"/>
                </a:cubicBezTo>
                <a:cubicBezTo>
                  <a:pt x="234171" y="1049573"/>
                  <a:pt x="230327" y="1040427"/>
                  <a:pt x="223570" y="1033670"/>
                </a:cubicBezTo>
                <a:cubicBezTo>
                  <a:pt x="216813" y="1026913"/>
                  <a:pt x="205834" y="1025108"/>
                  <a:pt x="199716" y="1017767"/>
                </a:cubicBezTo>
                <a:cubicBezTo>
                  <a:pt x="173172" y="985915"/>
                  <a:pt x="192435" y="991939"/>
                  <a:pt x="175862" y="962108"/>
                </a:cubicBezTo>
                <a:cubicBezTo>
                  <a:pt x="166580" y="945401"/>
                  <a:pt x="162189" y="920444"/>
                  <a:pt x="144057" y="914400"/>
                </a:cubicBezTo>
                <a:lnTo>
                  <a:pt x="120203" y="906449"/>
                </a:lnTo>
                <a:cubicBezTo>
                  <a:pt x="101278" y="849675"/>
                  <a:pt x="118248" y="868040"/>
                  <a:pt x="80446" y="842838"/>
                </a:cubicBezTo>
                <a:cubicBezTo>
                  <a:pt x="75145" y="834887"/>
                  <a:pt x="71301" y="825741"/>
                  <a:pt x="64544" y="818984"/>
                </a:cubicBezTo>
                <a:cubicBezTo>
                  <a:pt x="57787" y="812227"/>
                  <a:pt x="46808" y="810423"/>
                  <a:pt x="40690" y="803082"/>
                </a:cubicBezTo>
                <a:cubicBezTo>
                  <a:pt x="33102" y="793976"/>
                  <a:pt x="29189" y="782282"/>
                  <a:pt x="24787" y="771277"/>
                </a:cubicBezTo>
                <a:cubicBezTo>
                  <a:pt x="18561" y="755713"/>
                  <a:pt x="8884" y="723569"/>
                  <a:pt x="8884" y="723569"/>
                </a:cubicBezTo>
                <a:cubicBezTo>
                  <a:pt x="3359" y="668315"/>
                  <a:pt x="-7990" y="603483"/>
                  <a:pt x="8884" y="548640"/>
                </a:cubicBezTo>
                <a:cubicBezTo>
                  <a:pt x="11349" y="540629"/>
                  <a:pt x="24556" y="542507"/>
                  <a:pt x="32738" y="540689"/>
                </a:cubicBezTo>
                <a:cubicBezTo>
                  <a:pt x="48476" y="537192"/>
                  <a:pt x="64637" y="535899"/>
                  <a:pt x="80446" y="532737"/>
                </a:cubicBezTo>
                <a:cubicBezTo>
                  <a:pt x="91162" y="530594"/>
                  <a:pt x="101649" y="527436"/>
                  <a:pt x="112251" y="524786"/>
                </a:cubicBezTo>
                <a:cubicBezTo>
                  <a:pt x="133455" y="527436"/>
                  <a:pt x="156335" y="524058"/>
                  <a:pt x="175862" y="532737"/>
                </a:cubicBezTo>
                <a:cubicBezTo>
                  <a:pt x="235191" y="559105"/>
                  <a:pt x="189114" y="552615"/>
                  <a:pt x="191764" y="55659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9" name="98 Elipse"/>
          <p:cNvSpPr/>
          <p:nvPr/>
        </p:nvSpPr>
        <p:spPr>
          <a:xfrm>
            <a:off x="3193859" y="3789998"/>
            <a:ext cx="142727" cy="13994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1" name="80 Elipse"/>
          <p:cNvSpPr/>
          <p:nvPr/>
        </p:nvSpPr>
        <p:spPr>
          <a:xfrm>
            <a:off x="3194417" y="3787789"/>
            <a:ext cx="142727" cy="13994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7" name="106 Elipse"/>
          <p:cNvSpPr/>
          <p:nvPr/>
        </p:nvSpPr>
        <p:spPr>
          <a:xfrm>
            <a:off x="4648779" y="1633297"/>
            <a:ext cx="142727" cy="139947"/>
          </a:xfrm>
          <a:prstGeom prst="ellips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4" name="83 Elipse"/>
          <p:cNvSpPr/>
          <p:nvPr/>
        </p:nvSpPr>
        <p:spPr>
          <a:xfrm>
            <a:off x="5728899" y="3293550"/>
            <a:ext cx="142727" cy="139947"/>
          </a:xfrm>
          <a:prstGeom prst="ellips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385" name="16384 Arco"/>
          <p:cNvSpPr/>
          <p:nvPr/>
        </p:nvSpPr>
        <p:spPr>
          <a:xfrm rot="1245127">
            <a:off x="1175976" y="1391342"/>
            <a:ext cx="4613033" cy="4766380"/>
          </a:xfrm>
          <a:prstGeom prst="arc">
            <a:avLst>
              <a:gd name="adj1" fmla="val 16884947"/>
              <a:gd name="adj2" fmla="val 19782298"/>
            </a:avLst>
          </a:prstGeom>
          <a:ln w="38100" cmpd="sng">
            <a:solidFill>
              <a:srgbClr val="00D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sz="2800" dirty="0">
              <a:solidFill>
                <a:srgbClr val="FF0000"/>
              </a:solidFill>
            </a:endParaRPr>
          </a:p>
        </p:txBody>
      </p:sp>
      <p:sp>
        <p:nvSpPr>
          <p:cNvPr id="110" name="109 Arco"/>
          <p:cNvSpPr/>
          <p:nvPr/>
        </p:nvSpPr>
        <p:spPr>
          <a:xfrm rot="2163157">
            <a:off x="1590995" y="2259706"/>
            <a:ext cx="3206844" cy="2835731"/>
          </a:xfrm>
          <a:prstGeom prst="arc">
            <a:avLst>
              <a:gd name="adj1" fmla="val 16622482"/>
              <a:gd name="adj2" fmla="val 19054822"/>
            </a:avLst>
          </a:prstGeom>
          <a:ln w="38100" cmpd="sng">
            <a:solidFill>
              <a:srgbClr val="00A4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sz="2800" dirty="0">
              <a:solidFill>
                <a:srgbClr val="00A44A"/>
              </a:solidFill>
            </a:endParaRPr>
          </a:p>
        </p:txBody>
      </p:sp>
      <p:cxnSp>
        <p:nvCxnSpPr>
          <p:cNvPr id="48" name="47 Conector recto de flecha"/>
          <p:cNvCxnSpPr/>
          <p:nvPr/>
        </p:nvCxnSpPr>
        <p:spPr>
          <a:xfrm flipH="1" flipV="1">
            <a:off x="4576128" y="2851961"/>
            <a:ext cx="157366" cy="692470"/>
          </a:xfrm>
          <a:prstGeom prst="straightConnector1">
            <a:avLst/>
          </a:prstGeom>
          <a:ln w="41275">
            <a:solidFill>
              <a:srgbClr val="00A44A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35 CuadroTexto"/>
          <p:cNvSpPr txBox="1">
            <a:spLocks noChangeArrowheads="1"/>
          </p:cNvSpPr>
          <p:nvPr/>
        </p:nvSpPr>
        <p:spPr bwMode="auto">
          <a:xfrm>
            <a:off x="5543616" y="1824803"/>
            <a:ext cx="5695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400" b="1" dirty="0">
                <a:solidFill>
                  <a:srgbClr val="00D1CC"/>
                </a:solidFill>
                <a:latin typeface="Arial" charset="0"/>
              </a:rPr>
              <a:t>v</a:t>
            </a:r>
          </a:p>
        </p:txBody>
      </p:sp>
      <p:sp>
        <p:nvSpPr>
          <p:cNvPr id="36" name="35 CuadroTexto"/>
          <p:cNvSpPr txBox="1">
            <a:spLocks noChangeArrowheads="1"/>
          </p:cNvSpPr>
          <p:nvPr/>
        </p:nvSpPr>
        <p:spPr bwMode="auto">
          <a:xfrm>
            <a:off x="4636237" y="2893115"/>
            <a:ext cx="5695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400" b="1" dirty="0">
                <a:solidFill>
                  <a:srgbClr val="00A44A"/>
                </a:solidFill>
                <a:latin typeface="Arial" charset="0"/>
              </a:rPr>
              <a:t>v</a:t>
            </a:r>
          </a:p>
        </p:txBody>
      </p:sp>
      <p:sp>
        <p:nvSpPr>
          <p:cNvPr id="64" name="63 Forma libre"/>
          <p:cNvSpPr/>
          <p:nvPr/>
        </p:nvSpPr>
        <p:spPr>
          <a:xfrm rot="16200000">
            <a:off x="442689" y="1259797"/>
            <a:ext cx="4450900" cy="2092564"/>
          </a:xfrm>
          <a:custGeom>
            <a:avLst/>
            <a:gdLst>
              <a:gd name="connsiteX0" fmla="*/ 191764 w 2203444"/>
              <a:gd name="connsiteY0" fmla="*/ 556591 h 1097280"/>
              <a:gd name="connsiteX1" fmla="*/ 191764 w 2203444"/>
              <a:gd name="connsiteY1" fmla="*/ 556591 h 1097280"/>
              <a:gd name="connsiteX2" fmla="*/ 303083 w 2203444"/>
              <a:gd name="connsiteY2" fmla="*/ 548640 h 1097280"/>
              <a:gd name="connsiteX3" fmla="*/ 366693 w 2203444"/>
              <a:gd name="connsiteY3" fmla="*/ 516835 h 1097280"/>
              <a:gd name="connsiteX4" fmla="*/ 446206 w 2203444"/>
              <a:gd name="connsiteY4" fmla="*/ 500932 h 1097280"/>
              <a:gd name="connsiteX5" fmla="*/ 485963 w 2203444"/>
              <a:gd name="connsiteY5" fmla="*/ 485030 h 1097280"/>
              <a:gd name="connsiteX6" fmla="*/ 565476 w 2203444"/>
              <a:gd name="connsiteY6" fmla="*/ 469127 h 1097280"/>
              <a:gd name="connsiteX7" fmla="*/ 597281 w 2203444"/>
              <a:gd name="connsiteY7" fmla="*/ 461176 h 1097280"/>
              <a:gd name="connsiteX8" fmla="*/ 676794 w 2203444"/>
              <a:gd name="connsiteY8" fmla="*/ 429370 h 1097280"/>
              <a:gd name="connsiteX9" fmla="*/ 708599 w 2203444"/>
              <a:gd name="connsiteY9" fmla="*/ 421419 h 1097280"/>
              <a:gd name="connsiteX10" fmla="*/ 740404 w 2203444"/>
              <a:gd name="connsiteY10" fmla="*/ 405517 h 1097280"/>
              <a:gd name="connsiteX11" fmla="*/ 772210 w 2203444"/>
              <a:gd name="connsiteY11" fmla="*/ 397565 h 1097280"/>
              <a:gd name="connsiteX12" fmla="*/ 804015 w 2203444"/>
              <a:gd name="connsiteY12" fmla="*/ 381663 h 1097280"/>
              <a:gd name="connsiteX13" fmla="*/ 827869 w 2203444"/>
              <a:gd name="connsiteY13" fmla="*/ 373711 h 1097280"/>
              <a:gd name="connsiteX14" fmla="*/ 867625 w 2203444"/>
              <a:gd name="connsiteY14" fmla="*/ 349857 h 1097280"/>
              <a:gd name="connsiteX15" fmla="*/ 891479 w 2203444"/>
              <a:gd name="connsiteY15" fmla="*/ 341906 h 1097280"/>
              <a:gd name="connsiteX16" fmla="*/ 931236 w 2203444"/>
              <a:gd name="connsiteY16" fmla="*/ 326004 h 1097280"/>
              <a:gd name="connsiteX17" fmla="*/ 963041 w 2203444"/>
              <a:gd name="connsiteY17" fmla="*/ 310101 h 1097280"/>
              <a:gd name="connsiteX18" fmla="*/ 1010749 w 2203444"/>
              <a:gd name="connsiteY18" fmla="*/ 294198 h 1097280"/>
              <a:gd name="connsiteX19" fmla="*/ 1074359 w 2203444"/>
              <a:gd name="connsiteY19" fmla="*/ 270344 h 1097280"/>
              <a:gd name="connsiteX20" fmla="*/ 1130018 w 2203444"/>
              <a:gd name="connsiteY20" fmla="*/ 230588 h 1097280"/>
              <a:gd name="connsiteX21" fmla="*/ 1153872 w 2203444"/>
              <a:gd name="connsiteY21" fmla="*/ 214685 h 1097280"/>
              <a:gd name="connsiteX22" fmla="*/ 1233385 w 2203444"/>
              <a:gd name="connsiteY22" fmla="*/ 190831 h 1097280"/>
              <a:gd name="connsiteX23" fmla="*/ 1265191 w 2203444"/>
              <a:gd name="connsiteY23" fmla="*/ 174929 h 1097280"/>
              <a:gd name="connsiteX24" fmla="*/ 1344704 w 2203444"/>
              <a:gd name="connsiteY24" fmla="*/ 159026 h 1097280"/>
              <a:gd name="connsiteX25" fmla="*/ 1408314 w 2203444"/>
              <a:gd name="connsiteY25" fmla="*/ 127221 h 1097280"/>
              <a:gd name="connsiteX26" fmla="*/ 1440119 w 2203444"/>
              <a:gd name="connsiteY26" fmla="*/ 111318 h 1097280"/>
              <a:gd name="connsiteX27" fmla="*/ 1463973 w 2203444"/>
              <a:gd name="connsiteY27" fmla="*/ 95416 h 1097280"/>
              <a:gd name="connsiteX28" fmla="*/ 1511681 w 2203444"/>
              <a:gd name="connsiteY28" fmla="*/ 87464 h 1097280"/>
              <a:gd name="connsiteX29" fmla="*/ 1575291 w 2203444"/>
              <a:gd name="connsiteY29" fmla="*/ 63610 h 1097280"/>
              <a:gd name="connsiteX30" fmla="*/ 1622999 w 2203444"/>
              <a:gd name="connsiteY30" fmla="*/ 47708 h 1097280"/>
              <a:gd name="connsiteX31" fmla="*/ 1670707 w 2203444"/>
              <a:gd name="connsiteY31" fmla="*/ 31805 h 1097280"/>
              <a:gd name="connsiteX32" fmla="*/ 1718415 w 2203444"/>
              <a:gd name="connsiteY32" fmla="*/ 23854 h 1097280"/>
              <a:gd name="connsiteX33" fmla="*/ 1750220 w 2203444"/>
              <a:gd name="connsiteY33" fmla="*/ 15903 h 1097280"/>
              <a:gd name="connsiteX34" fmla="*/ 1813831 w 2203444"/>
              <a:gd name="connsiteY34" fmla="*/ 7951 h 1097280"/>
              <a:gd name="connsiteX35" fmla="*/ 1837684 w 2203444"/>
              <a:gd name="connsiteY35" fmla="*/ 0 h 1097280"/>
              <a:gd name="connsiteX36" fmla="*/ 2044418 w 2203444"/>
              <a:gd name="connsiteY36" fmla="*/ 7951 h 1097280"/>
              <a:gd name="connsiteX37" fmla="*/ 2076224 w 2203444"/>
              <a:gd name="connsiteY37" fmla="*/ 23854 h 1097280"/>
              <a:gd name="connsiteX38" fmla="*/ 2123931 w 2203444"/>
              <a:gd name="connsiteY38" fmla="*/ 63610 h 1097280"/>
              <a:gd name="connsiteX39" fmla="*/ 2155737 w 2203444"/>
              <a:gd name="connsiteY39" fmla="*/ 127221 h 1097280"/>
              <a:gd name="connsiteX40" fmla="*/ 2187542 w 2203444"/>
              <a:gd name="connsiteY40" fmla="*/ 190831 h 1097280"/>
              <a:gd name="connsiteX41" fmla="*/ 2195493 w 2203444"/>
              <a:gd name="connsiteY41" fmla="*/ 278296 h 1097280"/>
              <a:gd name="connsiteX42" fmla="*/ 2203444 w 2203444"/>
              <a:gd name="connsiteY42" fmla="*/ 349857 h 1097280"/>
              <a:gd name="connsiteX43" fmla="*/ 2195493 w 2203444"/>
              <a:gd name="connsiteY43" fmla="*/ 604299 h 1097280"/>
              <a:gd name="connsiteX44" fmla="*/ 2187542 w 2203444"/>
              <a:gd name="connsiteY44" fmla="*/ 644056 h 1097280"/>
              <a:gd name="connsiteX45" fmla="*/ 2171639 w 2203444"/>
              <a:gd name="connsiteY45" fmla="*/ 691764 h 1097280"/>
              <a:gd name="connsiteX46" fmla="*/ 2163688 w 2203444"/>
              <a:gd name="connsiteY46" fmla="*/ 715617 h 1097280"/>
              <a:gd name="connsiteX47" fmla="*/ 2147785 w 2203444"/>
              <a:gd name="connsiteY47" fmla="*/ 739471 h 1097280"/>
              <a:gd name="connsiteX48" fmla="*/ 2123931 w 2203444"/>
              <a:gd name="connsiteY48" fmla="*/ 795130 h 1097280"/>
              <a:gd name="connsiteX49" fmla="*/ 2076224 w 2203444"/>
              <a:gd name="connsiteY49" fmla="*/ 826936 h 1097280"/>
              <a:gd name="connsiteX50" fmla="*/ 1988759 w 2203444"/>
              <a:gd name="connsiteY50" fmla="*/ 866692 h 1097280"/>
              <a:gd name="connsiteX51" fmla="*/ 1972857 w 2203444"/>
              <a:gd name="connsiteY51" fmla="*/ 898497 h 1097280"/>
              <a:gd name="connsiteX52" fmla="*/ 1949003 w 2203444"/>
              <a:gd name="connsiteY52" fmla="*/ 906449 h 1097280"/>
              <a:gd name="connsiteX53" fmla="*/ 1925149 w 2203444"/>
              <a:gd name="connsiteY53" fmla="*/ 922351 h 1097280"/>
              <a:gd name="connsiteX54" fmla="*/ 1877441 w 2203444"/>
              <a:gd name="connsiteY54" fmla="*/ 938254 h 1097280"/>
              <a:gd name="connsiteX55" fmla="*/ 1654804 w 2203444"/>
              <a:gd name="connsiteY55" fmla="*/ 970059 h 1097280"/>
              <a:gd name="connsiteX56" fmla="*/ 1615048 w 2203444"/>
              <a:gd name="connsiteY56" fmla="*/ 978010 h 1097280"/>
              <a:gd name="connsiteX57" fmla="*/ 1440119 w 2203444"/>
              <a:gd name="connsiteY57" fmla="*/ 993913 h 1097280"/>
              <a:gd name="connsiteX58" fmla="*/ 1296996 w 2203444"/>
              <a:gd name="connsiteY58" fmla="*/ 1017767 h 1097280"/>
              <a:gd name="connsiteX59" fmla="*/ 1185678 w 2203444"/>
              <a:gd name="connsiteY59" fmla="*/ 1033670 h 1097280"/>
              <a:gd name="connsiteX60" fmla="*/ 1130018 w 2203444"/>
              <a:gd name="connsiteY60" fmla="*/ 1049572 h 1097280"/>
              <a:gd name="connsiteX61" fmla="*/ 1090262 w 2203444"/>
              <a:gd name="connsiteY61" fmla="*/ 1057524 h 1097280"/>
              <a:gd name="connsiteX62" fmla="*/ 1066408 w 2203444"/>
              <a:gd name="connsiteY62" fmla="*/ 1065475 h 1097280"/>
              <a:gd name="connsiteX63" fmla="*/ 1002798 w 2203444"/>
              <a:gd name="connsiteY63" fmla="*/ 1073426 h 1097280"/>
              <a:gd name="connsiteX64" fmla="*/ 947138 w 2203444"/>
              <a:gd name="connsiteY64" fmla="*/ 1081377 h 1097280"/>
              <a:gd name="connsiteX65" fmla="*/ 811966 w 2203444"/>
              <a:gd name="connsiteY65" fmla="*/ 1089329 h 1097280"/>
              <a:gd name="connsiteX66" fmla="*/ 724502 w 2203444"/>
              <a:gd name="connsiteY66" fmla="*/ 1097280 h 1097280"/>
              <a:gd name="connsiteX67" fmla="*/ 287180 w 2203444"/>
              <a:gd name="connsiteY67" fmla="*/ 1089329 h 1097280"/>
              <a:gd name="connsiteX68" fmla="*/ 239472 w 2203444"/>
              <a:gd name="connsiteY68" fmla="*/ 1057524 h 1097280"/>
              <a:gd name="connsiteX69" fmla="*/ 223570 w 2203444"/>
              <a:gd name="connsiteY69" fmla="*/ 1033670 h 1097280"/>
              <a:gd name="connsiteX70" fmla="*/ 199716 w 2203444"/>
              <a:gd name="connsiteY70" fmla="*/ 1017767 h 1097280"/>
              <a:gd name="connsiteX71" fmla="*/ 175862 w 2203444"/>
              <a:gd name="connsiteY71" fmla="*/ 962108 h 1097280"/>
              <a:gd name="connsiteX72" fmla="*/ 144057 w 2203444"/>
              <a:gd name="connsiteY72" fmla="*/ 914400 h 1097280"/>
              <a:gd name="connsiteX73" fmla="*/ 120203 w 2203444"/>
              <a:gd name="connsiteY73" fmla="*/ 906449 h 1097280"/>
              <a:gd name="connsiteX74" fmla="*/ 80446 w 2203444"/>
              <a:gd name="connsiteY74" fmla="*/ 842838 h 1097280"/>
              <a:gd name="connsiteX75" fmla="*/ 64544 w 2203444"/>
              <a:gd name="connsiteY75" fmla="*/ 818984 h 1097280"/>
              <a:gd name="connsiteX76" fmla="*/ 40690 w 2203444"/>
              <a:gd name="connsiteY76" fmla="*/ 803082 h 1097280"/>
              <a:gd name="connsiteX77" fmla="*/ 24787 w 2203444"/>
              <a:gd name="connsiteY77" fmla="*/ 771277 h 1097280"/>
              <a:gd name="connsiteX78" fmla="*/ 8884 w 2203444"/>
              <a:gd name="connsiteY78" fmla="*/ 723569 h 1097280"/>
              <a:gd name="connsiteX79" fmla="*/ 8884 w 2203444"/>
              <a:gd name="connsiteY79" fmla="*/ 548640 h 1097280"/>
              <a:gd name="connsiteX80" fmla="*/ 32738 w 2203444"/>
              <a:gd name="connsiteY80" fmla="*/ 540689 h 1097280"/>
              <a:gd name="connsiteX81" fmla="*/ 80446 w 2203444"/>
              <a:gd name="connsiteY81" fmla="*/ 532737 h 1097280"/>
              <a:gd name="connsiteX82" fmla="*/ 112251 w 2203444"/>
              <a:gd name="connsiteY82" fmla="*/ 524786 h 1097280"/>
              <a:gd name="connsiteX83" fmla="*/ 175862 w 2203444"/>
              <a:gd name="connsiteY83" fmla="*/ 532737 h 1097280"/>
              <a:gd name="connsiteX84" fmla="*/ 191764 w 2203444"/>
              <a:gd name="connsiteY84" fmla="*/ 556591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203444" h="1097280">
                <a:moveTo>
                  <a:pt x="191764" y="556591"/>
                </a:moveTo>
                <a:lnTo>
                  <a:pt x="191764" y="556591"/>
                </a:lnTo>
                <a:cubicBezTo>
                  <a:pt x="228870" y="553941"/>
                  <a:pt x="266337" y="554442"/>
                  <a:pt x="303083" y="548640"/>
                </a:cubicBezTo>
                <a:cubicBezTo>
                  <a:pt x="400989" y="533181"/>
                  <a:pt x="297970" y="537980"/>
                  <a:pt x="366693" y="516835"/>
                </a:cubicBezTo>
                <a:cubicBezTo>
                  <a:pt x="392527" y="508886"/>
                  <a:pt x="420089" y="507896"/>
                  <a:pt x="446206" y="500932"/>
                </a:cubicBezTo>
                <a:cubicBezTo>
                  <a:pt x="459997" y="497254"/>
                  <a:pt x="472422" y="489544"/>
                  <a:pt x="485963" y="485030"/>
                </a:cubicBezTo>
                <a:cubicBezTo>
                  <a:pt x="513676" y="475792"/>
                  <a:pt x="536101" y="475002"/>
                  <a:pt x="565476" y="469127"/>
                </a:cubicBezTo>
                <a:cubicBezTo>
                  <a:pt x="576192" y="466984"/>
                  <a:pt x="586814" y="464316"/>
                  <a:pt x="597281" y="461176"/>
                </a:cubicBezTo>
                <a:cubicBezTo>
                  <a:pt x="740340" y="418258"/>
                  <a:pt x="570524" y="469222"/>
                  <a:pt x="676794" y="429370"/>
                </a:cubicBezTo>
                <a:cubicBezTo>
                  <a:pt x="687026" y="425533"/>
                  <a:pt x="698367" y="425256"/>
                  <a:pt x="708599" y="421419"/>
                </a:cubicBezTo>
                <a:cubicBezTo>
                  <a:pt x="719697" y="417257"/>
                  <a:pt x="729306" y="409679"/>
                  <a:pt x="740404" y="405517"/>
                </a:cubicBezTo>
                <a:cubicBezTo>
                  <a:pt x="750637" y="401680"/>
                  <a:pt x="761977" y="401402"/>
                  <a:pt x="772210" y="397565"/>
                </a:cubicBezTo>
                <a:cubicBezTo>
                  <a:pt x="783308" y="393403"/>
                  <a:pt x="793120" y="386332"/>
                  <a:pt x="804015" y="381663"/>
                </a:cubicBezTo>
                <a:cubicBezTo>
                  <a:pt x="811719" y="378361"/>
                  <a:pt x="820372" y="377459"/>
                  <a:pt x="827869" y="373711"/>
                </a:cubicBezTo>
                <a:cubicBezTo>
                  <a:pt x="841692" y="366799"/>
                  <a:pt x="853802" y="356768"/>
                  <a:pt x="867625" y="349857"/>
                </a:cubicBezTo>
                <a:cubicBezTo>
                  <a:pt x="875122" y="346109"/>
                  <a:pt x="883631" y="344849"/>
                  <a:pt x="891479" y="341906"/>
                </a:cubicBezTo>
                <a:cubicBezTo>
                  <a:pt x="904843" y="336895"/>
                  <a:pt x="918193" y="331801"/>
                  <a:pt x="931236" y="326004"/>
                </a:cubicBezTo>
                <a:cubicBezTo>
                  <a:pt x="942068" y="321190"/>
                  <a:pt x="952036" y="314503"/>
                  <a:pt x="963041" y="310101"/>
                </a:cubicBezTo>
                <a:cubicBezTo>
                  <a:pt x="978605" y="303875"/>
                  <a:pt x="995756" y="301694"/>
                  <a:pt x="1010749" y="294198"/>
                </a:cubicBezTo>
                <a:cubicBezTo>
                  <a:pt x="1052328" y="273409"/>
                  <a:pt x="1031055" y="281171"/>
                  <a:pt x="1074359" y="270344"/>
                </a:cubicBezTo>
                <a:cubicBezTo>
                  <a:pt x="1113215" y="231488"/>
                  <a:pt x="1081177" y="258497"/>
                  <a:pt x="1130018" y="230588"/>
                </a:cubicBezTo>
                <a:cubicBezTo>
                  <a:pt x="1138315" y="225847"/>
                  <a:pt x="1145139" y="218566"/>
                  <a:pt x="1153872" y="214685"/>
                </a:cubicBezTo>
                <a:cubicBezTo>
                  <a:pt x="1251711" y="171202"/>
                  <a:pt x="1159395" y="218577"/>
                  <a:pt x="1233385" y="190831"/>
                </a:cubicBezTo>
                <a:cubicBezTo>
                  <a:pt x="1244484" y="186669"/>
                  <a:pt x="1253794" y="178185"/>
                  <a:pt x="1265191" y="174929"/>
                </a:cubicBezTo>
                <a:cubicBezTo>
                  <a:pt x="1291180" y="167504"/>
                  <a:pt x="1344704" y="159026"/>
                  <a:pt x="1344704" y="159026"/>
                </a:cubicBezTo>
                <a:cubicBezTo>
                  <a:pt x="1386566" y="117164"/>
                  <a:pt x="1347374" y="147535"/>
                  <a:pt x="1408314" y="127221"/>
                </a:cubicBezTo>
                <a:cubicBezTo>
                  <a:pt x="1419559" y="123473"/>
                  <a:pt x="1429828" y="117199"/>
                  <a:pt x="1440119" y="111318"/>
                </a:cubicBezTo>
                <a:cubicBezTo>
                  <a:pt x="1448416" y="106577"/>
                  <a:pt x="1454907" y="98438"/>
                  <a:pt x="1463973" y="95416"/>
                </a:cubicBezTo>
                <a:cubicBezTo>
                  <a:pt x="1479268" y="90318"/>
                  <a:pt x="1495778" y="90115"/>
                  <a:pt x="1511681" y="87464"/>
                </a:cubicBezTo>
                <a:cubicBezTo>
                  <a:pt x="1564998" y="60806"/>
                  <a:pt x="1521165" y="79848"/>
                  <a:pt x="1575291" y="63610"/>
                </a:cubicBezTo>
                <a:cubicBezTo>
                  <a:pt x="1591347" y="58793"/>
                  <a:pt x="1607096" y="53009"/>
                  <a:pt x="1622999" y="47708"/>
                </a:cubicBezTo>
                <a:cubicBezTo>
                  <a:pt x="1638902" y="42407"/>
                  <a:pt x="1654172" y="34561"/>
                  <a:pt x="1670707" y="31805"/>
                </a:cubicBezTo>
                <a:cubicBezTo>
                  <a:pt x="1686610" y="29155"/>
                  <a:pt x="1702606" y="27016"/>
                  <a:pt x="1718415" y="23854"/>
                </a:cubicBezTo>
                <a:cubicBezTo>
                  <a:pt x="1729131" y="21711"/>
                  <a:pt x="1739441" y="17700"/>
                  <a:pt x="1750220" y="15903"/>
                </a:cubicBezTo>
                <a:cubicBezTo>
                  <a:pt x="1771298" y="12390"/>
                  <a:pt x="1792627" y="10602"/>
                  <a:pt x="1813831" y="7951"/>
                </a:cubicBezTo>
                <a:cubicBezTo>
                  <a:pt x="1821782" y="5301"/>
                  <a:pt x="1829303" y="0"/>
                  <a:pt x="1837684" y="0"/>
                </a:cubicBezTo>
                <a:cubicBezTo>
                  <a:pt x="1906646" y="0"/>
                  <a:pt x="1975798" y="1089"/>
                  <a:pt x="2044418" y="7951"/>
                </a:cubicBezTo>
                <a:cubicBezTo>
                  <a:pt x="2056213" y="9130"/>
                  <a:pt x="2065932" y="17973"/>
                  <a:pt x="2076224" y="23854"/>
                </a:cubicBezTo>
                <a:cubicBezTo>
                  <a:pt x="2091405" y="32529"/>
                  <a:pt x="2114534" y="48844"/>
                  <a:pt x="2123931" y="63610"/>
                </a:cubicBezTo>
                <a:cubicBezTo>
                  <a:pt x="2136658" y="83610"/>
                  <a:pt x="2143540" y="106893"/>
                  <a:pt x="2155737" y="127221"/>
                </a:cubicBezTo>
                <a:cubicBezTo>
                  <a:pt x="2183903" y="174164"/>
                  <a:pt x="2174704" y="152316"/>
                  <a:pt x="2187542" y="190831"/>
                </a:cubicBezTo>
                <a:cubicBezTo>
                  <a:pt x="2190192" y="219986"/>
                  <a:pt x="2192580" y="249166"/>
                  <a:pt x="2195493" y="278296"/>
                </a:cubicBezTo>
                <a:cubicBezTo>
                  <a:pt x="2197881" y="302177"/>
                  <a:pt x="2203444" y="325857"/>
                  <a:pt x="2203444" y="349857"/>
                </a:cubicBezTo>
                <a:cubicBezTo>
                  <a:pt x="2203444" y="434712"/>
                  <a:pt x="2200073" y="519567"/>
                  <a:pt x="2195493" y="604299"/>
                </a:cubicBezTo>
                <a:cubicBezTo>
                  <a:pt x="2194764" y="617794"/>
                  <a:pt x="2191098" y="631017"/>
                  <a:pt x="2187542" y="644056"/>
                </a:cubicBezTo>
                <a:cubicBezTo>
                  <a:pt x="2183131" y="660228"/>
                  <a:pt x="2176940" y="675861"/>
                  <a:pt x="2171639" y="691764"/>
                </a:cubicBezTo>
                <a:cubicBezTo>
                  <a:pt x="2168989" y="699715"/>
                  <a:pt x="2168337" y="708644"/>
                  <a:pt x="2163688" y="715617"/>
                </a:cubicBezTo>
                <a:lnTo>
                  <a:pt x="2147785" y="739471"/>
                </a:lnTo>
                <a:cubicBezTo>
                  <a:pt x="2143033" y="753728"/>
                  <a:pt x="2133758" y="785303"/>
                  <a:pt x="2123931" y="795130"/>
                </a:cubicBezTo>
                <a:cubicBezTo>
                  <a:pt x="2110417" y="808645"/>
                  <a:pt x="2093319" y="818389"/>
                  <a:pt x="2076224" y="826936"/>
                </a:cubicBezTo>
                <a:cubicBezTo>
                  <a:pt x="2015750" y="857173"/>
                  <a:pt x="2045024" y="844187"/>
                  <a:pt x="1988759" y="866692"/>
                </a:cubicBezTo>
                <a:cubicBezTo>
                  <a:pt x="1983458" y="877294"/>
                  <a:pt x="1981238" y="890116"/>
                  <a:pt x="1972857" y="898497"/>
                </a:cubicBezTo>
                <a:cubicBezTo>
                  <a:pt x="1966930" y="904424"/>
                  <a:pt x="1956500" y="902701"/>
                  <a:pt x="1949003" y="906449"/>
                </a:cubicBezTo>
                <a:cubicBezTo>
                  <a:pt x="1940456" y="910723"/>
                  <a:pt x="1933882" y="918470"/>
                  <a:pt x="1925149" y="922351"/>
                </a:cubicBezTo>
                <a:cubicBezTo>
                  <a:pt x="1909831" y="929159"/>
                  <a:pt x="1877441" y="938254"/>
                  <a:pt x="1877441" y="938254"/>
                </a:cubicBezTo>
                <a:cubicBezTo>
                  <a:pt x="1797222" y="991735"/>
                  <a:pt x="1870465" y="948494"/>
                  <a:pt x="1654804" y="970059"/>
                </a:cubicBezTo>
                <a:cubicBezTo>
                  <a:pt x="1641357" y="971404"/>
                  <a:pt x="1628488" y="976595"/>
                  <a:pt x="1615048" y="978010"/>
                </a:cubicBezTo>
                <a:cubicBezTo>
                  <a:pt x="1493981" y="990754"/>
                  <a:pt x="1534000" y="979470"/>
                  <a:pt x="1440119" y="993913"/>
                </a:cubicBezTo>
                <a:cubicBezTo>
                  <a:pt x="1392316" y="1001267"/>
                  <a:pt x="1344876" y="1010927"/>
                  <a:pt x="1296996" y="1017767"/>
                </a:cubicBezTo>
                <a:lnTo>
                  <a:pt x="1185678" y="1033670"/>
                </a:lnTo>
                <a:cubicBezTo>
                  <a:pt x="1159110" y="1042526"/>
                  <a:pt x="1159977" y="1042914"/>
                  <a:pt x="1130018" y="1049572"/>
                </a:cubicBezTo>
                <a:cubicBezTo>
                  <a:pt x="1116825" y="1052504"/>
                  <a:pt x="1103373" y="1054246"/>
                  <a:pt x="1090262" y="1057524"/>
                </a:cubicBezTo>
                <a:cubicBezTo>
                  <a:pt x="1082131" y="1059557"/>
                  <a:pt x="1074654" y="1063976"/>
                  <a:pt x="1066408" y="1065475"/>
                </a:cubicBezTo>
                <a:cubicBezTo>
                  <a:pt x="1045384" y="1069297"/>
                  <a:pt x="1023979" y="1070602"/>
                  <a:pt x="1002798" y="1073426"/>
                </a:cubicBezTo>
                <a:cubicBezTo>
                  <a:pt x="984221" y="1075903"/>
                  <a:pt x="965815" y="1079821"/>
                  <a:pt x="947138" y="1081377"/>
                </a:cubicBezTo>
                <a:cubicBezTo>
                  <a:pt x="902159" y="1085125"/>
                  <a:pt x="856987" y="1086113"/>
                  <a:pt x="811966" y="1089329"/>
                </a:cubicBezTo>
                <a:cubicBezTo>
                  <a:pt x="782766" y="1091415"/>
                  <a:pt x="753657" y="1094630"/>
                  <a:pt x="724502" y="1097280"/>
                </a:cubicBezTo>
                <a:lnTo>
                  <a:pt x="287180" y="1089329"/>
                </a:lnTo>
                <a:cubicBezTo>
                  <a:pt x="268131" y="1087768"/>
                  <a:pt x="239472" y="1057524"/>
                  <a:pt x="239472" y="1057524"/>
                </a:cubicBezTo>
                <a:cubicBezTo>
                  <a:pt x="234171" y="1049573"/>
                  <a:pt x="230327" y="1040427"/>
                  <a:pt x="223570" y="1033670"/>
                </a:cubicBezTo>
                <a:cubicBezTo>
                  <a:pt x="216813" y="1026913"/>
                  <a:pt x="205834" y="1025108"/>
                  <a:pt x="199716" y="1017767"/>
                </a:cubicBezTo>
                <a:cubicBezTo>
                  <a:pt x="173172" y="985915"/>
                  <a:pt x="192435" y="991939"/>
                  <a:pt x="175862" y="962108"/>
                </a:cubicBezTo>
                <a:cubicBezTo>
                  <a:pt x="166580" y="945401"/>
                  <a:pt x="162189" y="920444"/>
                  <a:pt x="144057" y="914400"/>
                </a:cubicBezTo>
                <a:lnTo>
                  <a:pt x="120203" y="906449"/>
                </a:lnTo>
                <a:cubicBezTo>
                  <a:pt x="101278" y="849675"/>
                  <a:pt x="118248" y="868040"/>
                  <a:pt x="80446" y="842838"/>
                </a:cubicBezTo>
                <a:cubicBezTo>
                  <a:pt x="75145" y="834887"/>
                  <a:pt x="71301" y="825741"/>
                  <a:pt x="64544" y="818984"/>
                </a:cubicBezTo>
                <a:cubicBezTo>
                  <a:pt x="57787" y="812227"/>
                  <a:pt x="46808" y="810423"/>
                  <a:pt x="40690" y="803082"/>
                </a:cubicBezTo>
                <a:cubicBezTo>
                  <a:pt x="33102" y="793976"/>
                  <a:pt x="29189" y="782282"/>
                  <a:pt x="24787" y="771277"/>
                </a:cubicBezTo>
                <a:cubicBezTo>
                  <a:pt x="18561" y="755713"/>
                  <a:pt x="8884" y="723569"/>
                  <a:pt x="8884" y="723569"/>
                </a:cubicBezTo>
                <a:cubicBezTo>
                  <a:pt x="3359" y="668315"/>
                  <a:pt x="-7990" y="603483"/>
                  <a:pt x="8884" y="548640"/>
                </a:cubicBezTo>
                <a:cubicBezTo>
                  <a:pt x="11349" y="540629"/>
                  <a:pt x="24556" y="542507"/>
                  <a:pt x="32738" y="540689"/>
                </a:cubicBezTo>
                <a:cubicBezTo>
                  <a:pt x="48476" y="537192"/>
                  <a:pt x="64637" y="535899"/>
                  <a:pt x="80446" y="532737"/>
                </a:cubicBezTo>
                <a:cubicBezTo>
                  <a:pt x="91162" y="530594"/>
                  <a:pt x="101649" y="527436"/>
                  <a:pt x="112251" y="524786"/>
                </a:cubicBezTo>
                <a:cubicBezTo>
                  <a:pt x="133455" y="527436"/>
                  <a:pt x="156335" y="524058"/>
                  <a:pt x="175862" y="532737"/>
                </a:cubicBezTo>
                <a:cubicBezTo>
                  <a:pt x="235191" y="559105"/>
                  <a:pt x="189114" y="552615"/>
                  <a:pt x="191764" y="556591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65" name="64 Conector recto"/>
          <p:cNvCxnSpPr/>
          <p:nvPr/>
        </p:nvCxnSpPr>
        <p:spPr>
          <a:xfrm rot="18795805" flipV="1">
            <a:off x="1873914" y="640998"/>
            <a:ext cx="1948687" cy="2911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Elipse"/>
          <p:cNvSpPr>
            <a:spLocks noChangeArrowheads="1"/>
          </p:cNvSpPr>
          <p:nvPr/>
        </p:nvSpPr>
        <p:spPr bwMode="auto">
          <a:xfrm>
            <a:off x="544323" y="1246056"/>
            <a:ext cx="5292000" cy="5292000"/>
          </a:xfrm>
          <a:prstGeom prst="ellipse">
            <a:avLst/>
          </a:prstGeom>
          <a:noFill/>
          <a:ln w="25400" algn="ctr">
            <a:solidFill>
              <a:schemeClr val="bg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AR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8" name="67 Elipse"/>
          <p:cNvSpPr/>
          <p:nvPr/>
        </p:nvSpPr>
        <p:spPr>
          <a:xfrm>
            <a:off x="2857523" y="2306079"/>
            <a:ext cx="142727" cy="139947"/>
          </a:xfrm>
          <a:prstGeom prst="ellipse">
            <a:avLst/>
          </a:prstGeom>
          <a:solidFill>
            <a:srgbClr val="09FF78"/>
          </a:solidFill>
          <a:ln>
            <a:solidFill>
              <a:srgbClr val="09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5" name="84 Elipse"/>
          <p:cNvSpPr>
            <a:spLocks noChangeArrowheads="1"/>
          </p:cNvSpPr>
          <p:nvPr/>
        </p:nvSpPr>
        <p:spPr bwMode="auto">
          <a:xfrm>
            <a:off x="1698970" y="2368413"/>
            <a:ext cx="3060000" cy="3060000"/>
          </a:xfrm>
          <a:prstGeom prst="ellipse">
            <a:avLst/>
          </a:prstGeom>
          <a:noFill/>
          <a:ln w="25400" algn="ctr">
            <a:solidFill>
              <a:schemeClr val="bg2">
                <a:lumMod val="50000"/>
              </a:schemeClr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AR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06" name="105 Elipse"/>
          <p:cNvSpPr/>
          <p:nvPr/>
        </p:nvSpPr>
        <p:spPr>
          <a:xfrm>
            <a:off x="4667844" y="3490224"/>
            <a:ext cx="142727" cy="139947"/>
          </a:xfrm>
          <a:prstGeom prst="ellipse">
            <a:avLst/>
          </a:prstGeom>
          <a:solidFill>
            <a:srgbClr val="09FF78"/>
          </a:solidFill>
          <a:ln>
            <a:solidFill>
              <a:srgbClr val="09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8" name="107 Elipse"/>
          <p:cNvSpPr/>
          <p:nvPr/>
        </p:nvSpPr>
        <p:spPr>
          <a:xfrm>
            <a:off x="4045709" y="2552851"/>
            <a:ext cx="142727" cy="139947"/>
          </a:xfrm>
          <a:prstGeom prst="ellipse">
            <a:avLst/>
          </a:prstGeom>
          <a:solidFill>
            <a:srgbClr val="09FF78"/>
          </a:solidFill>
          <a:ln>
            <a:solidFill>
              <a:srgbClr val="09FF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" name="103 Elipse"/>
          <p:cNvSpPr/>
          <p:nvPr/>
        </p:nvSpPr>
        <p:spPr>
          <a:xfrm>
            <a:off x="2592079" y="1245794"/>
            <a:ext cx="142727" cy="139947"/>
          </a:xfrm>
          <a:prstGeom prst="ellipse">
            <a:avLst/>
          </a:prstGeom>
          <a:solidFill>
            <a:srgbClr val="66FFFF"/>
          </a:solidFill>
          <a:ln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0" name="69 Conector recto de flecha"/>
          <p:cNvCxnSpPr/>
          <p:nvPr/>
        </p:nvCxnSpPr>
        <p:spPr>
          <a:xfrm flipH="1" flipV="1">
            <a:off x="5440867" y="1869562"/>
            <a:ext cx="344127" cy="1469854"/>
          </a:xfrm>
          <a:prstGeom prst="straightConnector1">
            <a:avLst/>
          </a:prstGeom>
          <a:ln w="41275">
            <a:solidFill>
              <a:srgbClr val="00D1CC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94 Elipse"/>
          <p:cNvSpPr/>
          <p:nvPr/>
        </p:nvSpPr>
        <p:spPr>
          <a:xfrm rot="19004195">
            <a:off x="3211122" y="3733043"/>
            <a:ext cx="145455" cy="137323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71 Arco"/>
          <p:cNvSpPr/>
          <p:nvPr/>
        </p:nvSpPr>
        <p:spPr>
          <a:xfrm rot="1245127">
            <a:off x="1446035" y="833448"/>
            <a:ext cx="4893438" cy="4766380"/>
          </a:xfrm>
          <a:prstGeom prst="arc">
            <a:avLst>
              <a:gd name="adj1" fmla="val 16884947"/>
              <a:gd name="adj2" fmla="val 20279022"/>
            </a:avLst>
          </a:prstGeom>
          <a:ln w="38100" cmpd="sng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sz="2800" dirty="0">
              <a:solidFill>
                <a:srgbClr val="FF000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5899747" y="1470860"/>
            <a:ext cx="745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4000" dirty="0"/>
              <a:t>θ</a:t>
            </a:r>
            <a:endParaRPr lang="es-AR" sz="4000" dirty="0"/>
          </a:p>
        </p:txBody>
      </p:sp>
      <p:sp>
        <p:nvSpPr>
          <p:cNvPr id="37" name="36 CuadroTexto"/>
          <p:cNvSpPr txBox="1"/>
          <p:nvPr/>
        </p:nvSpPr>
        <p:spPr>
          <a:xfrm>
            <a:off x="5440867" y="5288340"/>
            <a:ext cx="3716512" cy="156966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2400" dirty="0"/>
              <a:t>Si </a:t>
            </a:r>
            <a:r>
              <a:rPr lang="el-GR" sz="2400" dirty="0"/>
              <a:t>θ</a:t>
            </a:r>
            <a:r>
              <a:rPr lang="es-AR" sz="2400" baseline="-25000" dirty="0"/>
              <a:t>0</a:t>
            </a:r>
            <a:r>
              <a:rPr lang="el-GR" sz="2400" dirty="0"/>
              <a:t> </a:t>
            </a:r>
            <a:r>
              <a:rPr lang="es-AR" sz="2400" dirty="0"/>
              <a:t>=0</a:t>
            </a:r>
          </a:p>
          <a:p>
            <a:pPr algn="ctr"/>
            <a:r>
              <a:rPr lang="el-GR" sz="2400" b="1" dirty="0"/>
              <a:t>θ</a:t>
            </a:r>
            <a:r>
              <a:rPr lang="es-AR" sz="2400" dirty="0"/>
              <a:t> es la </a:t>
            </a:r>
            <a:r>
              <a:rPr lang="es-AR" sz="2400" b="1" u="sng" dirty="0"/>
              <a:t>posición angular </a:t>
            </a:r>
            <a:r>
              <a:rPr lang="es-AR" sz="2400" dirty="0"/>
              <a:t>de los puntos verde y celeste en t</a:t>
            </a:r>
            <a:r>
              <a:rPr lang="es-AR" sz="2400" baseline="-25000" dirty="0"/>
              <a:t>1</a:t>
            </a:r>
            <a:endParaRPr lang="es-AR" sz="2400" dirty="0"/>
          </a:p>
        </p:txBody>
      </p:sp>
      <p:sp>
        <p:nvSpPr>
          <p:cNvPr id="2" name="1 CuadroTexto"/>
          <p:cNvSpPr txBox="1"/>
          <p:nvPr/>
        </p:nvSpPr>
        <p:spPr>
          <a:xfrm>
            <a:off x="5440867" y="178698"/>
            <a:ext cx="831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t</a:t>
            </a:r>
            <a:r>
              <a:rPr lang="es-AR" sz="2800" baseline="-25000" dirty="0"/>
              <a:t>1</a:t>
            </a:r>
            <a:endParaRPr lang="es-AR" sz="2800" dirty="0"/>
          </a:p>
        </p:txBody>
      </p:sp>
      <p:sp>
        <p:nvSpPr>
          <p:cNvPr id="42" name="41 CuadroTexto"/>
          <p:cNvSpPr txBox="1"/>
          <p:nvPr/>
        </p:nvSpPr>
        <p:spPr>
          <a:xfrm>
            <a:off x="7065711" y="2946408"/>
            <a:ext cx="11563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/>
              <a:t>t</a:t>
            </a:r>
            <a:r>
              <a:rPr lang="es-AR" sz="2800" baseline="-25000" dirty="0"/>
              <a:t>0</a:t>
            </a:r>
            <a:endParaRPr lang="es-AR" sz="2800" dirty="0"/>
          </a:p>
        </p:txBody>
      </p:sp>
      <p:cxnSp>
        <p:nvCxnSpPr>
          <p:cNvPr id="27" name="26 Conector recto"/>
          <p:cNvCxnSpPr/>
          <p:nvPr/>
        </p:nvCxnSpPr>
        <p:spPr>
          <a:xfrm flipV="1">
            <a:off x="3259416" y="3121057"/>
            <a:ext cx="3385943" cy="711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 flipV="1">
            <a:off x="3307389" y="913217"/>
            <a:ext cx="1948687" cy="2911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32613" y="6021288"/>
            <a:ext cx="3783303" cy="830997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2400" b="1" dirty="0"/>
              <a:t>θ</a:t>
            </a:r>
            <a:r>
              <a:rPr lang="es-AR" sz="2400" dirty="0"/>
              <a:t>  y R (radio) constituyen las coordenadas polares</a:t>
            </a:r>
          </a:p>
        </p:txBody>
      </p:sp>
    </p:spTree>
    <p:extLst>
      <p:ext uri="{BB962C8B-B14F-4D97-AF65-F5344CB8AC3E}">
        <p14:creationId xmlns:p14="http://schemas.microsoft.com/office/powerpoint/2010/main" val="241866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3" grpId="0" animBg="1"/>
      <p:bldP spid="93" grpId="1" animBg="1"/>
      <p:bldP spid="107" grpId="0" animBg="1"/>
      <p:bldP spid="84" grpId="0" animBg="1"/>
      <p:bldP spid="16385" grpId="0" animBg="1"/>
      <p:bldP spid="110" grpId="0" animBg="1"/>
      <p:bldP spid="5" grpId="0"/>
      <p:bldP spid="36" grpId="0"/>
      <p:bldP spid="64" grpId="0" animBg="1"/>
      <p:bldP spid="6" grpId="0" animBg="1"/>
      <p:bldP spid="68" grpId="0" animBg="1"/>
      <p:bldP spid="85" grpId="0" animBg="1"/>
      <p:bldP spid="106" grpId="0" animBg="1"/>
      <p:bldP spid="108" grpId="0" animBg="1"/>
      <p:bldP spid="104" grpId="0" animBg="1"/>
      <p:bldP spid="95" grpId="0" animBg="1"/>
      <p:bldP spid="72" grpId="0" animBg="1"/>
      <p:bldP spid="44" grpId="0"/>
      <p:bldP spid="37" grpId="0" animBg="1"/>
      <p:bldP spid="2" grpId="0"/>
      <p:bldP spid="42" grpId="0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2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904886"/>
              </p:ext>
            </p:extLst>
          </p:nvPr>
        </p:nvGraphicFramePr>
        <p:xfrm>
          <a:off x="120573" y="1052612"/>
          <a:ext cx="5387531" cy="1485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8" name="Ecuación" r:id="rId3" imgW="1651000" imgH="457200" progId="Equation.3">
                  <p:embed/>
                </p:oleObj>
              </mc:Choice>
              <mc:Fallback>
                <p:oleObj name="Ecuación" r:id="rId3" imgW="165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573" y="1052612"/>
                        <a:ext cx="5387531" cy="148579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220" y="63062"/>
            <a:ext cx="7058917" cy="773650"/>
          </a:xfrm>
        </p:spPr>
        <p:txBody>
          <a:bodyPr/>
          <a:lstStyle/>
          <a:p>
            <a:pPr eaLnBrk="1" hangingPunct="1">
              <a:defRPr/>
            </a:pPr>
            <a:r>
              <a:rPr lang="es-AR" sz="3200" b="1" u="sng" dirty="0"/>
              <a:t>Velocidad angular media e instantánea</a:t>
            </a:r>
            <a:r>
              <a:rPr lang="es-ES" dirty="0"/>
              <a:t> </a:t>
            </a:r>
          </a:p>
        </p:txBody>
      </p:sp>
      <p:graphicFrame>
        <p:nvGraphicFramePr>
          <p:cNvPr id="30" name="2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411052"/>
              </p:ext>
            </p:extLst>
          </p:nvPr>
        </p:nvGraphicFramePr>
        <p:xfrm>
          <a:off x="395537" y="3035542"/>
          <a:ext cx="3816424" cy="1162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9" name="Ecuación" r:id="rId5" imgW="1019333" imgH="314212" progId="Equation.3">
                  <p:embed/>
                </p:oleObj>
              </mc:Choice>
              <mc:Fallback>
                <p:oleObj name="Ecuación" r:id="rId5" imgW="1019333" imgH="3142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7" y="3035542"/>
                        <a:ext cx="3816424" cy="116218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30530" y="4525327"/>
            <a:ext cx="8928992" cy="120015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altLang="es-AR" sz="2400" dirty="0">
                <a:solidFill>
                  <a:schemeClr val="bg1"/>
                </a:solidFill>
              </a:rPr>
              <a:t>Cuando nos referimos simplemente a “velocidad angular” hablamos de la </a:t>
            </a:r>
            <a:r>
              <a:rPr lang="es-ES_tradnl" altLang="es-AR" sz="2400" u="sng" dirty="0">
                <a:solidFill>
                  <a:schemeClr val="bg1"/>
                </a:solidFill>
              </a:rPr>
              <a:t>velocidad angular instantánea </a:t>
            </a:r>
            <a:r>
              <a:rPr lang="es-ES_tradnl" altLang="es-AR" sz="2400" dirty="0">
                <a:solidFill>
                  <a:schemeClr val="bg1"/>
                </a:solidFill>
              </a:rPr>
              <a:t>no de la velocidad angular media.</a:t>
            </a:r>
          </a:p>
        </p:txBody>
      </p:sp>
      <p:sp>
        <p:nvSpPr>
          <p:cNvPr id="32" name="Rectangle 2"/>
          <p:cNvSpPr txBox="1">
            <a:spLocks noRot="1" noChangeArrowheads="1"/>
          </p:cNvSpPr>
          <p:nvPr/>
        </p:nvSpPr>
        <p:spPr>
          <a:xfrm>
            <a:off x="130530" y="5949280"/>
            <a:ext cx="2513161" cy="77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AR" sz="3200" b="1" u="sng" dirty="0"/>
              <a:t>En unidades: </a:t>
            </a:r>
            <a:endParaRPr lang="es-ES" dirty="0"/>
          </a:p>
        </p:txBody>
      </p:sp>
      <p:graphicFrame>
        <p:nvGraphicFramePr>
          <p:cNvPr id="34" name="3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059004"/>
              </p:ext>
            </p:extLst>
          </p:nvPr>
        </p:nvGraphicFramePr>
        <p:xfrm>
          <a:off x="2907085" y="5865813"/>
          <a:ext cx="231298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0" name="Ecuación" r:id="rId7" imgW="850680" imgH="393480" progId="Equation.3">
                  <p:embed/>
                </p:oleObj>
              </mc:Choice>
              <mc:Fallback>
                <p:oleObj name="Ecuación" r:id="rId7" imgW="850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085" y="5865813"/>
                        <a:ext cx="2312987" cy="9477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2 Grupo"/>
          <p:cNvGrpSpPr/>
          <p:nvPr/>
        </p:nvGrpSpPr>
        <p:grpSpPr>
          <a:xfrm>
            <a:off x="5621783" y="836712"/>
            <a:ext cx="3414713" cy="3313113"/>
            <a:chOff x="5621783" y="836712"/>
            <a:chExt cx="3414713" cy="3313113"/>
          </a:xfrm>
        </p:grpSpPr>
        <p:grpSp>
          <p:nvGrpSpPr>
            <p:cNvPr id="4" name="3 Grupo"/>
            <p:cNvGrpSpPr/>
            <p:nvPr/>
          </p:nvGrpSpPr>
          <p:grpSpPr>
            <a:xfrm>
              <a:off x="5621783" y="836712"/>
              <a:ext cx="3414713" cy="3313113"/>
              <a:chOff x="5508625" y="1628775"/>
              <a:chExt cx="3414713" cy="3313113"/>
            </a:xfrm>
          </p:grpSpPr>
          <p:sp>
            <p:nvSpPr>
              <p:cNvPr id="5" name="AutoShape 5"/>
              <p:cNvSpPr>
                <a:spLocks noChangeArrowheads="1"/>
              </p:cNvSpPr>
              <p:nvPr/>
            </p:nvSpPr>
            <p:spPr bwMode="auto">
              <a:xfrm rot="14045568">
                <a:off x="6194426" y="2782887"/>
                <a:ext cx="1509712" cy="2011363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5344 w 21600"/>
                  <a:gd name="T13" fmla="*/ 5344 h 21600"/>
                  <a:gd name="T14" fmla="*/ 16256 w 21600"/>
                  <a:gd name="T15" fmla="*/ 1625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7088" y="21600"/>
                    </a:lnTo>
                    <a:lnTo>
                      <a:pt x="14512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6" name="AutoShape 6"/>
              <p:cNvSpPr>
                <a:spLocks noChangeArrowheads="1"/>
              </p:cNvSpPr>
              <p:nvPr/>
            </p:nvSpPr>
            <p:spPr bwMode="auto">
              <a:xfrm rot="12896887">
                <a:off x="5964238" y="2522538"/>
                <a:ext cx="1500187" cy="2020887"/>
              </a:xfrm>
              <a:custGeom>
                <a:avLst/>
                <a:gdLst>
                  <a:gd name="T0" fmla="*/ 2147483647 w 21600"/>
                  <a:gd name="T1" fmla="*/ 2147483647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2147483647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5344 w 21600"/>
                  <a:gd name="T13" fmla="*/ 5344 h 21600"/>
                  <a:gd name="T14" fmla="*/ 16256 w 21600"/>
                  <a:gd name="T15" fmla="*/ 16256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7088" y="21600"/>
                    </a:lnTo>
                    <a:lnTo>
                      <a:pt x="14512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AR">
                  <a:solidFill>
                    <a:schemeClr val="bg2"/>
                  </a:solidFill>
                </a:endParaRPr>
              </a:p>
            </p:txBody>
          </p:sp>
          <p:sp>
            <p:nvSpPr>
              <p:cNvPr id="7" name="Oval 7"/>
              <p:cNvSpPr>
                <a:spLocks noChangeArrowheads="1"/>
              </p:cNvSpPr>
              <p:nvPr/>
            </p:nvSpPr>
            <p:spPr bwMode="auto">
              <a:xfrm>
                <a:off x="7134225" y="2778125"/>
                <a:ext cx="109538" cy="10953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s-AR" altLang="es-AR"/>
              </a:p>
            </p:txBody>
          </p:sp>
          <p:sp>
            <p:nvSpPr>
              <p:cNvPr id="8" name="Oval 8"/>
              <p:cNvSpPr>
                <a:spLocks noChangeArrowheads="1"/>
              </p:cNvSpPr>
              <p:nvPr/>
            </p:nvSpPr>
            <p:spPr bwMode="auto">
              <a:xfrm>
                <a:off x="7564438" y="3209925"/>
                <a:ext cx="107950" cy="107950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s-AR" altLang="es-AR"/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7270750" y="2935288"/>
                <a:ext cx="488950" cy="4905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s-ES" altLang="es-AR" sz="2400" dirty="0">
                    <a:latin typeface="Times New Roman" pitchFamily="18" charset="0"/>
                  </a:rPr>
                  <a:t>P</a:t>
                </a:r>
                <a:endParaRPr lang="es-ES" altLang="es-AR" sz="2400" dirty="0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 flipV="1">
                <a:off x="6138863" y="3267075"/>
                <a:ext cx="1463675" cy="10985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2" name="Arc 12"/>
              <p:cNvSpPr>
                <a:spLocks/>
              </p:cNvSpPr>
              <p:nvPr/>
            </p:nvSpPr>
            <p:spPr bwMode="auto">
              <a:xfrm rot="6308632" flipH="1">
                <a:off x="6358731" y="4079082"/>
                <a:ext cx="601663" cy="425450"/>
              </a:xfrm>
              <a:custGeom>
                <a:avLst/>
                <a:gdLst>
                  <a:gd name="T0" fmla="*/ 2147483647 w 20641"/>
                  <a:gd name="T1" fmla="*/ 0 h 19174"/>
                  <a:gd name="T2" fmla="*/ 2147483647 w 20641"/>
                  <a:gd name="T3" fmla="*/ 2147483647 h 19174"/>
                  <a:gd name="T4" fmla="*/ 0 w 20641"/>
                  <a:gd name="T5" fmla="*/ 2147483647 h 191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641" h="19174" fill="none" extrusionOk="0">
                    <a:moveTo>
                      <a:pt x="9945" y="-1"/>
                    </a:moveTo>
                    <a:cubicBezTo>
                      <a:pt x="15082" y="2664"/>
                      <a:pt x="18935" y="7278"/>
                      <a:pt x="20640" y="12809"/>
                    </a:cubicBezTo>
                  </a:path>
                  <a:path w="20641" h="19174" stroke="0" extrusionOk="0">
                    <a:moveTo>
                      <a:pt x="9945" y="-1"/>
                    </a:moveTo>
                    <a:cubicBezTo>
                      <a:pt x="15082" y="2664"/>
                      <a:pt x="18935" y="7278"/>
                      <a:pt x="20640" y="12809"/>
                    </a:cubicBezTo>
                    <a:lnTo>
                      <a:pt x="0" y="19174"/>
                    </a:lnTo>
                    <a:lnTo>
                      <a:pt x="9945" y="-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6746051" y="3847953"/>
                <a:ext cx="798512" cy="490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ES" altLang="es-AR" sz="2400" dirty="0">
                    <a:latin typeface="Times New Roman" pitchFamily="18" charset="0"/>
                  </a:rPr>
                  <a:t>θ</a:t>
                </a:r>
                <a:r>
                  <a:rPr lang="es-ES" altLang="es-AR" sz="2400" baseline="-25000" dirty="0">
                    <a:latin typeface="Times New Roman" pitchFamily="18" charset="0"/>
                  </a:rPr>
                  <a:t>1</a:t>
                </a:r>
                <a:endParaRPr lang="es-ES" altLang="es-AR" sz="2400" dirty="0"/>
              </a:p>
            </p:txBody>
          </p:sp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>
                <a:off x="5729288" y="4249738"/>
                <a:ext cx="566737" cy="488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s-ES" altLang="es-AR" sz="2400" dirty="0">
                    <a:latin typeface="Times New Roman" pitchFamily="18" charset="0"/>
                  </a:rPr>
                  <a:t>O</a:t>
                </a:r>
                <a:endParaRPr lang="es-ES" altLang="es-AR" sz="2400" dirty="0"/>
              </a:p>
            </p:txBody>
          </p:sp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>
                <a:off x="5508625" y="4346575"/>
                <a:ext cx="2847975" cy="1588"/>
              </a:xfrm>
              <a:prstGeom prst="line">
                <a:avLst/>
              </a:prstGeom>
              <a:noFill/>
              <a:ln w="15875">
                <a:solidFill>
                  <a:schemeClr val="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 flipV="1">
                <a:off x="6132513" y="2838450"/>
                <a:ext cx="1054100" cy="15081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7" name="Text Box 18"/>
              <p:cNvSpPr txBox="1">
                <a:spLocks noChangeArrowheads="1"/>
              </p:cNvSpPr>
              <p:nvPr/>
            </p:nvSpPr>
            <p:spPr bwMode="auto">
              <a:xfrm>
                <a:off x="6804025" y="2708275"/>
                <a:ext cx="488950" cy="488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/>
                <a:r>
                  <a:rPr lang="es-ES" altLang="es-AR" sz="2400" dirty="0">
                    <a:latin typeface="Times New Roman" pitchFamily="18" charset="0"/>
                  </a:rPr>
                  <a:t>P</a:t>
                </a:r>
                <a:endParaRPr lang="es-ES" altLang="es-AR" sz="2400" dirty="0"/>
              </a:p>
            </p:txBody>
          </p:sp>
          <p:sp>
            <p:nvSpPr>
              <p:cNvPr id="18" name="Arc 19"/>
              <p:cNvSpPr>
                <a:spLocks/>
              </p:cNvSpPr>
              <p:nvPr/>
            </p:nvSpPr>
            <p:spPr bwMode="auto">
              <a:xfrm rot="7217263" flipH="1">
                <a:off x="6691313" y="3567112"/>
                <a:ext cx="471488" cy="785813"/>
              </a:xfrm>
              <a:custGeom>
                <a:avLst/>
                <a:gdLst>
                  <a:gd name="T0" fmla="*/ 2147483647 w 21600"/>
                  <a:gd name="T1" fmla="*/ 0 h 23803"/>
                  <a:gd name="T2" fmla="*/ 2147483647 w 21600"/>
                  <a:gd name="T3" fmla="*/ 2147483647 h 23803"/>
                  <a:gd name="T4" fmla="*/ 0 w 21600"/>
                  <a:gd name="T5" fmla="*/ 2147483647 h 2380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3803" fill="none" extrusionOk="0">
                    <a:moveTo>
                      <a:pt x="1008" y="-1"/>
                    </a:moveTo>
                    <a:cubicBezTo>
                      <a:pt x="12532" y="537"/>
                      <a:pt x="21600" y="10038"/>
                      <a:pt x="21600" y="21576"/>
                    </a:cubicBezTo>
                    <a:cubicBezTo>
                      <a:pt x="21600" y="22319"/>
                      <a:pt x="21561" y="23063"/>
                      <a:pt x="21484" y="23802"/>
                    </a:cubicBezTo>
                  </a:path>
                  <a:path w="21600" h="23803" stroke="0" extrusionOk="0">
                    <a:moveTo>
                      <a:pt x="1008" y="-1"/>
                    </a:moveTo>
                    <a:cubicBezTo>
                      <a:pt x="12532" y="537"/>
                      <a:pt x="21600" y="10038"/>
                      <a:pt x="21600" y="21576"/>
                    </a:cubicBezTo>
                    <a:cubicBezTo>
                      <a:pt x="21600" y="22319"/>
                      <a:pt x="21561" y="23063"/>
                      <a:pt x="21484" y="23802"/>
                    </a:cubicBezTo>
                    <a:lnTo>
                      <a:pt x="0" y="21576"/>
                    </a:lnTo>
                    <a:lnTo>
                      <a:pt x="1008" y="-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19" name="Text Box 20"/>
              <p:cNvSpPr txBox="1">
                <a:spLocks noChangeArrowheads="1"/>
              </p:cNvSpPr>
              <p:nvPr/>
            </p:nvSpPr>
            <p:spPr bwMode="auto">
              <a:xfrm>
                <a:off x="7048500" y="3652640"/>
                <a:ext cx="798513" cy="488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ES" altLang="es-AR" sz="2400" dirty="0">
                    <a:latin typeface="Times New Roman" pitchFamily="18" charset="0"/>
                  </a:rPr>
                  <a:t>θ</a:t>
                </a:r>
                <a:r>
                  <a:rPr lang="es-ES" altLang="es-AR" sz="2400" baseline="-25000" dirty="0">
                    <a:latin typeface="Times New Roman" pitchFamily="18" charset="0"/>
                  </a:rPr>
                  <a:t>2</a:t>
                </a:r>
                <a:endParaRPr lang="es-ES" altLang="es-AR" sz="2400" dirty="0"/>
              </a:p>
            </p:txBody>
          </p:sp>
          <p:sp>
            <p:nvSpPr>
              <p:cNvPr id="20" name="Arc 21"/>
              <p:cNvSpPr>
                <a:spLocks/>
              </p:cNvSpPr>
              <p:nvPr/>
            </p:nvSpPr>
            <p:spPr bwMode="auto">
              <a:xfrm rot="5124747" flipH="1">
                <a:off x="6670676" y="3366651"/>
                <a:ext cx="601662" cy="427037"/>
              </a:xfrm>
              <a:custGeom>
                <a:avLst/>
                <a:gdLst>
                  <a:gd name="T0" fmla="*/ 2147483647 w 20641"/>
                  <a:gd name="T1" fmla="*/ 0 h 19174"/>
                  <a:gd name="T2" fmla="*/ 2147483647 w 20641"/>
                  <a:gd name="T3" fmla="*/ 2147483647 h 19174"/>
                  <a:gd name="T4" fmla="*/ 0 w 20641"/>
                  <a:gd name="T5" fmla="*/ 2147483647 h 191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0641" h="19174" fill="none" extrusionOk="0">
                    <a:moveTo>
                      <a:pt x="9945" y="-1"/>
                    </a:moveTo>
                    <a:cubicBezTo>
                      <a:pt x="15082" y="2664"/>
                      <a:pt x="18935" y="7278"/>
                      <a:pt x="20640" y="12809"/>
                    </a:cubicBezTo>
                  </a:path>
                  <a:path w="20641" h="19174" stroke="0" extrusionOk="0">
                    <a:moveTo>
                      <a:pt x="9945" y="-1"/>
                    </a:moveTo>
                    <a:cubicBezTo>
                      <a:pt x="15082" y="2664"/>
                      <a:pt x="18935" y="7278"/>
                      <a:pt x="20640" y="12809"/>
                    </a:cubicBezTo>
                    <a:lnTo>
                      <a:pt x="0" y="19174"/>
                    </a:lnTo>
                    <a:lnTo>
                      <a:pt x="9945" y="-1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2" name="Text Box 23"/>
              <p:cNvSpPr txBox="1">
                <a:spLocks noChangeArrowheads="1"/>
              </p:cNvSpPr>
              <p:nvPr/>
            </p:nvSpPr>
            <p:spPr bwMode="auto">
              <a:xfrm>
                <a:off x="7661275" y="2859088"/>
                <a:ext cx="798513" cy="488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s-ES" altLang="es-AR" sz="2400" dirty="0">
                    <a:latin typeface="Times New Roman" pitchFamily="18" charset="0"/>
                  </a:rPr>
                  <a:t>t</a:t>
                </a:r>
                <a:r>
                  <a:rPr lang="es-ES" altLang="es-AR" sz="2400" baseline="-25000" dirty="0">
                    <a:latin typeface="Times New Roman" pitchFamily="18" charset="0"/>
                  </a:rPr>
                  <a:t>1</a:t>
                </a:r>
                <a:endParaRPr lang="es-ES" altLang="es-AR" sz="2400" dirty="0"/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 flipV="1">
                <a:off x="6132513" y="1844675"/>
                <a:ext cx="0" cy="3097213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5" name="Text Box 27"/>
              <p:cNvSpPr txBox="1">
                <a:spLocks noChangeArrowheads="1"/>
              </p:cNvSpPr>
              <p:nvPr/>
            </p:nvSpPr>
            <p:spPr bwMode="auto">
              <a:xfrm>
                <a:off x="8275638" y="4133850"/>
                <a:ext cx="6477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AR" altLang="es-AR"/>
                  <a:t>x</a:t>
                </a:r>
                <a:endParaRPr lang="es-ES" altLang="es-AR"/>
              </a:p>
            </p:txBody>
          </p:sp>
          <p:sp>
            <p:nvSpPr>
              <p:cNvPr id="26" name="Text Box 28"/>
              <p:cNvSpPr txBox="1">
                <a:spLocks noChangeArrowheads="1"/>
              </p:cNvSpPr>
              <p:nvPr/>
            </p:nvSpPr>
            <p:spPr bwMode="auto">
              <a:xfrm>
                <a:off x="6156325" y="1628775"/>
                <a:ext cx="6477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AR" altLang="es-AR"/>
                  <a:t>y</a:t>
                </a:r>
                <a:endParaRPr lang="es-ES" altLang="es-AR"/>
              </a:p>
            </p:txBody>
          </p:sp>
          <p:sp>
            <p:nvSpPr>
              <p:cNvPr id="27" name="Text Box 41"/>
              <p:cNvSpPr txBox="1">
                <a:spLocks noChangeArrowheads="1"/>
              </p:cNvSpPr>
              <p:nvPr/>
            </p:nvSpPr>
            <p:spPr bwMode="auto">
              <a:xfrm>
                <a:off x="6862762" y="3021806"/>
                <a:ext cx="798513" cy="490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r>
                  <a:rPr lang="el-GR" altLang="es-AR" sz="2400" dirty="0">
                    <a:latin typeface="Times New Roman" pitchFamily="18" charset="0"/>
                  </a:rPr>
                  <a:t>Δθ</a:t>
                </a:r>
                <a:endParaRPr lang="es-ES" altLang="es-AR" sz="2400" dirty="0"/>
              </a:p>
            </p:txBody>
          </p:sp>
        </p:grpSp>
        <p:sp>
          <p:nvSpPr>
            <p:cNvPr id="2" name="1 CuadroTexto"/>
            <p:cNvSpPr txBox="1"/>
            <p:nvPr/>
          </p:nvSpPr>
          <p:spPr>
            <a:xfrm>
              <a:off x="7321561" y="1524397"/>
              <a:ext cx="4919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/>
                <a:t>t</a:t>
              </a:r>
              <a:r>
                <a:rPr lang="es-AR" sz="2400" baseline="-25000" dirty="0"/>
                <a:t>2</a:t>
              </a:r>
              <a:endParaRPr lang="es-AR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875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3610DB-31A0-4379-B45A-D707FACB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50B6A-0743-4359-8D67-A675D2F10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9227E65-65D4-4FFD-9E20-A528A20C9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899"/>
            <a:ext cx="8229600" cy="617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7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1 Título"/>
          <p:cNvSpPr>
            <a:spLocks noGrp="1"/>
          </p:cNvSpPr>
          <p:nvPr>
            <p:ph type="title"/>
          </p:nvPr>
        </p:nvSpPr>
        <p:spPr>
          <a:xfrm>
            <a:off x="323528" y="56325"/>
            <a:ext cx="8507413" cy="523220"/>
          </a:xfrm>
          <a:blipFill>
            <a:blip r:embed="rId4" cstate="print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s-AR" sz="2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Arial" charset="0"/>
              </a:rPr>
              <a:t>Vectores posición y desplazamiento</a:t>
            </a:r>
          </a:p>
        </p:txBody>
      </p:sp>
      <p:sp>
        <p:nvSpPr>
          <p:cNvPr id="4099" name="Rectangle 3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80975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0975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0975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0975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0975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0975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0975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0975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0975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4100" name="Rectangle 3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80975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0975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0975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0975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0975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0975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0975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0975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0975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4101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180975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0975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0975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0975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0975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0975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0975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0975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0975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1034" name="Line 119"/>
          <p:cNvSpPr>
            <a:spLocks noChangeShapeType="1"/>
          </p:cNvSpPr>
          <p:nvPr/>
        </p:nvSpPr>
        <p:spPr bwMode="auto">
          <a:xfrm>
            <a:off x="392237" y="982663"/>
            <a:ext cx="19050" cy="304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35" name="Line 120"/>
          <p:cNvSpPr>
            <a:spLocks noChangeShapeType="1"/>
          </p:cNvSpPr>
          <p:nvPr/>
        </p:nvSpPr>
        <p:spPr bwMode="auto">
          <a:xfrm>
            <a:off x="404937" y="3970338"/>
            <a:ext cx="3467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36" name="Freeform 121"/>
          <p:cNvSpPr>
            <a:spLocks/>
          </p:cNvSpPr>
          <p:nvPr/>
        </p:nvSpPr>
        <p:spPr bwMode="auto">
          <a:xfrm>
            <a:off x="890712" y="1693863"/>
            <a:ext cx="2579687" cy="1404937"/>
          </a:xfrm>
          <a:custGeom>
            <a:avLst/>
            <a:gdLst>
              <a:gd name="T0" fmla="*/ 2147483647 w 1706"/>
              <a:gd name="T1" fmla="*/ 2147483647 h 894"/>
              <a:gd name="T2" fmla="*/ 2147483647 w 1706"/>
              <a:gd name="T3" fmla="*/ 2147483647 h 894"/>
              <a:gd name="T4" fmla="*/ 2147483647 w 1706"/>
              <a:gd name="T5" fmla="*/ 2147483647 h 894"/>
              <a:gd name="T6" fmla="*/ 2147483647 w 1706"/>
              <a:gd name="T7" fmla="*/ 2147483647 h 894"/>
              <a:gd name="T8" fmla="*/ 2147483647 w 1706"/>
              <a:gd name="T9" fmla="*/ 2147483647 h 894"/>
              <a:gd name="T10" fmla="*/ 2147483647 w 1706"/>
              <a:gd name="T11" fmla="*/ 2147483647 h 894"/>
              <a:gd name="T12" fmla="*/ 2147483647 w 1706"/>
              <a:gd name="T13" fmla="*/ 0 h 894"/>
              <a:gd name="T14" fmla="*/ 2147483647 w 1706"/>
              <a:gd name="T15" fmla="*/ 2147483647 h 894"/>
              <a:gd name="T16" fmla="*/ 2147483647 w 1706"/>
              <a:gd name="T17" fmla="*/ 2147483647 h 894"/>
              <a:gd name="T18" fmla="*/ 2147483647 w 1706"/>
              <a:gd name="T19" fmla="*/ 2147483647 h 894"/>
              <a:gd name="T20" fmla="*/ 2147483647 w 1706"/>
              <a:gd name="T21" fmla="*/ 2147483647 h 894"/>
              <a:gd name="T22" fmla="*/ 2147483647 w 1706"/>
              <a:gd name="T23" fmla="*/ 2147483647 h 8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706"/>
              <a:gd name="T37" fmla="*/ 0 h 894"/>
              <a:gd name="T38" fmla="*/ 1706 w 1706"/>
              <a:gd name="T39" fmla="*/ 894 h 8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706" h="894">
                <a:moveTo>
                  <a:pt x="140" y="894"/>
                </a:moveTo>
                <a:cubicBezTo>
                  <a:pt x="100" y="831"/>
                  <a:pt x="61" y="769"/>
                  <a:pt x="38" y="714"/>
                </a:cubicBezTo>
                <a:cubicBezTo>
                  <a:pt x="15" y="659"/>
                  <a:pt x="0" y="621"/>
                  <a:pt x="2" y="564"/>
                </a:cubicBezTo>
                <a:cubicBezTo>
                  <a:pt x="4" y="507"/>
                  <a:pt x="17" y="440"/>
                  <a:pt x="50" y="372"/>
                </a:cubicBezTo>
                <a:cubicBezTo>
                  <a:pt x="83" y="304"/>
                  <a:pt x="134" y="213"/>
                  <a:pt x="200" y="156"/>
                </a:cubicBezTo>
                <a:cubicBezTo>
                  <a:pt x="266" y="99"/>
                  <a:pt x="358" y="56"/>
                  <a:pt x="446" y="30"/>
                </a:cubicBezTo>
                <a:cubicBezTo>
                  <a:pt x="534" y="4"/>
                  <a:pt x="649" y="0"/>
                  <a:pt x="728" y="0"/>
                </a:cubicBezTo>
                <a:cubicBezTo>
                  <a:pt x="807" y="0"/>
                  <a:pt x="861" y="4"/>
                  <a:pt x="920" y="30"/>
                </a:cubicBezTo>
                <a:cubicBezTo>
                  <a:pt x="979" y="56"/>
                  <a:pt x="1029" y="124"/>
                  <a:pt x="1082" y="156"/>
                </a:cubicBezTo>
                <a:cubicBezTo>
                  <a:pt x="1135" y="188"/>
                  <a:pt x="1174" y="214"/>
                  <a:pt x="1238" y="222"/>
                </a:cubicBezTo>
                <a:cubicBezTo>
                  <a:pt x="1302" y="230"/>
                  <a:pt x="1388" y="221"/>
                  <a:pt x="1466" y="204"/>
                </a:cubicBezTo>
                <a:cubicBezTo>
                  <a:pt x="1544" y="187"/>
                  <a:pt x="1666" y="134"/>
                  <a:pt x="1706" y="120"/>
                </a:cubicBezTo>
              </a:path>
            </a:pathLst>
          </a:custGeom>
          <a:noFill/>
          <a:ln w="158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37" name="Line 122"/>
          <p:cNvSpPr>
            <a:spLocks noChangeShapeType="1"/>
          </p:cNvSpPr>
          <p:nvPr/>
        </p:nvSpPr>
        <p:spPr bwMode="auto">
          <a:xfrm flipV="1">
            <a:off x="411287" y="2709863"/>
            <a:ext cx="469900" cy="1260475"/>
          </a:xfrm>
          <a:prstGeom prst="line">
            <a:avLst/>
          </a:prstGeom>
          <a:noFill/>
          <a:ln w="38100">
            <a:solidFill>
              <a:schemeClr val="accent2">
                <a:lumMod val="50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038" name="Oval 124"/>
          <p:cNvSpPr>
            <a:spLocks noChangeArrowheads="1"/>
          </p:cNvSpPr>
          <p:nvPr/>
        </p:nvSpPr>
        <p:spPr bwMode="auto">
          <a:xfrm>
            <a:off x="2128962" y="1638300"/>
            <a:ext cx="112712" cy="968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/>
          </a:p>
        </p:txBody>
      </p:sp>
      <p:sp>
        <p:nvSpPr>
          <p:cNvPr id="1039" name="Oval 125"/>
          <p:cNvSpPr>
            <a:spLocks noChangeArrowheads="1"/>
          </p:cNvSpPr>
          <p:nvPr/>
        </p:nvSpPr>
        <p:spPr bwMode="auto">
          <a:xfrm>
            <a:off x="828799" y="2628900"/>
            <a:ext cx="111125" cy="968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/>
          </a:p>
        </p:txBody>
      </p:sp>
      <p:sp>
        <p:nvSpPr>
          <p:cNvPr id="1040" name="Text Box 128"/>
          <p:cNvSpPr txBox="1">
            <a:spLocks noChangeArrowheads="1"/>
          </p:cNvSpPr>
          <p:nvPr/>
        </p:nvSpPr>
        <p:spPr bwMode="auto">
          <a:xfrm>
            <a:off x="722015" y="2345445"/>
            <a:ext cx="431800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" tIns="3600" rIns="3600" bIns="36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400" dirty="0">
                <a:latin typeface="Arial" charset="0"/>
              </a:rPr>
              <a:t>P</a:t>
            </a:r>
          </a:p>
        </p:txBody>
      </p:sp>
      <p:sp>
        <p:nvSpPr>
          <p:cNvPr id="1041" name="Text Box 129"/>
          <p:cNvSpPr txBox="1">
            <a:spLocks noChangeArrowheads="1"/>
          </p:cNvSpPr>
          <p:nvPr/>
        </p:nvSpPr>
        <p:spPr bwMode="auto">
          <a:xfrm>
            <a:off x="2180555" y="1348460"/>
            <a:ext cx="488950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" tIns="3600" rIns="3600" bIns="36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400" dirty="0">
                <a:latin typeface="Arial" charset="0"/>
              </a:rPr>
              <a:t>Q</a:t>
            </a:r>
          </a:p>
        </p:txBody>
      </p:sp>
      <p:sp>
        <p:nvSpPr>
          <p:cNvPr id="4110" name="Text Box 130"/>
          <p:cNvSpPr txBox="1">
            <a:spLocks noChangeArrowheads="1"/>
          </p:cNvSpPr>
          <p:nvPr/>
        </p:nvSpPr>
        <p:spPr bwMode="auto">
          <a:xfrm>
            <a:off x="1176462" y="2930525"/>
            <a:ext cx="63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" tIns="3600" rIns="3600" bIns="36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4111" name="Text Box 132"/>
          <p:cNvSpPr txBox="1">
            <a:spLocks noChangeArrowheads="1"/>
          </p:cNvSpPr>
          <p:nvPr/>
        </p:nvSpPr>
        <p:spPr bwMode="auto">
          <a:xfrm>
            <a:off x="1412999" y="2524125"/>
            <a:ext cx="63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" tIns="3600" rIns="3600" bIns="36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4112" name="Text Box 133"/>
          <p:cNvSpPr txBox="1">
            <a:spLocks noChangeArrowheads="1"/>
          </p:cNvSpPr>
          <p:nvPr/>
        </p:nvSpPr>
        <p:spPr bwMode="auto">
          <a:xfrm>
            <a:off x="509712" y="1930400"/>
            <a:ext cx="63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" tIns="3600" rIns="3600" bIns="36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4113" name="Text Box 134"/>
          <p:cNvSpPr txBox="1">
            <a:spLocks noChangeArrowheads="1"/>
          </p:cNvSpPr>
          <p:nvPr/>
        </p:nvSpPr>
        <p:spPr bwMode="auto">
          <a:xfrm>
            <a:off x="4178300" y="836613"/>
            <a:ext cx="63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" tIns="3600" rIns="3600" bIns="36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1046" name="Text Box 135"/>
          <p:cNvSpPr txBox="1">
            <a:spLocks noChangeArrowheads="1"/>
          </p:cNvSpPr>
          <p:nvPr/>
        </p:nvSpPr>
        <p:spPr bwMode="auto">
          <a:xfrm>
            <a:off x="49337" y="909638"/>
            <a:ext cx="28257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" tIns="3600" rIns="3600" bIns="36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000" dirty="0">
                <a:latin typeface="Arial" charset="0"/>
              </a:rPr>
              <a:t>y</a:t>
            </a:r>
          </a:p>
        </p:txBody>
      </p:sp>
      <p:sp>
        <p:nvSpPr>
          <p:cNvPr id="1047" name="Text Box 136"/>
          <p:cNvSpPr txBox="1">
            <a:spLocks noChangeArrowheads="1"/>
          </p:cNvSpPr>
          <p:nvPr/>
        </p:nvSpPr>
        <p:spPr bwMode="auto">
          <a:xfrm>
            <a:off x="3716462" y="4041775"/>
            <a:ext cx="2825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" tIns="3600" rIns="3600" bIns="36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000" dirty="0">
                <a:latin typeface="Arial" charset="0"/>
              </a:rPr>
              <a:t>x</a:t>
            </a:r>
          </a:p>
        </p:txBody>
      </p:sp>
      <p:graphicFrame>
        <p:nvGraphicFramePr>
          <p:cNvPr id="1026" name="Object 1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431429"/>
              </p:ext>
            </p:extLst>
          </p:nvPr>
        </p:nvGraphicFramePr>
        <p:xfrm>
          <a:off x="366837" y="2789238"/>
          <a:ext cx="404812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" name="Equation" r:id="rId5" imgW="126780" imgH="215526" progId="Equation.3">
                  <p:embed/>
                </p:oleObj>
              </mc:Choice>
              <mc:Fallback>
                <p:oleObj name="Equation" r:id="rId5" imgW="126780" imgH="215526" progId="Equation.3">
                  <p:embed/>
                  <p:pic>
                    <p:nvPicPr>
                      <p:cNvPr id="0" name="Object 1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37" y="2789238"/>
                        <a:ext cx="404812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" name="Text Box 138"/>
          <p:cNvSpPr txBox="1">
            <a:spLocks noChangeArrowheads="1"/>
          </p:cNvSpPr>
          <p:nvPr/>
        </p:nvSpPr>
        <p:spPr bwMode="auto">
          <a:xfrm>
            <a:off x="179512" y="3921125"/>
            <a:ext cx="2794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" tIns="3600" rIns="3600" bIns="36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000">
                <a:latin typeface="Arial" charset="0"/>
              </a:rPr>
              <a:t>0</a:t>
            </a:r>
          </a:p>
        </p:txBody>
      </p:sp>
      <p:sp>
        <p:nvSpPr>
          <p:cNvPr id="4118" name="Rectangle 1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/>
          </a:p>
        </p:txBody>
      </p:sp>
      <p:sp>
        <p:nvSpPr>
          <p:cNvPr id="4119" name="Rectangle 1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/>
          </a:p>
        </p:txBody>
      </p:sp>
      <p:sp>
        <p:nvSpPr>
          <p:cNvPr id="4120" name="Rectangle 15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/>
          </a:p>
        </p:txBody>
      </p:sp>
      <p:sp>
        <p:nvSpPr>
          <p:cNvPr id="4121" name="Rectangle 1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/>
          </a:p>
        </p:txBody>
      </p:sp>
      <p:sp>
        <p:nvSpPr>
          <p:cNvPr id="4122" name="Rectangle 15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/>
          </a:p>
        </p:txBody>
      </p:sp>
      <p:graphicFrame>
        <p:nvGraphicFramePr>
          <p:cNvPr id="1028" name="Object 2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24906"/>
              </p:ext>
            </p:extLst>
          </p:nvPr>
        </p:nvGraphicFramePr>
        <p:xfrm>
          <a:off x="65115" y="4565431"/>
          <a:ext cx="4002829" cy="4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" name="Ecuación" r:id="rId7" imgW="3022560" imgH="355320" progId="Equation.3">
                  <p:embed/>
                </p:oleObj>
              </mc:Choice>
              <mc:Fallback>
                <p:oleObj name="Ecuación" r:id="rId7" imgW="3022560" imgH="355320" progId="Equation.3">
                  <p:embed/>
                  <p:pic>
                    <p:nvPicPr>
                      <p:cNvPr id="0" name="Object 2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15" y="4565431"/>
                        <a:ext cx="4002829" cy="478063"/>
                      </a:xfrm>
                      <a:prstGeom prst="rect">
                        <a:avLst/>
                      </a:prstGeom>
                      <a:solidFill>
                        <a:srgbClr val="F2DCDB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119"/>
          <p:cNvSpPr>
            <a:spLocks noChangeShapeType="1"/>
          </p:cNvSpPr>
          <p:nvPr/>
        </p:nvSpPr>
        <p:spPr bwMode="auto">
          <a:xfrm>
            <a:off x="5250222" y="836712"/>
            <a:ext cx="19050" cy="304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8" name="Line 120"/>
          <p:cNvSpPr>
            <a:spLocks noChangeShapeType="1"/>
          </p:cNvSpPr>
          <p:nvPr/>
        </p:nvSpPr>
        <p:spPr bwMode="auto">
          <a:xfrm>
            <a:off x="5247047" y="3897412"/>
            <a:ext cx="3467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9" name="Freeform 121"/>
          <p:cNvSpPr>
            <a:spLocks/>
          </p:cNvSpPr>
          <p:nvPr/>
        </p:nvSpPr>
        <p:spPr bwMode="auto">
          <a:xfrm>
            <a:off x="5755047" y="1608237"/>
            <a:ext cx="2579688" cy="1404938"/>
          </a:xfrm>
          <a:custGeom>
            <a:avLst/>
            <a:gdLst>
              <a:gd name="T0" fmla="*/ 2147483647 w 1706"/>
              <a:gd name="T1" fmla="*/ 2147483647 h 894"/>
              <a:gd name="T2" fmla="*/ 2147483647 w 1706"/>
              <a:gd name="T3" fmla="*/ 2147483647 h 894"/>
              <a:gd name="T4" fmla="*/ 2147483647 w 1706"/>
              <a:gd name="T5" fmla="*/ 2147483647 h 894"/>
              <a:gd name="T6" fmla="*/ 2147483647 w 1706"/>
              <a:gd name="T7" fmla="*/ 2147483647 h 894"/>
              <a:gd name="T8" fmla="*/ 2147483647 w 1706"/>
              <a:gd name="T9" fmla="*/ 2147483647 h 894"/>
              <a:gd name="T10" fmla="*/ 2147483647 w 1706"/>
              <a:gd name="T11" fmla="*/ 2147483647 h 894"/>
              <a:gd name="T12" fmla="*/ 2147483647 w 1706"/>
              <a:gd name="T13" fmla="*/ 0 h 894"/>
              <a:gd name="T14" fmla="*/ 2147483647 w 1706"/>
              <a:gd name="T15" fmla="*/ 2147483647 h 894"/>
              <a:gd name="T16" fmla="*/ 2147483647 w 1706"/>
              <a:gd name="T17" fmla="*/ 2147483647 h 894"/>
              <a:gd name="T18" fmla="*/ 2147483647 w 1706"/>
              <a:gd name="T19" fmla="*/ 2147483647 h 894"/>
              <a:gd name="T20" fmla="*/ 2147483647 w 1706"/>
              <a:gd name="T21" fmla="*/ 2147483647 h 894"/>
              <a:gd name="T22" fmla="*/ 2147483647 w 1706"/>
              <a:gd name="T23" fmla="*/ 2147483647 h 8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706"/>
              <a:gd name="T37" fmla="*/ 0 h 894"/>
              <a:gd name="T38" fmla="*/ 1706 w 1706"/>
              <a:gd name="T39" fmla="*/ 894 h 8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706" h="894">
                <a:moveTo>
                  <a:pt x="140" y="894"/>
                </a:moveTo>
                <a:cubicBezTo>
                  <a:pt x="100" y="831"/>
                  <a:pt x="61" y="769"/>
                  <a:pt x="38" y="714"/>
                </a:cubicBezTo>
                <a:cubicBezTo>
                  <a:pt x="15" y="659"/>
                  <a:pt x="0" y="621"/>
                  <a:pt x="2" y="564"/>
                </a:cubicBezTo>
                <a:cubicBezTo>
                  <a:pt x="4" y="507"/>
                  <a:pt x="17" y="440"/>
                  <a:pt x="50" y="372"/>
                </a:cubicBezTo>
                <a:cubicBezTo>
                  <a:pt x="83" y="304"/>
                  <a:pt x="134" y="213"/>
                  <a:pt x="200" y="156"/>
                </a:cubicBezTo>
                <a:cubicBezTo>
                  <a:pt x="266" y="99"/>
                  <a:pt x="358" y="56"/>
                  <a:pt x="446" y="30"/>
                </a:cubicBezTo>
                <a:cubicBezTo>
                  <a:pt x="534" y="4"/>
                  <a:pt x="649" y="0"/>
                  <a:pt x="728" y="0"/>
                </a:cubicBezTo>
                <a:cubicBezTo>
                  <a:pt x="807" y="0"/>
                  <a:pt x="861" y="4"/>
                  <a:pt x="920" y="30"/>
                </a:cubicBezTo>
                <a:cubicBezTo>
                  <a:pt x="979" y="56"/>
                  <a:pt x="1029" y="124"/>
                  <a:pt x="1082" y="156"/>
                </a:cubicBezTo>
                <a:cubicBezTo>
                  <a:pt x="1135" y="188"/>
                  <a:pt x="1174" y="214"/>
                  <a:pt x="1238" y="222"/>
                </a:cubicBezTo>
                <a:cubicBezTo>
                  <a:pt x="1302" y="230"/>
                  <a:pt x="1388" y="221"/>
                  <a:pt x="1466" y="204"/>
                </a:cubicBezTo>
                <a:cubicBezTo>
                  <a:pt x="1544" y="187"/>
                  <a:pt x="1666" y="134"/>
                  <a:pt x="1706" y="120"/>
                </a:cubicBezTo>
              </a:path>
            </a:pathLst>
          </a:custGeom>
          <a:noFill/>
          <a:ln w="158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0" name="Line 122"/>
          <p:cNvSpPr>
            <a:spLocks noChangeShapeType="1"/>
          </p:cNvSpPr>
          <p:nvPr/>
        </p:nvSpPr>
        <p:spPr bwMode="auto">
          <a:xfrm flipV="1">
            <a:off x="5267685" y="2636937"/>
            <a:ext cx="476250" cy="12525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1" name="Oval 124"/>
          <p:cNvSpPr>
            <a:spLocks noChangeArrowheads="1"/>
          </p:cNvSpPr>
          <p:nvPr/>
        </p:nvSpPr>
        <p:spPr bwMode="auto">
          <a:xfrm>
            <a:off x="7007585" y="1579662"/>
            <a:ext cx="112712" cy="968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/>
          </a:p>
        </p:txBody>
      </p:sp>
      <p:sp>
        <p:nvSpPr>
          <p:cNvPr id="42" name="Oval 125"/>
          <p:cNvSpPr>
            <a:spLocks noChangeArrowheads="1"/>
          </p:cNvSpPr>
          <p:nvPr/>
        </p:nvSpPr>
        <p:spPr bwMode="auto">
          <a:xfrm>
            <a:off x="5707422" y="2540100"/>
            <a:ext cx="111125" cy="968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/>
          </a:p>
        </p:txBody>
      </p:sp>
      <p:sp>
        <p:nvSpPr>
          <p:cNvPr id="43" name="Line 126"/>
          <p:cNvSpPr>
            <a:spLocks noChangeShapeType="1"/>
          </p:cNvSpPr>
          <p:nvPr/>
        </p:nvSpPr>
        <p:spPr bwMode="auto">
          <a:xfrm flipV="1">
            <a:off x="5755047" y="1629981"/>
            <a:ext cx="1296987" cy="982662"/>
          </a:xfrm>
          <a:prstGeom prst="line">
            <a:avLst/>
          </a:prstGeom>
          <a:noFill/>
          <a:ln w="47625">
            <a:solidFill>
              <a:schemeClr val="accent2">
                <a:lumMod val="50000"/>
              </a:schemeClr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44" name="Text Box 128"/>
          <p:cNvSpPr txBox="1">
            <a:spLocks noChangeArrowheads="1"/>
          </p:cNvSpPr>
          <p:nvPr/>
        </p:nvSpPr>
        <p:spPr bwMode="auto">
          <a:xfrm flipH="1">
            <a:off x="5556011" y="2218433"/>
            <a:ext cx="348137" cy="38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" tIns="3600" rIns="3600" bIns="36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800" dirty="0">
                <a:latin typeface="Arial" charset="0"/>
              </a:rPr>
              <a:t>P</a:t>
            </a:r>
          </a:p>
        </p:txBody>
      </p:sp>
      <p:sp>
        <p:nvSpPr>
          <p:cNvPr id="46" name="Text Box 129"/>
          <p:cNvSpPr txBox="1">
            <a:spLocks noChangeArrowheads="1"/>
          </p:cNvSpPr>
          <p:nvPr/>
        </p:nvSpPr>
        <p:spPr bwMode="auto">
          <a:xfrm>
            <a:off x="6944190" y="1228417"/>
            <a:ext cx="454025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" tIns="3600" rIns="3600" bIns="36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400" dirty="0">
                <a:latin typeface="Arial" charset="0"/>
              </a:rPr>
              <a:t>Q</a:t>
            </a:r>
          </a:p>
        </p:txBody>
      </p:sp>
      <p:sp>
        <p:nvSpPr>
          <p:cNvPr id="47" name="Text Box 130"/>
          <p:cNvSpPr txBox="1">
            <a:spLocks noChangeArrowheads="1"/>
          </p:cNvSpPr>
          <p:nvPr/>
        </p:nvSpPr>
        <p:spPr bwMode="auto">
          <a:xfrm>
            <a:off x="6055085" y="2871887"/>
            <a:ext cx="2222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" tIns="3600" rIns="3600" bIns="36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48" name="Text Box 131"/>
          <p:cNvSpPr txBox="1">
            <a:spLocks noChangeArrowheads="1"/>
          </p:cNvSpPr>
          <p:nvPr/>
        </p:nvSpPr>
        <p:spPr bwMode="auto">
          <a:xfrm>
            <a:off x="6063022" y="1740000"/>
            <a:ext cx="3333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" tIns="3600" rIns="3600" bIns="36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49" name="Text Box 132"/>
          <p:cNvSpPr txBox="1">
            <a:spLocks noChangeArrowheads="1"/>
          </p:cNvSpPr>
          <p:nvPr/>
        </p:nvSpPr>
        <p:spPr bwMode="auto">
          <a:xfrm>
            <a:off x="6291622" y="2465487"/>
            <a:ext cx="33178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" tIns="3600" rIns="3600" bIns="36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50" name="Text Box 133"/>
          <p:cNvSpPr txBox="1">
            <a:spLocks noChangeArrowheads="1"/>
          </p:cNvSpPr>
          <p:nvPr/>
        </p:nvSpPr>
        <p:spPr bwMode="auto">
          <a:xfrm>
            <a:off x="4008437" y="2291945"/>
            <a:ext cx="35242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" tIns="3600" rIns="3600" bIns="36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51" name="Text Box 135"/>
          <p:cNvSpPr txBox="1">
            <a:spLocks noChangeArrowheads="1"/>
          </p:cNvSpPr>
          <p:nvPr/>
        </p:nvSpPr>
        <p:spPr bwMode="auto">
          <a:xfrm>
            <a:off x="5075597" y="838300"/>
            <a:ext cx="28257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" tIns="3600" rIns="3600" bIns="36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400">
                <a:latin typeface="Arial" charset="0"/>
              </a:rPr>
              <a:t>y</a:t>
            </a:r>
          </a:p>
        </p:txBody>
      </p:sp>
      <p:sp>
        <p:nvSpPr>
          <p:cNvPr id="52" name="Text Box 136"/>
          <p:cNvSpPr txBox="1">
            <a:spLocks noChangeArrowheads="1"/>
          </p:cNvSpPr>
          <p:nvPr/>
        </p:nvSpPr>
        <p:spPr bwMode="auto">
          <a:xfrm>
            <a:off x="8676047" y="4005362"/>
            <a:ext cx="2825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" tIns="3600" rIns="3600" bIns="36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400">
                <a:latin typeface="Arial" charset="0"/>
              </a:rPr>
              <a:t>x</a:t>
            </a:r>
          </a:p>
        </p:txBody>
      </p:sp>
      <p:graphicFrame>
        <p:nvGraphicFramePr>
          <p:cNvPr id="5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422672"/>
              </p:ext>
            </p:extLst>
          </p:nvPr>
        </p:nvGraphicFramePr>
        <p:xfrm>
          <a:off x="5247047" y="2744887"/>
          <a:ext cx="3190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" name="Equation" r:id="rId9" imgW="126780" imgH="215526" progId="Equation.3">
                  <p:embed/>
                </p:oleObj>
              </mc:Choice>
              <mc:Fallback>
                <p:oleObj name="Equation" r:id="rId9" imgW="126780" imgH="2155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7047" y="2744887"/>
                        <a:ext cx="3190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Text Box 138"/>
          <p:cNvSpPr txBox="1">
            <a:spLocks noChangeArrowheads="1"/>
          </p:cNvSpPr>
          <p:nvPr/>
        </p:nvSpPr>
        <p:spPr bwMode="auto">
          <a:xfrm>
            <a:off x="5031147" y="3862487"/>
            <a:ext cx="2794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" tIns="3600" rIns="3600" bIns="36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400">
                <a:latin typeface="Arial" charset="0"/>
              </a:rPr>
              <a:t>0</a:t>
            </a:r>
          </a:p>
        </p:txBody>
      </p:sp>
      <p:sp>
        <p:nvSpPr>
          <p:cNvPr id="55" name="Line 139"/>
          <p:cNvSpPr>
            <a:spLocks noChangeShapeType="1"/>
          </p:cNvSpPr>
          <p:nvPr/>
        </p:nvSpPr>
        <p:spPr bwMode="auto">
          <a:xfrm flipV="1">
            <a:off x="5270860" y="1630462"/>
            <a:ext cx="1795462" cy="22685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arrow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6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231878"/>
              </p:ext>
            </p:extLst>
          </p:nvPr>
        </p:nvGraphicFramePr>
        <p:xfrm>
          <a:off x="6120172" y="1576487"/>
          <a:ext cx="6746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" name="Ecuación" r:id="rId11" imgW="215640" imgH="164880" progId="Equation.3">
                  <p:embed/>
                </p:oleObj>
              </mc:Choice>
              <mc:Fallback>
                <p:oleObj name="Ecuación" r:id="rId11" imgW="21564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172" y="1576487"/>
                        <a:ext cx="67468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954850"/>
              </p:ext>
            </p:extLst>
          </p:nvPr>
        </p:nvGraphicFramePr>
        <p:xfrm>
          <a:off x="5894747" y="2960787"/>
          <a:ext cx="4794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" name="Equation" r:id="rId13" imgW="152268" imgH="215713" progId="Equation.3">
                  <p:embed/>
                </p:oleObj>
              </mc:Choice>
              <mc:Fallback>
                <p:oleObj name="Equation" r:id="rId13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747" y="2960787"/>
                        <a:ext cx="4794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726315"/>
              </p:ext>
            </p:extLst>
          </p:nvPr>
        </p:nvGraphicFramePr>
        <p:xfrm>
          <a:off x="4978759" y="4352972"/>
          <a:ext cx="3697288" cy="91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" name="Ecuación" r:id="rId15" imgW="1676160" imgH="419040" progId="Equation.3">
                  <p:embed/>
                </p:oleObj>
              </mc:Choice>
              <mc:Fallback>
                <p:oleObj name="Ecuación" r:id="rId15" imgW="167616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759" y="4352972"/>
                        <a:ext cx="3697288" cy="91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616505"/>
              </p:ext>
            </p:extLst>
          </p:nvPr>
        </p:nvGraphicFramePr>
        <p:xfrm>
          <a:off x="5388335" y="5445224"/>
          <a:ext cx="248443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" name="Ecuación" r:id="rId17" imgW="736280" imgH="165028" progId="Equation.3">
                  <p:embed/>
                </p:oleObj>
              </mc:Choice>
              <mc:Fallback>
                <p:oleObj name="Ecuación" r:id="rId17" imgW="736280" imgH="165028" progId="Equation.3">
                  <p:embed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8335" y="5445224"/>
                        <a:ext cx="248443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" grpId="0" animBg="1"/>
      <p:bldP spid="1035" grpId="0" animBg="1"/>
      <p:bldP spid="1036" grpId="0" animBg="1"/>
      <p:bldP spid="1037" grpId="0" animBg="1"/>
      <p:bldP spid="1038" grpId="0" animBg="1"/>
      <p:bldP spid="1039" grpId="0" animBg="1"/>
      <p:bldP spid="1040" grpId="0"/>
      <p:bldP spid="1041" grpId="0"/>
      <p:bldP spid="1046" grpId="0"/>
      <p:bldP spid="1047" grpId="0"/>
      <p:bldP spid="1048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6" grpId="0"/>
      <p:bldP spid="51" grpId="0"/>
      <p:bldP spid="52" grpId="0"/>
      <p:bldP spid="54" grpId="0"/>
      <p:bldP spid="5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07504" y="50140"/>
            <a:ext cx="8928992" cy="95410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s-AR" sz="2800" dirty="0"/>
              <a:t>Ejemplo de equivalencia de unidades: </a:t>
            </a:r>
          </a:p>
          <a:p>
            <a:pPr algn="ctr"/>
            <a:r>
              <a:rPr lang="es-AR" sz="2800" dirty="0"/>
              <a:t>a) Expresar 450rpm en el sistema internacional</a:t>
            </a:r>
          </a:p>
        </p:txBody>
      </p:sp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33447"/>
              </p:ext>
            </p:extLst>
          </p:nvPr>
        </p:nvGraphicFramePr>
        <p:xfrm>
          <a:off x="1585913" y="1179513"/>
          <a:ext cx="5973762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5" name="Ecuación" r:id="rId3" imgW="2044440" imgH="406080" progId="Equation.3">
                  <p:embed/>
                </p:oleObj>
              </mc:Choice>
              <mc:Fallback>
                <p:oleObj name="Ecuación" r:id="rId3" imgW="20444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1179513"/>
                        <a:ext cx="5973762" cy="11699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3113268"/>
              </p:ext>
            </p:extLst>
          </p:nvPr>
        </p:nvGraphicFramePr>
        <p:xfrm>
          <a:off x="963613" y="2547938"/>
          <a:ext cx="75247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6" name="Ecuación" r:id="rId5" imgW="2501640" imgH="406080" progId="Equation.3">
                  <p:embed/>
                </p:oleObj>
              </mc:Choice>
              <mc:Fallback>
                <p:oleObj name="Ecuación" r:id="rId5" imgW="25016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2547938"/>
                        <a:ext cx="7524750" cy="1168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734" y="3861048"/>
            <a:ext cx="8928992" cy="95410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s-AR" sz="2800" dirty="0"/>
              <a:t>Ejemplo de equivalencia de unidades: </a:t>
            </a:r>
          </a:p>
          <a:p>
            <a:pPr algn="ctr"/>
            <a:r>
              <a:rPr lang="es-AR" sz="2800" dirty="0"/>
              <a:t>b) Expresar 35vueltas/s en el sistema internacional</a:t>
            </a:r>
          </a:p>
        </p:txBody>
      </p:sp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064539"/>
              </p:ext>
            </p:extLst>
          </p:nvPr>
        </p:nvGraphicFramePr>
        <p:xfrm>
          <a:off x="1171575" y="4995863"/>
          <a:ext cx="679926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7" name="Ecuación" r:id="rId7" imgW="2260440" imgH="406080" progId="Equation.3">
                  <p:embed/>
                </p:oleObj>
              </mc:Choice>
              <mc:Fallback>
                <p:oleObj name="Ecuación" r:id="rId7" imgW="226044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4995863"/>
                        <a:ext cx="6799263" cy="1168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702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2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705408"/>
              </p:ext>
            </p:extLst>
          </p:nvPr>
        </p:nvGraphicFramePr>
        <p:xfrm>
          <a:off x="102811" y="2005457"/>
          <a:ext cx="4948336" cy="1219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6" name="Ecuación" r:id="rId3" imgW="1638000" imgH="457200" progId="Equation.3">
                  <p:embed/>
                </p:oleObj>
              </mc:Choice>
              <mc:Fallback>
                <p:oleObj name="Ecuación" r:id="rId3" imgW="1638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11" y="2005457"/>
                        <a:ext cx="4948336" cy="121907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99220" y="63062"/>
            <a:ext cx="7058917" cy="773650"/>
          </a:xfrm>
        </p:spPr>
        <p:txBody>
          <a:bodyPr/>
          <a:lstStyle/>
          <a:p>
            <a:pPr eaLnBrk="1" hangingPunct="1">
              <a:defRPr/>
            </a:pPr>
            <a:r>
              <a:rPr lang="es-AR" sz="3200" b="1" u="sng" dirty="0"/>
              <a:t>Aceleración angular media e instantánea</a:t>
            </a:r>
            <a:r>
              <a:rPr lang="es-ES" dirty="0"/>
              <a:t> </a:t>
            </a:r>
          </a:p>
        </p:txBody>
      </p:sp>
      <p:graphicFrame>
        <p:nvGraphicFramePr>
          <p:cNvPr id="30" name="2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044207"/>
              </p:ext>
            </p:extLst>
          </p:nvPr>
        </p:nvGraphicFramePr>
        <p:xfrm>
          <a:off x="5279126" y="2005457"/>
          <a:ext cx="3759497" cy="122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7" name="Ecuación" r:id="rId5" imgW="1143000" imgH="393480" progId="Equation.3">
                  <p:embed/>
                </p:oleObj>
              </mc:Choice>
              <mc:Fallback>
                <p:oleObj name="Ecuación" r:id="rId5" imgW="1143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9126" y="2005457"/>
                        <a:ext cx="3759497" cy="12216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130530" y="3429000"/>
            <a:ext cx="8928992" cy="830997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altLang="es-AR" sz="2400" dirty="0">
                <a:solidFill>
                  <a:schemeClr val="bg1"/>
                </a:solidFill>
              </a:rPr>
              <a:t>Cuando nos referimos simplemente a “aceleración angular” hablamos de la </a:t>
            </a:r>
            <a:r>
              <a:rPr lang="es-ES_tradnl" altLang="es-AR" sz="2400" u="sng" dirty="0">
                <a:solidFill>
                  <a:schemeClr val="bg1"/>
                </a:solidFill>
              </a:rPr>
              <a:t>aceleración angular instantánea.</a:t>
            </a:r>
            <a:endParaRPr lang="es-ES_tradnl" altLang="es-AR" sz="2400" dirty="0">
              <a:solidFill>
                <a:schemeClr val="bg1"/>
              </a:solidFill>
            </a:endParaRPr>
          </a:p>
        </p:txBody>
      </p:sp>
      <p:sp>
        <p:nvSpPr>
          <p:cNvPr id="32" name="Rectangle 2"/>
          <p:cNvSpPr txBox="1">
            <a:spLocks noRot="1" noChangeArrowheads="1"/>
          </p:cNvSpPr>
          <p:nvPr/>
        </p:nvSpPr>
        <p:spPr>
          <a:xfrm>
            <a:off x="96508" y="4581128"/>
            <a:ext cx="2513161" cy="77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AR" sz="3200" b="1" u="sng" dirty="0"/>
              <a:t>En unidades: </a:t>
            </a:r>
            <a:endParaRPr lang="es-ES" dirty="0"/>
          </a:p>
        </p:txBody>
      </p:sp>
      <p:graphicFrame>
        <p:nvGraphicFramePr>
          <p:cNvPr id="34" name="3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109664"/>
              </p:ext>
            </p:extLst>
          </p:nvPr>
        </p:nvGraphicFramePr>
        <p:xfrm>
          <a:off x="2627784" y="4437112"/>
          <a:ext cx="248443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8" name="Ecuación" r:id="rId7" imgW="914400" imgH="393480" progId="Equation.3">
                  <p:embed/>
                </p:oleObj>
              </mc:Choice>
              <mc:Fallback>
                <p:oleObj name="Ecuación" r:id="rId7" imgW="914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437112"/>
                        <a:ext cx="2484437" cy="9477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1 Rectángulo"/>
          <p:cNvSpPr/>
          <p:nvPr/>
        </p:nvSpPr>
        <p:spPr>
          <a:xfrm>
            <a:off x="0" y="835906"/>
            <a:ext cx="90595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_tradnl" sz="2400" dirty="0"/>
              <a:t>Si </a:t>
            </a:r>
            <a:r>
              <a:rPr lang="el-GR" sz="2400" dirty="0"/>
              <a:t>ω</a:t>
            </a:r>
            <a:r>
              <a:rPr lang="es-ES_tradnl" sz="2400" dirty="0"/>
              <a:t> cambia tiene </a:t>
            </a:r>
            <a:r>
              <a:rPr lang="es-ES_tradnl" sz="2400" i="1" dirty="0"/>
              <a:t>aceleración angular</a:t>
            </a:r>
            <a:r>
              <a:rPr lang="es-ES_tradnl" sz="2400" dirty="0"/>
              <a:t>.  </a:t>
            </a:r>
            <a:r>
              <a:rPr lang="es-ES_tradnl" sz="2200" i="1" kern="700" dirty="0">
                <a:sym typeface="Symbol" pitchFamily="18" charset="2"/>
              </a:rPr>
              <a:t></a:t>
            </a:r>
            <a:r>
              <a:rPr lang="es-ES_tradnl" sz="2200" i="1" kern="700" baseline="-25000" dirty="0"/>
              <a:t>1</a:t>
            </a:r>
            <a:r>
              <a:rPr lang="es-ES_tradnl" sz="2200" kern="700" dirty="0">
                <a:sym typeface="Symbol" pitchFamily="18" charset="2"/>
              </a:rPr>
              <a:t> y </a:t>
            </a:r>
            <a:r>
              <a:rPr lang="es-ES_tradnl" sz="2200" i="1" kern="700" dirty="0">
                <a:sym typeface="Symbol" pitchFamily="18" charset="2"/>
              </a:rPr>
              <a:t></a:t>
            </a:r>
            <a:r>
              <a:rPr lang="es-ES_tradnl" sz="2200" i="1" kern="700" baseline="-25000" dirty="0"/>
              <a:t>2</a:t>
            </a:r>
            <a:r>
              <a:rPr lang="es-ES_tradnl" sz="2200" kern="700" dirty="0">
                <a:sym typeface="Symbol" pitchFamily="18" charset="2"/>
              </a:rPr>
              <a:t> son las velocidades angulares instantáneas en los instantes </a:t>
            </a:r>
            <a:r>
              <a:rPr lang="es-ES_tradnl" sz="2200" i="1" kern="700" dirty="0">
                <a:sym typeface="Symbol" pitchFamily="18" charset="2"/>
              </a:rPr>
              <a:t>t</a:t>
            </a:r>
            <a:r>
              <a:rPr lang="es-ES_tradnl" sz="2200" i="1" kern="700" baseline="-25000" dirty="0">
                <a:sym typeface="Symbol" pitchFamily="18" charset="2"/>
              </a:rPr>
              <a:t>1</a:t>
            </a:r>
            <a:r>
              <a:rPr lang="es-ES_tradnl" sz="2200" kern="700" dirty="0">
                <a:sym typeface="Symbol" pitchFamily="18" charset="2"/>
              </a:rPr>
              <a:t> y </a:t>
            </a:r>
            <a:r>
              <a:rPr lang="es-ES_tradnl" sz="2200" i="1" kern="700" dirty="0">
                <a:sym typeface="Symbol" pitchFamily="18" charset="2"/>
              </a:rPr>
              <a:t>t</a:t>
            </a:r>
            <a:r>
              <a:rPr lang="es-ES_tradnl" sz="2200" i="1" kern="700" baseline="-25000" dirty="0">
                <a:sym typeface="Symbol" pitchFamily="18" charset="2"/>
              </a:rPr>
              <a:t>2 . </a:t>
            </a:r>
            <a:r>
              <a:rPr lang="es-ES_tradnl" sz="2400" dirty="0">
                <a:sym typeface="Symbol" pitchFamily="18" charset="2"/>
              </a:rPr>
              <a:t>Definimos: </a:t>
            </a:r>
            <a:endParaRPr lang="es-AR" sz="2400" dirty="0"/>
          </a:p>
        </p:txBody>
      </p:sp>
      <p:sp>
        <p:nvSpPr>
          <p:cNvPr id="33" name="Rectangle 9"/>
          <p:cNvSpPr>
            <a:spLocks noChangeArrowheads="1"/>
          </p:cNvSpPr>
          <p:nvPr/>
        </p:nvSpPr>
        <p:spPr bwMode="auto">
          <a:xfrm>
            <a:off x="5292080" y="4379620"/>
            <a:ext cx="3774185" cy="15696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/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_tradnl" altLang="es-AR" sz="2400" dirty="0">
                <a:solidFill>
                  <a:schemeClr val="bg1"/>
                </a:solidFill>
              </a:rPr>
              <a:t>Representa cuantos radianes por segundo cambia la velocidad angular en cada segundo  </a:t>
            </a:r>
          </a:p>
        </p:txBody>
      </p:sp>
      <p:sp>
        <p:nvSpPr>
          <p:cNvPr id="35" name="Rectangle 2"/>
          <p:cNvSpPr txBox="1">
            <a:spLocks noRot="1" noChangeArrowheads="1"/>
          </p:cNvSpPr>
          <p:nvPr/>
        </p:nvSpPr>
        <p:spPr>
          <a:xfrm>
            <a:off x="18849" y="5733256"/>
            <a:ext cx="1334239" cy="773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AR" sz="2400" b="1" u="sng" dirty="0"/>
              <a:t>Ejemplo: </a:t>
            </a:r>
            <a:endParaRPr lang="es-ES" sz="2400" dirty="0"/>
          </a:p>
        </p:txBody>
      </p:sp>
      <p:graphicFrame>
        <p:nvGraphicFramePr>
          <p:cNvPr id="36" name="3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5212589"/>
              </p:ext>
            </p:extLst>
          </p:nvPr>
        </p:nvGraphicFramePr>
        <p:xfrm>
          <a:off x="1353088" y="5504249"/>
          <a:ext cx="2813199" cy="123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9" name="Ecuación" r:id="rId9" imgW="1155600" imgH="571320" progId="Equation.3">
                  <p:embed/>
                </p:oleObj>
              </mc:Choice>
              <mc:Fallback>
                <p:oleObj name="Ecuación" r:id="rId9" imgW="11556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088" y="5504249"/>
                        <a:ext cx="2813199" cy="123166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640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2" grpId="0"/>
      <p:bldP spid="33" grpId="0" animBg="1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D8186-F38B-48B7-B0E2-31A394AAE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5A82D3-ECED-4886-BC88-50EEE4A5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AD6B64-4819-43DB-AA2B-2208B44A5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10" y="116633"/>
            <a:ext cx="8664962" cy="649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92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16706" y="8400"/>
            <a:ext cx="8510588" cy="54028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sz="3200" b="1" u="sng" dirty="0"/>
              <a:t>Rotación con aceleración angular constante</a:t>
            </a:r>
            <a:r>
              <a:rPr lang="es-ES" sz="4000" dirty="0"/>
              <a:t> </a:t>
            </a:r>
          </a:p>
        </p:txBody>
      </p:sp>
      <p:sp>
        <p:nvSpPr>
          <p:cNvPr id="5" name="4 Rectángulo"/>
          <p:cNvSpPr/>
          <p:nvPr/>
        </p:nvSpPr>
        <p:spPr>
          <a:xfrm>
            <a:off x="23466" y="620688"/>
            <a:ext cx="9144000" cy="100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s-ES_tradnl" sz="2200" dirty="0"/>
              <a:t>Las ecuaciones a deducir son idénticas  a  las  ya  vistas  en  “Cinemática I”  si  sustituimos x por </a:t>
            </a:r>
            <a:r>
              <a:rPr lang="es-ES_tradnl" sz="2200" dirty="0">
                <a:sym typeface="Symbol" pitchFamily="18" charset="2"/>
              </a:rPr>
              <a:t></a:t>
            </a:r>
            <a:r>
              <a:rPr lang="es-ES_tradnl" sz="2200" dirty="0"/>
              <a:t>,  v  por ω  y  a  por </a:t>
            </a:r>
            <a:r>
              <a:rPr lang="es-ES_tradnl" sz="2200" dirty="0">
                <a:sym typeface="Symbol" pitchFamily="18" charset="2"/>
              </a:rPr>
              <a:t></a:t>
            </a:r>
            <a:r>
              <a:rPr lang="es-ES_tradnl" sz="2200" dirty="0"/>
              <a:t>.  El movimiento se llama “</a:t>
            </a:r>
            <a:r>
              <a:rPr lang="es-ES_tradnl" sz="2200" u="sng" dirty="0"/>
              <a:t>circular uniformemente variado</a:t>
            </a:r>
            <a:r>
              <a:rPr lang="es-ES_tradnl" sz="2200" dirty="0"/>
              <a:t>” (MCUV; </a:t>
            </a:r>
            <a:r>
              <a:rPr lang="es-ES_tradnl" sz="2200" dirty="0">
                <a:sym typeface="Symbol" pitchFamily="18" charset="2"/>
              </a:rPr>
              <a:t></a:t>
            </a:r>
            <a:r>
              <a:rPr lang="es-ES_tradnl" sz="2200" dirty="0"/>
              <a:t> = </a:t>
            </a:r>
            <a:r>
              <a:rPr lang="es-ES_tradnl" sz="2200" dirty="0" err="1"/>
              <a:t>cte</a:t>
            </a:r>
            <a:r>
              <a:rPr lang="es-ES_tradnl" sz="2200" dirty="0"/>
              <a:t> ).</a:t>
            </a:r>
            <a:endParaRPr lang="es-AR" sz="2200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198447"/>
              </p:ext>
            </p:extLst>
          </p:nvPr>
        </p:nvGraphicFramePr>
        <p:xfrm>
          <a:off x="251520" y="2104052"/>
          <a:ext cx="8712968" cy="391723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>
                          <a:solidFill>
                            <a:schemeClr val="bg1"/>
                          </a:solidFill>
                        </a:rPr>
                        <a:t>MRUV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>
                          <a:solidFill>
                            <a:schemeClr val="bg1"/>
                          </a:solidFill>
                        </a:rPr>
                        <a:t>MCUV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s-AR" sz="2800" dirty="0"/>
                        <a:t>a = constante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dirty="0"/>
                        <a:t>α</a:t>
                      </a:r>
                      <a:r>
                        <a:rPr lang="es-AR" sz="2800" dirty="0"/>
                        <a:t> = constante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s-ES_tradnl" sz="2800" dirty="0"/>
                        <a:t>v = v</a:t>
                      </a:r>
                      <a:r>
                        <a:rPr lang="es-ES_tradnl" sz="2800" baseline="-25000" dirty="0"/>
                        <a:t>0</a:t>
                      </a:r>
                      <a:r>
                        <a:rPr lang="es-ES_tradnl" sz="2800" dirty="0"/>
                        <a:t> + a t</a:t>
                      </a:r>
                      <a:endParaRPr lang="es-A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800" dirty="0">
                          <a:sym typeface="Symbol" pitchFamily="18" charset="2"/>
                        </a:rPr>
                        <a:t></a:t>
                      </a:r>
                      <a:r>
                        <a:rPr lang="es-ES_tradnl" sz="2800" dirty="0"/>
                        <a:t>  =  </a:t>
                      </a:r>
                      <a:r>
                        <a:rPr lang="es-ES_tradnl" sz="2800" dirty="0">
                          <a:sym typeface="Symbol" pitchFamily="18" charset="2"/>
                        </a:rPr>
                        <a:t></a:t>
                      </a:r>
                      <a:r>
                        <a:rPr lang="es-ES_tradnl" sz="2800" baseline="-25000" dirty="0"/>
                        <a:t>0</a:t>
                      </a:r>
                      <a:r>
                        <a:rPr lang="es-ES_tradnl" sz="2800" dirty="0"/>
                        <a:t>  + </a:t>
                      </a:r>
                      <a:r>
                        <a:rPr lang="es-ES_tradnl" sz="2800" dirty="0">
                          <a:sym typeface="Symbol" pitchFamily="18" charset="2"/>
                        </a:rPr>
                        <a:t></a:t>
                      </a:r>
                      <a:r>
                        <a:rPr lang="es-ES_tradnl" sz="2800" dirty="0"/>
                        <a:t> t</a:t>
                      </a:r>
                      <a:endParaRPr lang="es-A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8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800" dirty="0"/>
                        <a:t>x - x</a:t>
                      </a:r>
                      <a:r>
                        <a:rPr lang="es-AR" sz="2800" baseline="-25000" dirty="0"/>
                        <a:t>0 </a:t>
                      </a:r>
                      <a:r>
                        <a:rPr lang="es-AR" sz="2800" baseline="0" dirty="0"/>
                        <a:t>= </a:t>
                      </a:r>
                      <a:r>
                        <a:rPr lang="es-ES_tradnl" sz="2800" dirty="0"/>
                        <a:t>v</a:t>
                      </a:r>
                      <a:r>
                        <a:rPr lang="es-ES_tradnl" sz="2800" baseline="-25000" dirty="0"/>
                        <a:t>0</a:t>
                      </a:r>
                      <a:r>
                        <a:rPr lang="es-ES_tradnl" sz="2800" dirty="0"/>
                        <a:t> t + ½ a t</a:t>
                      </a:r>
                      <a:r>
                        <a:rPr lang="es-ES_tradnl" sz="2800" baseline="30000" dirty="0"/>
                        <a:t>2</a:t>
                      </a:r>
                      <a:endParaRPr lang="es-AR" sz="2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dirty="0"/>
                        <a:t>θ</a:t>
                      </a:r>
                      <a:r>
                        <a:rPr lang="es-AR" sz="2800" dirty="0"/>
                        <a:t> - </a:t>
                      </a:r>
                      <a:r>
                        <a:rPr lang="el-GR" sz="2800" dirty="0"/>
                        <a:t>θ</a:t>
                      </a:r>
                      <a:r>
                        <a:rPr lang="es-AR" sz="2800" baseline="-25000" dirty="0"/>
                        <a:t>0 </a:t>
                      </a:r>
                      <a:r>
                        <a:rPr lang="es-AR" sz="2800" baseline="0" dirty="0"/>
                        <a:t>= </a:t>
                      </a:r>
                      <a:r>
                        <a:rPr lang="el-GR" sz="2800" dirty="0"/>
                        <a:t>ω</a:t>
                      </a:r>
                      <a:r>
                        <a:rPr lang="es-ES_tradnl" sz="2800" baseline="-25000" dirty="0"/>
                        <a:t>0</a:t>
                      </a:r>
                      <a:r>
                        <a:rPr lang="es-ES_tradnl" sz="2800" dirty="0"/>
                        <a:t> t + ½ </a:t>
                      </a:r>
                      <a:r>
                        <a:rPr lang="el-GR" sz="2800" dirty="0"/>
                        <a:t>α</a:t>
                      </a:r>
                      <a:r>
                        <a:rPr lang="es-ES_tradnl" sz="2800" dirty="0"/>
                        <a:t> t</a:t>
                      </a:r>
                      <a:r>
                        <a:rPr lang="es-ES_tradnl" sz="2800" baseline="30000" dirty="0"/>
                        <a:t>2</a:t>
                      </a:r>
                      <a:endParaRPr lang="es-AR" sz="2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s-ES_tradnl" sz="2800" dirty="0"/>
                        <a:t>v</a:t>
                      </a:r>
                      <a:r>
                        <a:rPr lang="es-ES_tradnl" sz="2800" baseline="30000" dirty="0"/>
                        <a:t>2</a:t>
                      </a:r>
                      <a:r>
                        <a:rPr lang="es-ES_tradnl" sz="2800" dirty="0"/>
                        <a:t>  = v</a:t>
                      </a:r>
                      <a:r>
                        <a:rPr lang="es-ES_tradnl" sz="2800" baseline="-25000" dirty="0"/>
                        <a:t>0</a:t>
                      </a:r>
                      <a:r>
                        <a:rPr lang="es-ES_tradnl" sz="2800" baseline="30000" dirty="0"/>
                        <a:t>2</a:t>
                      </a:r>
                      <a:r>
                        <a:rPr lang="es-ES_tradnl" sz="2800" dirty="0"/>
                        <a:t>  + 2 a (x – x</a:t>
                      </a:r>
                      <a:r>
                        <a:rPr lang="es-ES_tradnl" sz="2800" baseline="-25000" dirty="0"/>
                        <a:t>0</a:t>
                      </a:r>
                      <a:r>
                        <a:rPr lang="es-ES_tradnl" sz="2800" dirty="0"/>
                        <a:t>) </a:t>
                      </a:r>
                      <a:endParaRPr lang="es-A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dirty="0"/>
                        <a:t>ω</a:t>
                      </a:r>
                      <a:r>
                        <a:rPr lang="es-ES_tradnl" sz="2800" baseline="30000" dirty="0"/>
                        <a:t>2</a:t>
                      </a:r>
                      <a:r>
                        <a:rPr lang="es-ES_tradnl" sz="2800" dirty="0"/>
                        <a:t>  = </a:t>
                      </a:r>
                      <a:r>
                        <a:rPr lang="el-GR" sz="2800" dirty="0"/>
                        <a:t>ω</a:t>
                      </a:r>
                      <a:r>
                        <a:rPr lang="es-ES_tradnl" sz="2800" baseline="-25000" dirty="0"/>
                        <a:t>0</a:t>
                      </a:r>
                      <a:r>
                        <a:rPr lang="es-ES_tradnl" sz="2800" baseline="30000" dirty="0"/>
                        <a:t>2</a:t>
                      </a:r>
                      <a:r>
                        <a:rPr lang="es-ES_tradnl" sz="2800" dirty="0"/>
                        <a:t>  + 2 </a:t>
                      </a:r>
                      <a:r>
                        <a:rPr lang="el-GR" sz="2800" dirty="0"/>
                        <a:t>α</a:t>
                      </a:r>
                      <a:r>
                        <a:rPr lang="es-ES_tradnl" sz="2800" dirty="0"/>
                        <a:t> (</a:t>
                      </a:r>
                      <a:r>
                        <a:rPr lang="el-GR" sz="2800" dirty="0"/>
                        <a:t>θ</a:t>
                      </a:r>
                      <a:r>
                        <a:rPr lang="es-ES_tradnl" sz="2800" dirty="0"/>
                        <a:t> – </a:t>
                      </a:r>
                      <a:r>
                        <a:rPr lang="el-GR" sz="2800" dirty="0"/>
                        <a:t>θ</a:t>
                      </a:r>
                      <a:r>
                        <a:rPr lang="es-ES_tradnl" sz="2800" baseline="-25000" dirty="0"/>
                        <a:t>0</a:t>
                      </a:r>
                      <a:r>
                        <a:rPr lang="es-ES_tradnl" sz="2800" dirty="0"/>
                        <a:t>) </a:t>
                      </a:r>
                      <a:endParaRPr lang="es-A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algn="ctr"/>
                      <a:r>
                        <a:rPr lang="es-AR" sz="2800" dirty="0"/>
                        <a:t>x - x</a:t>
                      </a:r>
                      <a:r>
                        <a:rPr lang="es-AR" sz="2800" baseline="-25000" dirty="0"/>
                        <a:t>0 </a:t>
                      </a:r>
                      <a:r>
                        <a:rPr lang="es-AR" sz="2800" baseline="0" dirty="0"/>
                        <a:t>= (v + v</a:t>
                      </a:r>
                      <a:r>
                        <a:rPr lang="es-AR" sz="2800" baseline="-25000" dirty="0"/>
                        <a:t>0</a:t>
                      </a:r>
                      <a:r>
                        <a:rPr lang="es-AR" sz="2800" baseline="0" dirty="0"/>
                        <a:t>) t /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dirty="0"/>
                        <a:t>θ</a:t>
                      </a:r>
                      <a:r>
                        <a:rPr lang="es-AR" sz="2800" dirty="0"/>
                        <a:t> - </a:t>
                      </a:r>
                      <a:r>
                        <a:rPr lang="el-GR" sz="2800" dirty="0"/>
                        <a:t>θ</a:t>
                      </a:r>
                      <a:r>
                        <a:rPr lang="es-AR" sz="2800" baseline="-25000" dirty="0"/>
                        <a:t>0  </a:t>
                      </a:r>
                      <a:r>
                        <a:rPr lang="es-AR" sz="2800" baseline="0" dirty="0"/>
                        <a:t>= (</a:t>
                      </a:r>
                      <a:r>
                        <a:rPr lang="es-ES_tradnl" sz="2800" dirty="0">
                          <a:sym typeface="Symbol" pitchFamily="18" charset="2"/>
                        </a:rPr>
                        <a:t></a:t>
                      </a:r>
                      <a:r>
                        <a:rPr lang="es-ES_tradnl" sz="2800" dirty="0"/>
                        <a:t>  +  </a:t>
                      </a:r>
                      <a:r>
                        <a:rPr lang="es-ES_tradnl" sz="2800" dirty="0">
                          <a:sym typeface="Symbol" pitchFamily="18" charset="2"/>
                        </a:rPr>
                        <a:t></a:t>
                      </a:r>
                      <a:r>
                        <a:rPr lang="es-ES_tradnl" sz="2800" baseline="-25000" dirty="0"/>
                        <a:t>0</a:t>
                      </a:r>
                      <a:r>
                        <a:rPr lang="es-ES_tradnl" sz="2800" baseline="0" dirty="0"/>
                        <a:t>)</a:t>
                      </a:r>
                      <a:r>
                        <a:rPr lang="es-ES_tradnl" sz="2800" dirty="0"/>
                        <a:t> t / 2</a:t>
                      </a:r>
                      <a:endParaRPr lang="es-AR" sz="2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9884" y="15219"/>
            <a:ext cx="8510588" cy="752128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3200" b="1" u="sng" dirty="0"/>
              <a:t>Relación entre cinemática lineal y angular</a:t>
            </a:r>
            <a:r>
              <a:rPr lang="es-ES" sz="3200" dirty="0"/>
              <a:t> 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624889" y="769494"/>
            <a:ext cx="4432482" cy="3607799"/>
            <a:chOff x="4662" y="2400"/>
            <a:chExt cx="3963" cy="2925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199" y="2816"/>
              <a:ext cx="2191" cy="2213"/>
            </a:xfrm>
            <a:custGeom>
              <a:avLst/>
              <a:gdLst>
                <a:gd name="T0" fmla="*/ 1436 w 1980"/>
                <a:gd name="T1" fmla="*/ 2374 h 2093"/>
                <a:gd name="T2" fmla="*/ 2316 w 1980"/>
                <a:gd name="T3" fmla="*/ 2633 h 2093"/>
                <a:gd name="T4" fmla="*/ 2586 w 1980"/>
                <a:gd name="T5" fmla="*/ 3171 h 2093"/>
                <a:gd name="T6" fmla="*/ 3092 w 1980"/>
                <a:gd name="T7" fmla="*/ 3219 h 2093"/>
                <a:gd name="T8" fmla="*/ 3630 w 1980"/>
                <a:gd name="T9" fmla="*/ 2984 h 2093"/>
                <a:gd name="T10" fmla="*/ 3530 w 1980"/>
                <a:gd name="T11" fmla="*/ 2445 h 2093"/>
                <a:gd name="T12" fmla="*/ 3902 w 1980"/>
                <a:gd name="T13" fmla="*/ 1742 h 2093"/>
                <a:gd name="T14" fmla="*/ 4373 w 1980"/>
                <a:gd name="T15" fmla="*/ 1202 h 2093"/>
                <a:gd name="T16" fmla="*/ 4373 w 1980"/>
                <a:gd name="T17" fmla="*/ 805 h 2093"/>
                <a:gd name="T18" fmla="*/ 4171 w 1980"/>
                <a:gd name="T19" fmla="*/ 385 h 2093"/>
                <a:gd name="T20" fmla="*/ 3734 w 1980"/>
                <a:gd name="T21" fmla="*/ 125 h 2093"/>
                <a:gd name="T22" fmla="*/ 3226 w 1980"/>
                <a:gd name="T23" fmla="*/ 29 h 2093"/>
                <a:gd name="T24" fmla="*/ 2687 w 1980"/>
                <a:gd name="T25" fmla="*/ 5 h 2093"/>
                <a:gd name="T26" fmla="*/ 2214 w 1980"/>
                <a:gd name="T27" fmla="*/ 78 h 2093"/>
                <a:gd name="T28" fmla="*/ 2114 w 1980"/>
                <a:gd name="T29" fmla="*/ 312 h 2093"/>
                <a:gd name="T30" fmla="*/ 1810 w 1980"/>
                <a:gd name="T31" fmla="*/ 546 h 2093"/>
                <a:gd name="T32" fmla="*/ 1436 w 1980"/>
                <a:gd name="T33" fmla="*/ 546 h 2093"/>
                <a:gd name="T34" fmla="*/ 595 w 1980"/>
                <a:gd name="T35" fmla="*/ 570 h 2093"/>
                <a:gd name="T36" fmla="*/ 156 w 1980"/>
                <a:gd name="T37" fmla="*/ 735 h 2093"/>
                <a:gd name="T38" fmla="*/ 56 w 1980"/>
                <a:gd name="T39" fmla="*/ 1202 h 2093"/>
                <a:gd name="T40" fmla="*/ 56 w 1980"/>
                <a:gd name="T41" fmla="*/ 1483 h 2093"/>
                <a:gd name="T42" fmla="*/ 56 w 1980"/>
                <a:gd name="T43" fmla="*/ 1881 h 2093"/>
                <a:gd name="T44" fmla="*/ 394 w 1980"/>
                <a:gd name="T45" fmla="*/ 2141 h 2093"/>
                <a:gd name="T46" fmla="*/ 762 w 1980"/>
                <a:gd name="T47" fmla="*/ 2187 h 2093"/>
                <a:gd name="T48" fmla="*/ 1436 w 1980"/>
                <a:gd name="T49" fmla="*/ 2374 h 209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0" h="2093">
                  <a:moveTo>
                    <a:pt x="640" y="1520"/>
                  </a:moveTo>
                  <a:cubicBezTo>
                    <a:pt x="755" y="1568"/>
                    <a:pt x="945" y="1600"/>
                    <a:pt x="1030" y="1685"/>
                  </a:cubicBezTo>
                  <a:cubicBezTo>
                    <a:pt x="1115" y="1770"/>
                    <a:pt x="1092" y="1967"/>
                    <a:pt x="1150" y="2030"/>
                  </a:cubicBezTo>
                  <a:cubicBezTo>
                    <a:pt x="1208" y="2093"/>
                    <a:pt x="1298" y="2080"/>
                    <a:pt x="1375" y="2060"/>
                  </a:cubicBezTo>
                  <a:cubicBezTo>
                    <a:pt x="1452" y="2040"/>
                    <a:pt x="1583" y="1992"/>
                    <a:pt x="1615" y="1910"/>
                  </a:cubicBezTo>
                  <a:cubicBezTo>
                    <a:pt x="1647" y="1828"/>
                    <a:pt x="1550" y="1697"/>
                    <a:pt x="1570" y="1565"/>
                  </a:cubicBezTo>
                  <a:cubicBezTo>
                    <a:pt x="1590" y="1433"/>
                    <a:pt x="1673" y="1247"/>
                    <a:pt x="1735" y="1115"/>
                  </a:cubicBezTo>
                  <a:cubicBezTo>
                    <a:pt x="1797" y="983"/>
                    <a:pt x="1910" y="870"/>
                    <a:pt x="1945" y="770"/>
                  </a:cubicBezTo>
                  <a:cubicBezTo>
                    <a:pt x="1980" y="670"/>
                    <a:pt x="1960" y="602"/>
                    <a:pt x="1945" y="515"/>
                  </a:cubicBezTo>
                  <a:cubicBezTo>
                    <a:pt x="1930" y="428"/>
                    <a:pt x="1902" y="317"/>
                    <a:pt x="1855" y="245"/>
                  </a:cubicBezTo>
                  <a:cubicBezTo>
                    <a:pt x="1808" y="173"/>
                    <a:pt x="1730" y="118"/>
                    <a:pt x="1660" y="80"/>
                  </a:cubicBezTo>
                  <a:cubicBezTo>
                    <a:pt x="1590" y="42"/>
                    <a:pt x="1512" y="32"/>
                    <a:pt x="1435" y="20"/>
                  </a:cubicBezTo>
                  <a:cubicBezTo>
                    <a:pt x="1358" y="8"/>
                    <a:pt x="1270" y="0"/>
                    <a:pt x="1195" y="5"/>
                  </a:cubicBezTo>
                  <a:cubicBezTo>
                    <a:pt x="1120" y="10"/>
                    <a:pt x="1028" y="17"/>
                    <a:pt x="985" y="50"/>
                  </a:cubicBezTo>
                  <a:cubicBezTo>
                    <a:pt x="942" y="83"/>
                    <a:pt x="970" y="150"/>
                    <a:pt x="940" y="200"/>
                  </a:cubicBezTo>
                  <a:cubicBezTo>
                    <a:pt x="910" y="250"/>
                    <a:pt x="855" y="325"/>
                    <a:pt x="805" y="350"/>
                  </a:cubicBezTo>
                  <a:cubicBezTo>
                    <a:pt x="755" y="375"/>
                    <a:pt x="730" y="348"/>
                    <a:pt x="640" y="350"/>
                  </a:cubicBezTo>
                  <a:cubicBezTo>
                    <a:pt x="550" y="352"/>
                    <a:pt x="360" y="345"/>
                    <a:pt x="265" y="365"/>
                  </a:cubicBezTo>
                  <a:cubicBezTo>
                    <a:pt x="170" y="385"/>
                    <a:pt x="110" y="403"/>
                    <a:pt x="70" y="470"/>
                  </a:cubicBezTo>
                  <a:cubicBezTo>
                    <a:pt x="30" y="537"/>
                    <a:pt x="32" y="690"/>
                    <a:pt x="25" y="770"/>
                  </a:cubicBezTo>
                  <a:cubicBezTo>
                    <a:pt x="18" y="850"/>
                    <a:pt x="25" y="878"/>
                    <a:pt x="25" y="950"/>
                  </a:cubicBezTo>
                  <a:cubicBezTo>
                    <a:pt x="25" y="1022"/>
                    <a:pt x="0" y="1135"/>
                    <a:pt x="25" y="1205"/>
                  </a:cubicBezTo>
                  <a:cubicBezTo>
                    <a:pt x="50" y="1275"/>
                    <a:pt x="122" y="1338"/>
                    <a:pt x="175" y="1370"/>
                  </a:cubicBezTo>
                  <a:cubicBezTo>
                    <a:pt x="228" y="1402"/>
                    <a:pt x="268" y="1375"/>
                    <a:pt x="340" y="1400"/>
                  </a:cubicBezTo>
                  <a:cubicBezTo>
                    <a:pt x="412" y="1425"/>
                    <a:pt x="525" y="1472"/>
                    <a:pt x="640" y="152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5655" y="4020"/>
              <a:ext cx="29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6855" y="2400"/>
              <a:ext cx="0" cy="28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760" y="2985"/>
              <a:ext cx="2175" cy="2070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AR" altLang="es-AR" sz="180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6855" y="3390"/>
              <a:ext cx="840" cy="63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635" y="3330"/>
              <a:ext cx="113" cy="9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AR" altLang="es-AR" sz="1800"/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 rot="19386531" flipH="1">
              <a:off x="5553" y="3134"/>
              <a:ext cx="680" cy="286"/>
            </a:xfrm>
            <a:custGeom>
              <a:avLst/>
              <a:gdLst>
                <a:gd name="T0" fmla="*/ 0 w 28079"/>
                <a:gd name="T1" fmla="*/ 0 h 21600"/>
                <a:gd name="T2" fmla="*/ 0 w 28079"/>
                <a:gd name="T3" fmla="*/ 0 h 21600"/>
                <a:gd name="T4" fmla="*/ 0 w 2807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079" h="21600" fill="none" extrusionOk="0">
                  <a:moveTo>
                    <a:pt x="-1" y="1506"/>
                  </a:moveTo>
                  <a:cubicBezTo>
                    <a:pt x="2523" y="511"/>
                    <a:pt x="5212" y="-1"/>
                    <a:pt x="7926" y="0"/>
                  </a:cubicBezTo>
                  <a:cubicBezTo>
                    <a:pt x="16856" y="0"/>
                    <a:pt x="24865" y="5495"/>
                    <a:pt x="28078" y="13827"/>
                  </a:cubicBezTo>
                </a:path>
                <a:path w="28079" h="21600" stroke="0" extrusionOk="0">
                  <a:moveTo>
                    <a:pt x="-1" y="1506"/>
                  </a:moveTo>
                  <a:cubicBezTo>
                    <a:pt x="2523" y="511"/>
                    <a:pt x="5212" y="-1"/>
                    <a:pt x="7926" y="0"/>
                  </a:cubicBezTo>
                  <a:cubicBezTo>
                    <a:pt x="16856" y="0"/>
                    <a:pt x="24865" y="5495"/>
                    <a:pt x="28078" y="13827"/>
                  </a:cubicBezTo>
                  <a:lnTo>
                    <a:pt x="7926" y="21600"/>
                  </a:lnTo>
                  <a:lnTo>
                    <a:pt x="-1" y="150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 rot="10751022" flipH="1">
              <a:off x="6693" y="5039"/>
              <a:ext cx="680" cy="286"/>
            </a:xfrm>
            <a:custGeom>
              <a:avLst/>
              <a:gdLst>
                <a:gd name="T0" fmla="*/ 0 w 28079"/>
                <a:gd name="T1" fmla="*/ 0 h 21600"/>
                <a:gd name="T2" fmla="*/ 0 w 28079"/>
                <a:gd name="T3" fmla="*/ 0 h 21600"/>
                <a:gd name="T4" fmla="*/ 0 w 2807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079" h="21600" fill="none" extrusionOk="0">
                  <a:moveTo>
                    <a:pt x="-1" y="1506"/>
                  </a:moveTo>
                  <a:cubicBezTo>
                    <a:pt x="2523" y="511"/>
                    <a:pt x="5212" y="-1"/>
                    <a:pt x="7926" y="0"/>
                  </a:cubicBezTo>
                  <a:cubicBezTo>
                    <a:pt x="16856" y="0"/>
                    <a:pt x="24865" y="5495"/>
                    <a:pt x="28078" y="13827"/>
                  </a:cubicBezTo>
                </a:path>
                <a:path w="28079" h="21600" stroke="0" extrusionOk="0">
                  <a:moveTo>
                    <a:pt x="-1" y="1506"/>
                  </a:moveTo>
                  <a:cubicBezTo>
                    <a:pt x="2523" y="511"/>
                    <a:pt x="5212" y="-1"/>
                    <a:pt x="7926" y="0"/>
                  </a:cubicBezTo>
                  <a:cubicBezTo>
                    <a:pt x="16856" y="0"/>
                    <a:pt x="24865" y="5495"/>
                    <a:pt x="28078" y="13827"/>
                  </a:cubicBezTo>
                  <a:lnTo>
                    <a:pt x="7926" y="21600"/>
                  </a:lnTo>
                  <a:lnTo>
                    <a:pt x="-1" y="150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662" y="2537"/>
              <a:ext cx="1614" cy="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2400" dirty="0">
                  <a:latin typeface="Times New Roman" pitchFamily="18" charset="0"/>
                </a:rPr>
                <a:t>Sentido de giro</a:t>
              </a:r>
              <a:endParaRPr lang="es-ES" altLang="es-AR" sz="2400" dirty="0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540" y="3932"/>
              <a:ext cx="420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2400" dirty="0">
                  <a:latin typeface="Times New Roman" pitchFamily="18" charset="0"/>
                </a:rPr>
                <a:t>O</a:t>
              </a:r>
              <a:endParaRPr lang="es-ES" altLang="es-AR" sz="2400" dirty="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653" y="3023"/>
              <a:ext cx="420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2400" dirty="0">
                  <a:latin typeface="Times New Roman" pitchFamily="18" charset="0"/>
                </a:rPr>
                <a:t>p</a:t>
              </a:r>
              <a:endParaRPr lang="es-ES" altLang="es-AR" sz="2400" dirty="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7800" y="3467"/>
              <a:ext cx="420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2400" dirty="0">
                  <a:latin typeface="Times New Roman" pitchFamily="18" charset="0"/>
                </a:rPr>
                <a:t>s</a:t>
              </a:r>
              <a:endParaRPr lang="es-ES" altLang="es-AR" sz="2400" dirty="0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7084" y="3307"/>
              <a:ext cx="420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2400" dirty="0">
                  <a:latin typeface="Times New Roman" pitchFamily="18" charset="0"/>
                </a:rPr>
                <a:t>r</a:t>
              </a:r>
              <a:endParaRPr lang="es-ES" altLang="es-AR" sz="2400" dirty="0"/>
            </a:p>
          </p:txBody>
        </p:sp>
        <p:sp>
          <p:nvSpPr>
            <p:cNvPr id="19" name="Arc 18"/>
            <p:cNvSpPr>
              <a:spLocks/>
            </p:cNvSpPr>
            <p:nvPr/>
          </p:nvSpPr>
          <p:spPr bwMode="auto">
            <a:xfrm rot="4839638" flipH="1">
              <a:off x="7064" y="3815"/>
              <a:ext cx="488" cy="273"/>
            </a:xfrm>
            <a:custGeom>
              <a:avLst/>
              <a:gdLst>
                <a:gd name="T0" fmla="*/ 0 w 20153"/>
                <a:gd name="T1" fmla="*/ 0 h 20607"/>
                <a:gd name="T2" fmla="*/ 0 w 20153"/>
                <a:gd name="T3" fmla="*/ 0 h 20607"/>
                <a:gd name="T4" fmla="*/ 0 w 20153"/>
                <a:gd name="T5" fmla="*/ 0 h 206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153" h="20607" fill="none" extrusionOk="0">
                  <a:moveTo>
                    <a:pt x="6473" y="0"/>
                  </a:moveTo>
                  <a:cubicBezTo>
                    <a:pt x="12750" y="1971"/>
                    <a:pt x="17785" y="6696"/>
                    <a:pt x="20152" y="12834"/>
                  </a:cubicBezTo>
                </a:path>
                <a:path w="20153" h="20607" stroke="0" extrusionOk="0">
                  <a:moveTo>
                    <a:pt x="6473" y="0"/>
                  </a:moveTo>
                  <a:cubicBezTo>
                    <a:pt x="12750" y="1971"/>
                    <a:pt x="17785" y="6696"/>
                    <a:pt x="20152" y="12834"/>
                  </a:cubicBezTo>
                  <a:lnTo>
                    <a:pt x="0" y="20607"/>
                  </a:lnTo>
                  <a:lnTo>
                    <a:pt x="647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7316" y="3576"/>
              <a:ext cx="420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2400" dirty="0">
                  <a:latin typeface="Times New Roman" pitchFamily="18" charset="0"/>
                </a:rPr>
                <a:t>θ</a:t>
              </a:r>
              <a:endParaRPr lang="es-ES" altLang="es-AR" sz="2400" dirty="0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rot="-166786" flipH="1" flipV="1">
              <a:off x="7395" y="3017"/>
              <a:ext cx="300" cy="36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7364" y="2723"/>
              <a:ext cx="705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2400" dirty="0" err="1">
                  <a:latin typeface="Times New Roman" pitchFamily="18" charset="0"/>
                </a:rPr>
                <a:t>v</a:t>
              </a:r>
              <a:r>
                <a:rPr lang="es-ES" altLang="es-AR" sz="2400" baseline="-25000" dirty="0" err="1">
                  <a:latin typeface="Times New Roman" pitchFamily="18" charset="0"/>
                </a:rPr>
                <a:t>p</a:t>
              </a:r>
              <a:endParaRPr lang="es-ES" altLang="es-AR" sz="2400" baseline="-25000" dirty="0"/>
            </a:p>
          </p:txBody>
        </p:sp>
      </p:grpSp>
      <p:graphicFrame>
        <p:nvGraphicFramePr>
          <p:cNvPr id="25" name="2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215955"/>
              </p:ext>
            </p:extLst>
          </p:nvPr>
        </p:nvGraphicFramePr>
        <p:xfrm>
          <a:off x="2015716" y="3425044"/>
          <a:ext cx="2233613" cy="14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4" name="Ecuación" r:id="rId3" imgW="622570" imgH="393871" progId="Equation.3">
                  <p:embed/>
                </p:oleObj>
              </mc:Choice>
              <mc:Fallback>
                <p:oleObj name="Ecuación" r:id="rId3" imgW="622570" imgH="3938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716" y="3425044"/>
                        <a:ext cx="2233613" cy="1408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2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485553"/>
              </p:ext>
            </p:extLst>
          </p:nvPr>
        </p:nvGraphicFramePr>
        <p:xfrm>
          <a:off x="1465352" y="1087777"/>
          <a:ext cx="15954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5" name="Ecuación" r:id="rId5" imgW="444240" imgH="203040" progId="Equation.3">
                  <p:embed/>
                </p:oleObj>
              </mc:Choice>
              <mc:Fallback>
                <p:oleObj name="Ecuación" r:id="rId5" imgW="444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352" y="1087777"/>
                        <a:ext cx="1595438" cy="727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26 CuadroTexto"/>
          <p:cNvSpPr txBox="1"/>
          <p:nvPr/>
        </p:nvSpPr>
        <p:spPr>
          <a:xfrm>
            <a:off x="252478" y="2914131"/>
            <a:ext cx="485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Derivando con respecto al tiempo:</a:t>
            </a:r>
          </a:p>
        </p:txBody>
      </p:sp>
      <p:graphicFrame>
        <p:nvGraphicFramePr>
          <p:cNvPr id="28" name="2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447426"/>
              </p:ext>
            </p:extLst>
          </p:nvPr>
        </p:nvGraphicFramePr>
        <p:xfrm>
          <a:off x="1656634" y="5157192"/>
          <a:ext cx="2971501" cy="813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6" name="Ecuación" r:id="rId7" imgW="647640" imgH="177480" progId="Equation.3">
                  <p:embed/>
                </p:oleObj>
              </mc:Choice>
              <mc:Fallback>
                <p:oleObj name="Ecuación" r:id="rId7" imgW="647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634" y="5157192"/>
                        <a:ext cx="2971501" cy="813916"/>
                      </a:xfrm>
                      <a:prstGeom prst="rect">
                        <a:avLst/>
                      </a:prstGeom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29 Rectángulo"/>
          <p:cNvSpPr/>
          <p:nvPr/>
        </p:nvSpPr>
        <p:spPr>
          <a:xfrm>
            <a:off x="13648" y="2128152"/>
            <a:ext cx="570476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s-ES_tradnl" altLang="es-AR" sz="2400" dirty="0"/>
              <a:t>es válida </a:t>
            </a:r>
            <a:r>
              <a:rPr lang="es-ES_tradnl" altLang="es-AR" sz="2400" b="1" i="1" u="sng" dirty="0"/>
              <a:t>sólo</a:t>
            </a:r>
            <a:r>
              <a:rPr lang="es-ES_tradnl" altLang="es-AR" sz="2400" b="1" u="sng" dirty="0"/>
              <a:t> si </a:t>
            </a:r>
            <a:r>
              <a:rPr lang="es-ES_tradnl" altLang="es-AR" sz="2400" b="1" i="1" u="sng" dirty="0">
                <a:sym typeface="Symbol" pitchFamily="18" charset="2"/>
              </a:rPr>
              <a:t></a:t>
            </a:r>
            <a:r>
              <a:rPr lang="es-ES_tradnl" altLang="es-AR" sz="2400" b="1" u="sng" dirty="0"/>
              <a:t>  se mide en radianes</a:t>
            </a:r>
            <a:r>
              <a:rPr lang="es-ES_tradnl" altLang="es-A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6238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Marcador de contenido"/>
          <p:cNvSpPr txBox="1">
            <a:spLocks/>
          </p:cNvSpPr>
          <p:nvPr/>
        </p:nvSpPr>
        <p:spPr bwMode="auto">
          <a:xfrm>
            <a:off x="107950" y="188640"/>
            <a:ext cx="88566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 eaLnBrk="1" hangingPunct="1"/>
            <a:r>
              <a:rPr lang="es-ES_tradnl" altLang="es-AR" sz="2400" b="1" u="sng" dirty="0">
                <a:latin typeface="Arial" charset="0"/>
              </a:rPr>
              <a:t>El movimiento Circular </a:t>
            </a:r>
            <a:r>
              <a:rPr lang="es-ES_tradnl" altLang="es-AR" sz="2400" b="1" u="sng" dirty="0" err="1">
                <a:latin typeface="Arial" charset="0"/>
              </a:rPr>
              <a:t>Uniformemete</a:t>
            </a:r>
            <a:r>
              <a:rPr lang="es-ES_tradnl" altLang="es-AR" sz="2400" b="1" u="sng" dirty="0">
                <a:latin typeface="Arial" charset="0"/>
              </a:rPr>
              <a:t> variado</a:t>
            </a:r>
            <a:r>
              <a:rPr lang="es-ES_tradnl" altLang="es-AR" sz="2400" dirty="0">
                <a:latin typeface="Arial" charset="0"/>
              </a:rPr>
              <a:t> (MCUV) es un movimiento de trayectoria circular.</a:t>
            </a:r>
            <a:endParaRPr lang="es-AR" altLang="es-AR" sz="2400" dirty="0">
              <a:latin typeface="Arial" charset="0"/>
            </a:endParaRP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3384550" y="1520825"/>
          <a:ext cx="27209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4" name="Ecuación" r:id="rId4" imgW="749300" imgH="228600" progId="Equation.3">
                  <p:embed/>
                </p:oleObj>
              </mc:Choice>
              <mc:Fallback>
                <p:oleObj name="Ecuación" r:id="rId4" imgW="749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1520825"/>
                        <a:ext cx="2720975" cy="82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/>
        </p:nvGraphicFramePr>
        <p:xfrm>
          <a:off x="3198813" y="2852738"/>
          <a:ext cx="576103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5" name="Ecuación" r:id="rId6" imgW="2590560" imgH="419040" progId="Equation.3">
                  <p:embed/>
                </p:oleObj>
              </mc:Choice>
              <mc:Fallback>
                <p:oleObj name="Ecuación" r:id="rId6" imgW="2590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2852738"/>
                        <a:ext cx="5761037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546529"/>
              </p:ext>
            </p:extLst>
          </p:nvPr>
        </p:nvGraphicFramePr>
        <p:xfrm>
          <a:off x="2228850" y="3975100"/>
          <a:ext cx="67818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6" name="Ecuación" r:id="rId8" imgW="2908080" imgH="457200" progId="Equation.3">
                  <p:embed/>
                </p:oleObj>
              </mc:Choice>
              <mc:Fallback>
                <p:oleObj name="Ecuación" r:id="rId8" imgW="2908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3975100"/>
                        <a:ext cx="678180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/>
        </p:nvGraphicFramePr>
        <p:xfrm>
          <a:off x="539750" y="5192713"/>
          <a:ext cx="3225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7" name="Ecuación" r:id="rId10" imgW="888840" imgH="304560" progId="Equation.3">
                  <p:embed/>
                </p:oleObj>
              </mc:Choice>
              <mc:Fallback>
                <p:oleObj name="Ecuación" r:id="rId10" imgW="8888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92713"/>
                        <a:ext cx="3225800" cy="1104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8 Elipse"/>
          <p:cNvSpPr>
            <a:spLocks noChangeArrowheads="1"/>
          </p:cNvSpPr>
          <p:nvPr/>
        </p:nvSpPr>
        <p:spPr bwMode="auto">
          <a:xfrm>
            <a:off x="142875" y="1628775"/>
            <a:ext cx="2735263" cy="2736850"/>
          </a:xfrm>
          <a:prstGeom prst="ellipse">
            <a:avLst/>
          </a:prstGeom>
          <a:noFill/>
          <a:ln w="25400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s-AR">
              <a:solidFill>
                <a:schemeClr val="lt1"/>
              </a:solidFill>
              <a:latin typeface="+mn-lt"/>
              <a:cs typeface="+mn-cs"/>
            </a:endParaRPr>
          </a:p>
        </p:txBody>
      </p:sp>
      <p:cxnSp>
        <p:nvCxnSpPr>
          <p:cNvPr id="10" name="16 Conector recto de flecha"/>
          <p:cNvCxnSpPr>
            <a:cxnSpLocks noChangeShapeType="1"/>
          </p:cNvCxnSpPr>
          <p:nvPr/>
        </p:nvCxnSpPr>
        <p:spPr bwMode="auto">
          <a:xfrm>
            <a:off x="107950" y="1628775"/>
            <a:ext cx="1366838" cy="0"/>
          </a:xfrm>
          <a:prstGeom prst="straightConnector1">
            <a:avLst/>
          </a:prstGeom>
          <a:noFill/>
          <a:ln w="41275" algn="ctr">
            <a:solidFill>
              <a:schemeClr val="tx2">
                <a:lumMod val="60000"/>
                <a:lumOff val="40000"/>
              </a:schemeClr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16 Conector recto de flecha"/>
          <p:cNvCxnSpPr>
            <a:cxnSpLocks noChangeShapeType="1"/>
          </p:cNvCxnSpPr>
          <p:nvPr/>
        </p:nvCxnSpPr>
        <p:spPr bwMode="auto">
          <a:xfrm flipV="1">
            <a:off x="157163" y="1979613"/>
            <a:ext cx="419100" cy="414337"/>
          </a:xfrm>
          <a:prstGeom prst="straightConnector1">
            <a:avLst/>
          </a:prstGeom>
          <a:noFill/>
          <a:ln w="41275" algn="ctr">
            <a:solidFill>
              <a:schemeClr val="tx2">
                <a:lumMod val="60000"/>
                <a:lumOff val="40000"/>
              </a:schemeClr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16 Conector recto de flecha"/>
          <p:cNvCxnSpPr>
            <a:cxnSpLocks noChangeShapeType="1"/>
          </p:cNvCxnSpPr>
          <p:nvPr/>
        </p:nvCxnSpPr>
        <p:spPr bwMode="auto">
          <a:xfrm flipH="1" flipV="1">
            <a:off x="1476375" y="1628775"/>
            <a:ext cx="690563" cy="6111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17 Conector recto"/>
          <p:cNvCxnSpPr/>
          <p:nvPr/>
        </p:nvCxnSpPr>
        <p:spPr>
          <a:xfrm>
            <a:off x="1474788" y="1376363"/>
            <a:ext cx="0" cy="16208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1295400" y="1628775"/>
            <a:ext cx="18002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6 Conector recto de flecha"/>
          <p:cNvCxnSpPr>
            <a:cxnSpLocks noChangeShapeType="1"/>
          </p:cNvCxnSpPr>
          <p:nvPr/>
        </p:nvCxnSpPr>
        <p:spPr bwMode="auto">
          <a:xfrm flipH="1">
            <a:off x="1473200" y="1628775"/>
            <a:ext cx="690563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16 Conector recto de flecha"/>
          <p:cNvCxnSpPr>
            <a:cxnSpLocks noChangeShapeType="1"/>
          </p:cNvCxnSpPr>
          <p:nvPr/>
        </p:nvCxnSpPr>
        <p:spPr bwMode="auto">
          <a:xfrm flipH="1" flipV="1">
            <a:off x="1471613" y="1628775"/>
            <a:ext cx="4762" cy="6111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25 Conector recto"/>
          <p:cNvCxnSpPr/>
          <p:nvPr/>
        </p:nvCxnSpPr>
        <p:spPr>
          <a:xfrm>
            <a:off x="1263650" y="2239963"/>
            <a:ext cx="18002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2163763" y="1411288"/>
            <a:ext cx="0" cy="16208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Arco"/>
          <p:cNvSpPr/>
          <p:nvPr/>
        </p:nvSpPr>
        <p:spPr>
          <a:xfrm rot="4175277">
            <a:off x="1498600" y="1492251"/>
            <a:ext cx="358775" cy="4318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17426" name="33 CuadroTexto"/>
          <p:cNvSpPr txBox="1">
            <a:spLocks noChangeArrowheads="1"/>
          </p:cNvSpPr>
          <p:nvPr/>
        </p:nvSpPr>
        <p:spPr bwMode="auto">
          <a:xfrm>
            <a:off x="1780971" y="1628775"/>
            <a:ext cx="323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l-GR" altLang="es-AR" dirty="0"/>
              <a:t>θ</a:t>
            </a:r>
            <a:endParaRPr lang="es-AR" altLang="es-AR" dirty="0"/>
          </a:p>
        </p:txBody>
      </p:sp>
      <p:graphicFrame>
        <p:nvGraphicFramePr>
          <p:cNvPr id="35" name="34 Objeto"/>
          <p:cNvGraphicFramePr>
            <a:graphicFrameLocks noChangeAspect="1"/>
          </p:cNvGraphicFramePr>
          <p:nvPr/>
        </p:nvGraphicFramePr>
        <p:xfrm>
          <a:off x="160338" y="976313"/>
          <a:ext cx="42227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8" name="Ecuación" r:id="rId12" imgW="139680" imgH="215640" progId="Equation.3">
                  <p:embed/>
                </p:oleObj>
              </mc:Choice>
              <mc:Fallback>
                <p:oleObj name="Ecuación" r:id="rId12" imgW="1396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8" y="976313"/>
                        <a:ext cx="422275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3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835373"/>
              </p:ext>
            </p:extLst>
          </p:nvPr>
        </p:nvGraphicFramePr>
        <p:xfrm>
          <a:off x="2159000" y="1341438"/>
          <a:ext cx="45878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9" name="Ecuación" r:id="rId14" imgW="177480" imgH="228600" progId="Equation.3">
                  <p:embed/>
                </p:oleObj>
              </mc:Choice>
              <mc:Fallback>
                <p:oleObj name="Ecuación" r:id="rId14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1341438"/>
                        <a:ext cx="458788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36 Objeto"/>
          <p:cNvGraphicFramePr>
            <a:graphicFrameLocks noChangeAspect="1"/>
          </p:cNvGraphicFramePr>
          <p:nvPr/>
        </p:nvGraphicFramePr>
        <p:xfrm>
          <a:off x="5003800" y="5165725"/>
          <a:ext cx="2760663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0" name="Ecuación" r:id="rId16" imgW="850680" imgH="431640" progId="Equation.3">
                  <p:embed/>
                </p:oleObj>
              </mc:Choice>
              <mc:Fallback>
                <p:oleObj name="Ecuación" r:id="rId16" imgW="850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165725"/>
                        <a:ext cx="2760663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39 Objeto"/>
          <p:cNvGraphicFramePr>
            <a:graphicFrameLocks noChangeAspect="1"/>
          </p:cNvGraphicFramePr>
          <p:nvPr/>
        </p:nvGraphicFramePr>
        <p:xfrm>
          <a:off x="381000" y="2033588"/>
          <a:ext cx="4984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1" name="Ecuación" r:id="rId18" imgW="164880" imgH="215640" progId="Equation.3">
                  <p:embed/>
                </p:oleObj>
              </mc:Choice>
              <mc:Fallback>
                <p:oleObj name="Ecuación" r:id="rId18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033588"/>
                        <a:ext cx="49847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4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650188"/>
              </p:ext>
            </p:extLst>
          </p:nvPr>
        </p:nvGraphicFramePr>
        <p:xfrm>
          <a:off x="1008932" y="1708151"/>
          <a:ext cx="466724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2" name="Ecuación" r:id="rId20" imgW="190440" imgH="215640" progId="Equation.3">
                  <p:embed/>
                </p:oleObj>
              </mc:Choice>
              <mc:Fallback>
                <p:oleObj name="Ecuación" r:id="rId20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932" y="1708151"/>
                        <a:ext cx="466724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2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386666"/>
              </p:ext>
            </p:extLst>
          </p:nvPr>
        </p:nvGraphicFramePr>
        <p:xfrm>
          <a:off x="2097053" y="1813719"/>
          <a:ext cx="32861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83" name="Ecuación" r:id="rId22" imgW="126720" imgH="177480" progId="Equation.3">
                  <p:embed/>
                </p:oleObj>
              </mc:Choice>
              <mc:Fallback>
                <p:oleObj name="Ecuación" r:id="rId22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53" y="1813719"/>
                        <a:ext cx="32861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1333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9826600"/>
              </p:ext>
            </p:extLst>
          </p:nvPr>
        </p:nvGraphicFramePr>
        <p:xfrm>
          <a:off x="28575" y="2606030"/>
          <a:ext cx="2735263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9" name="Ecuación" r:id="rId3" imgW="761760" imgH="431640" progId="Equation.3">
                  <p:embed/>
                </p:oleObj>
              </mc:Choice>
              <mc:Fallback>
                <p:oleObj name="Ecuación" r:id="rId3" imgW="7617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" y="2606030"/>
                        <a:ext cx="2735263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29 Grupo"/>
          <p:cNvGrpSpPr/>
          <p:nvPr/>
        </p:nvGrpSpPr>
        <p:grpSpPr>
          <a:xfrm>
            <a:off x="4604014" y="116632"/>
            <a:ext cx="4432482" cy="3607799"/>
            <a:chOff x="4572000" y="1117344"/>
            <a:chExt cx="4432482" cy="3607799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291083" y="1630453"/>
              <a:ext cx="2450560" cy="2729593"/>
            </a:xfrm>
            <a:custGeom>
              <a:avLst/>
              <a:gdLst>
                <a:gd name="T0" fmla="*/ 1436 w 1980"/>
                <a:gd name="T1" fmla="*/ 2374 h 2093"/>
                <a:gd name="T2" fmla="*/ 2316 w 1980"/>
                <a:gd name="T3" fmla="*/ 2633 h 2093"/>
                <a:gd name="T4" fmla="*/ 2586 w 1980"/>
                <a:gd name="T5" fmla="*/ 3171 h 2093"/>
                <a:gd name="T6" fmla="*/ 3092 w 1980"/>
                <a:gd name="T7" fmla="*/ 3219 h 2093"/>
                <a:gd name="T8" fmla="*/ 3630 w 1980"/>
                <a:gd name="T9" fmla="*/ 2984 h 2093"/>
                <a:gd name="T10" fmla="*/ 3530 w 1980"/>
                <a:gd name="T11" fmla="*/ 2445 h 2093"/>
                <a:gd name="T12" fmla="*/ 3902 w 1980"/>
                <a:gd name="T13" fmla="*/ 1742 h 2093"/>
                <a:gd name="T14" fmla="*/ 4373 w 1980"/>
                <a:gd name="T15" fmla="*/ 1202 h 2093"/>
                <a:gd name="T16" fmla="*/ 4373 w 1980"/>
                <a:gd name="T17" fmla="*/ 805 h 2093"/>
                <a:gd name="T18" fmla="*/ 4171 w 1980"/>
                <a:gd name="T19" fmla="*/ 385 h 2093"/>
                <a:gd name="T20" fmla="*/ 3734 w 1980"/>
                <a:gd name="T21" fmla="*/ 125 h 2093"/>
                <a:gd name="T22" fmla="*/ 3226 w 1980"/>
                <a:gd name="T23" fmla="*/ 29 h 2093"/>
                <a:gd name="T24" fmla="*/ 2687 w 1980"/>
                <a:gd name="T25" fmla="*/ 5 h 2093"/>
                <a:gd name="T26" fmla="*/ 2214 w 1980"/>
                <a:gd name="T27" fmla="*/ 78 h 2093"/>
                <a:gd name="T28" fmla="*/ 2114 w 1980"/>
                <a:gd name="T29" fmla="*/ 312 h 2093"/>
                <a:gd name="T30" fmla="*/ 1810 w 1980"/>
                <a:gd name="T31" fmla="*/ 546 h 2093"/>
                <a:gd name="T32" fmla="*/ 1436 w 1980"/>
                <a:gd name="T33" fmla="*/ 546 h 2093"/>
                <a:gd name="T34" fmla="*/ 595 w 1980"/>
                <a:gd name="T35" fmla="*/ 570 h 2093"/>
                <a:gd name="T36" fmla="*/ 156 w 1980"/>
                <a:gd name="T37" fmla="*/ 735 h 2093"/>
                <a:gd name="T38" fmla="*/ 56 w 1980"/>
                <a:gd name="T39" fmla="*/ 1202 h 2093"/>
                <a:gd name="T40" fmla="*/ 56 w 1980"/>
                <a:gd name="T41" fmla="*/ 1483 h 2093"/>
                <a:gd name="T42" fmla="*/ 56 w 1980"/>
                <a:gd name="T43" fmla="*/ 1881 h 2093"/>
                <a:gd name="T44" fmla="*/ 394 w 1980"/>
                <a:gd name="T45" fmla="*/ 2141 h 2093"/>
                <a:gd name="T46" fmla="*/ 762 w 1980"/>
                <a:gd name="T47" fmla="*/ 2187 h 2093"/>
                <a:gd name="T48" fmla="*/ 1436 w 1980"/>
                <a:gd name="T49" fmla="*/ 2374 h 209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0" h="2093">
                  <a:moveTo>
                    <a:pt x="640" y="1520"/>
                  </a:moveTo>
                  <a:cubicBezTo>
                    <a:pt x="755" y="1568"/>
                    <a:pt x="945" y="1600"/>
                    <a:pt x="1030" y="1685"/>
                  </a:cubicBezTo>
                  <a:cubicBezTo>
                    <a:pt x="1115" y="1770"/>
                    <a:pt x="1092" y="1967"/>
                    <a:pt x="1150" y="2030"/>
                  </a:cubicBezTo>
                  <a:cubicBezTo>
                    <a:pt x="1208" y="2093"/>
                    <a:pt x="1298" y="2080"/>
                    <a:pt x="1375" y="2060"/>
                  </a:cubicBezTo>
                  <a:cubicBezTo>
                    <a:pt x="1452" y="2040"/>
                    <a:pt x="1583" y="1992"/>
                    <a:pt x="1615" y="1910"/>
                  </a:cubicBezTo>
                  <a:cubicBezTo>
                    <a:pt x="1647" y="1828"/>
                    <a:pt x="1550" y="1697"/>
                    <a:pt x="1570" y="1565"/>
                  </a:cubicBezTo>
                  <a:cubicBezTo>
                    <a:pt x="1590" y="1433"/>
                    <a:pt x="1673" y="1247"/>
                    <a:pt x="1735" y="1115"/>
                  </a:cubicBezTo>
                  <a:cubicBezTo>
                    <a:pt x="1797" y="983"/>
                    <a:pt x="1910" y="870"/>
                    <a:pt x="1945" y="770"/>
                  </a:cubicBezTo>
                  <a:cubicBezTo>
                    <a:pt x="1980" y="670"/>
                    <a:pt x="1960" y="602"/>
                    <a:pt x="1945" y="515"/>
                  </a:cubicBezTo>
                  <a:cubicBezTo>
                    <a:pt x="1930" y="428"/>
                    <a:pt x="1902" y="317"/>
                    <a:pt x="1855" y="245"/>
                  </a:cubicBezTo>
                  <a:cubicBezTo>
                    <a:pt x="1808" y="173"/>
                    <a:pt x="1730" y="118"/>
                    <a:pt x="1660" y="80"/>
                  </a:cubicBezTo>
                  <a:cubicBezTo>
                    <a:pt x="1590" y="42"/>
                    <a:pt x="1512" y="32"/>
                    <a:pt x="1435" y="20"/>
                  </a:cubicBezTo>
                  <a:cubicBezTo>
                    <a:pt x="1358" y="8"/>
                    <a:pt x="1270" y="0"/>
                    <a:pt x="1195" y="5"/>
                  </a:cubicBezTo>
                  <a:cubicBezTo>
                    <a:pt x="1120" y="10"/>
                    <a:pt x="1028" y="17"/>
                    <a:pt x="985" y="50"/>
                  </a:cubicBezTo>
                  <a:cubicBezTo>
                    <a:pt x="942" y="83"/>
                    <a:pt x="970" y="150"/>
                    <a:pt x="940" y="200"/>
                  </a:cubicBezTo>
                  <a:cubicBezTo>
                    <a:pt x="910" y="250"/>
                    <a:pt x="855" y="325"/>
                    <a:pt x="805" y="350"/>
                  </a:cubicBezTo>
                  <a:cubicBezTo>
                    <a:pt x="755" y="375"/>
                    <a:pt x="730" y="348"/>
                    <a:pt x="640" y="350"/>
                  </a:cubicBezTo>
                  <a:cubicBezTo>
                    <a:pt x="550" y="352"/>
                    <a:pt x="360" y="345"/>
                    <a:pt x="265" y="365"/>
                  </a:cubicBezTo>
                  <a:cubicBezTo>
                    <a:pt x="170" y="385"/>
                    <a:pt x="110" y="403"/>
                    <a:pt x="70" y="470"/>
                  </a:cubicBezTo>
                  <a:cubicBezTo>
                    <a:pt x="30" y="537"/>
                    <a:pt x="32" y="690"/>
                    <a:pt x="25" y="770"/>
                  </a:cubicBezTo>
                  <a:cubicBezTo>
                    <a:pt x="18" y="850"/>
                    <a:pt x="25" y="878"/>
                    <a:pt x="25" y="950"/>
                  </a:cubicBezTo>
                  <a:cubicBezTo>
                    <a:pt x="25" y="1022"/>
                    <a:pt x="0" y="1135"/>
                    <a:pt x="25" y="1205"/>
                  </a:cubicBezTo>
                  <a:cubicBezTo>
                    <a:pt x="50" y="1275"/>
                    <a:pt x="122" y="1338"/>
                    <a:pt x="175" y="1370"/>
                  </a:cubicBezTo>
                  <a:cubicBezTo>
                    <a:pt x="228" y="1402"/>
                    <a:pt x="268" y="1375"/>
                    <a:pt x="340" y="1400"/>
                  </a:cubicBezTo>
                  <a:cubicBezTo>
                    <a:pt x="412" y="1425"/>
                    <a:pt x="525" y="1472"/>
                    <a:pt x="640" y="152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5682637" y="3115510"/>
              <a:ext cx="33218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V="1">
              <a:off x="7024797" y="1117344"/>
              <a:ext cx="0" cy="34597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800076" y="1838904"/>
              <a:ext cx="2432664" cy="25532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AR" altLang="es-AR" sz="180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7024797" y="2338445"/>
              <a:ext cx="939512" cy="7770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7897200" y="2264439"/>
              <a:ext cx="126387" cy="12087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AR" altLang="es-AR" sz="1800"/>
            </a:p>
          </p:txBody>
        </p:sp>
        <p:sp>
          <p:nvSpPr>
            <p:cNvPr id="12" name="Arc 11"/>
            <p:cNvSpPr>
              <a:spLocks/>
            </p:cNvSpPr>
            <p:nvPr/>
          </p:nvSpPr>
          <p:spPr bwMode="auto">
            <a:xfrm rot="19386531" flipH="1">
              <a:off x="5568553" y="2022686"/>
              <a:ext cx="760557" cy="352763"/>
            </a:xfrm>
            <a:custGeom>
              <a:avLst/>
              <a:gdLst>
                <a:gd name="T0" fmla="*/ 0 w 28079"/>
                <a:gd name="T1" fmla="*/ 0 h 21600"/>
                <a:gd name="T2" fmla="*/ 0 w 28079"/>
                <a:gd name="T3" fmla="*/ 0 h 21600"/>
                <a:gd name="T4" fmla="*/ 0 w 2807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079" h="21600" fill="none" extrusionOk="0">
                  <a:moveTo>
                    <a:pt x="-1" y="1506"/>
                  </a:moveTo>
                  <a:cubicBezTo>
                    <a:pt x="2523" y="511"/>
                    <a:pt x="5212" y="-1"/>
                    <a:pt x="7926" y="0"/>
                  </a:cubicBezTo>
                  <a:cubicBezTo>
                    <a:pt x="16856" y="0"/>
                    <a:pt x="24865" y="5495"/>
                    <a:pt x="28078" y="13827"/>
                  </a:cubicBezTo>
                </a:path>
                <a:path w="28079" h="21600" stroke="0" extrusionOk="0">
                  <a:moveTo>
                    <a:pt x="-1" y="1506"/>
                  </a:moveTo>
                  <a:cubicBezTo>
                    <a:pt x="2523" y="511"/>
                    <a:pt x="5212" y="-1"/>
                    <a:pt x="7926" y="0"/>
                  </a:cubicBezTo>
                  <a:cubicBezTo>
                    <a:pt x="16856" y="0"/>
                    <a:pt x="24865" y="5495"/>
                    <a:pt x="28078" y="13827"/>
                  </a:cubicBezTo>
                  <a:lnTo>
                    <a:pt x="7926" y="21600"/>
                  </a:lnTo>
                  <a:lnTo>
                    <a:pt x="-1" y="150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3" name="Arc 12"/>
            <p:cNvSpPr>
              <a:spLocks/>
            </p:cNvSpPr>
            <p:nvPr/>
          </p:nvSpPr>
          <p:spPr bwMode="auto">
            <a:xfrm rot="10751022" flipH="1">
              <a:off x="6843605" y="4372380"/>
              <a:ext cx="760557" cy="352763"/>
            </a:xfrm>
            <a:custGeom>
              <a:avLst/>
              <a:gdLst>
                <a:gd name="T0" fmla="*/ 0 w 28079"/>
                <a:gd name="T1" fmla="*/ 0 h 21600"/>
                <a:gd name="T2" fmla="*/ 0 w 28079"/>
                <a:gd name="T3" fmla="*/ 0 h 21600"/>
                <a:gd name="T4" fmla="*/ 0 w 2807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079" h="21600" fill="none" extrusionOk="0">
                  <a:moveTo>
                    <a:pt x="-1" y="1506"/>
                  </a:moveTo>
                  <a:cubicBezTo>
                    <a:pt x="2523" y="511"/>
                    <a:pt x="5212" y="-1"/>
                    <a:pt x="7926" y="0"/>
                  </a:cubicBezTo>
                  <a:cubicBezTo>
                    <a:pt x="16856" y="0"/>
                    <a:pt x="24865" y="5495"/>
                    <a:pt x="28078" y="13827"/>
                  </a:cubicBezTo>
                </a:path>
                <a:path w="28079" h="21600" stroke="0" extrusionOk="0">
                  <a:moveTo>
                    <a:pt x="-1" y="1506"/>
                  </a:moveTo>
                  <a:cubicBezTo>
                    <a:pt x="2523" y="511"/>
                    <a:pt x="5212" y="-1"/>
                    <a:pt x="7926" y="0"/>
                  </a:cubicBezTo>
                  <a:cubicBezTo>
                    <a:pt x="16856" y="0"/>
                    <a:pt x="24865" y="5495"/>
                    <a:pt x="28078" y="13827"/>
                  </a:cubicBezTo>
                  <a:lnTo>
                    <a:pt x="7926" y="21600"/>
                  </a:lnTo>
                  <a:lnTo>
                    <a:pt x="-1" y="150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4572000" y="1286325"/>
              <a:ext cx="1805205" cy="1147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2400" dirty="0">
                  <a:latin typeface="Times New Roman" pitchFamily="18" charset="0"/>
                </a:rPr>
                <a:t>Sentido de giro</a:t>
              </a:r>
              <a:endParaRPr lang="es-ES" altLang="es-AR" sz="2400" dirty="0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6672480" y="3006967"/>
              <a:ext cx="469756" cy="499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2400" dirty="0">
                  <a:latin typeface="Times New Roman" pitchFamily="18" charset="0"/>
                </a:rPr>
                <a:t>O</a:t>
              </a:r>
              <a:endParaRPr lang="es-ES" altLang="es-AR" sz="2400" dirty="0"/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917333" y="1885774"/>
              <a:ext cx="469756" cy="499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2400" dirty="0">
                  <a:latin typeface="Times New Roman" pitchFamily="18" charset="0"/>
                </a:rPr>
                <a:t>p</a:t>
              </a:r>
              <a:endParaRPr lang="es-ES" altLang="es-AR" sz="2400" dirty="0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8081747" y="2433420"/>
              <a:ext cx="469756" cy="499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2400" dirty="0">
                  <a:latin typeface="Times New Roman" pitchFamily="18" charset="0"/>
                </a:rPr>
                <a:t>s</a:t>
              </a:r>
              <a:endParaRPr lang="es-ES" altLang="es-AR" sz="2400" dirty="0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7070729" y="2489913"/>
              <a:ext cx="469756" cy="499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2400" dirty="0">
                  <a:latin typeface="Times New Roman" pitchFamily="18" charset="0"/>
                </a:rPr>
                <a:t>r</a:t>
              </a:r>
              <a:endParaRPr lang="es-ES" altLang="es-AR" sz="2400" dirty="0"/>
            </a:p>
          </p:txBody>
        </p:sp>
        <p:sp>
          <p:nvSpPr>
            <p:cNvPr id="19" name="Arc 18"/>
            <p:cNvSpPr>
              <a:spLocks/>
            </p:cNvSpPr>
            <p:nvPr/>
          </p:nvSpPr>
          <p:spPr bwMode="auto">
            <a:xfrm rot="4839638" flipH="1">
              <a:off x="7230504" y="2878349"/>
              <a:ext cx="601917" cy="305341"/>
            </a:xfrm>
            <a:custGeom>
              <a:avLst/>
              <a:gdLst>
                <a:gd name="T0" fmla="*/ 0 w 20153"/>
                <a:gd name="T1" fmla="*/ 0 h 20607"/>
                <a:gd name="T2" fmla="*/ 0 w 20153"/>
                <a:gd name="T3" fmla="*/ 0 h 20607"/>
                <a:gd name="T4" fmla="*/ 0 w 20153"/>
                <a:gd name="T5" fmla="*/ 0 h 206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153" h="20607" fill="none" extrusionOk="0">
                  <a:moveTo>
                    <a:pt x="6473" y="0"/>
                  </a:moveTo>
                  <a:cubicBezTo>
                    <a:pt x="12750" y="1971"/>
                    <a:pt x="17785" y="6696"/>
                    <a:pt x="20152" y="12834"/>
                  </a:cubicBezTo>
                </a:path>
                <a:path w="20153" h="20607" stroke="0" extrusionOk="0">
                  <a:moveTo>
                    <a:pt x="6473" y="0"/>
                  </a:moveTo>
                  <a:cubicBezTo>
                    <a:pt x="12750" y="1971"/>
                    <a:pt x="17785" y="6696"/>
                    <a:pt x="20152" y="12834"/>
                  </a:cubicBezTo>
                  <a:lnTo>
                    <a:pt x="0" y="20607"/>
                  </a:lnTo>
                  <a:lnTo>
                    <a:pt x="647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7540410" y="2567864"/>
              <a:ext cx="469756" cy="499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2400" dirty="0">
                  <a:latin typeface="Times New Roman" pitchFamily="18" charset="0"/>
                </a:rPr>
                <a:t>θ</a:t>
              </a:r>
              <a:endParaRPr lang="es-ES" altLang="es-AR" sz="2400" dirty="0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rot="21433214" flipH="1" flipV="1">
              <a:off x="7628768" y="1878374"/>
              <a:ext cx="335540" cy="444037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7293228" y="1117344"/>
              <a:ext cx="788519" cy="598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2400" dirty="0" err="1">
                  <a:latin typeface="Times New Roman" pitchFamily="18" charset="0"/>
                </a:rPr>
                <a:t>v</a:t>
              </a:r>
              <a:r>
                <a:rPr lang="es-ES" altLang="es-AR" sz="2400" baseline="-25000" dirty="0" err="1">
                  <a:latin typeface="Times New Roman" pitchFamily="18" charset="0"/>
                </a:rPr>
                <a:t>p</a:t>
              </a:r>
              <a:endParaRPr lang="es-ES" altLang="es-AR" sz="2400" baseline="-25000" dirty="0"/>
            </a:p>
          </p:txBody>
        </p:sp>
        <p:cxnSp>
          <p:nvCxnSpPr>
            <p:cNvPr id="24" name="23 Conector recto de flecha"/>
            <p:cNvCxnSpPr/>
            <p:nvPr/>
          </p:nvCxnSpPr>
          <p:spPr>
            <a:xfrm flipH="1" flipV="1">
              <a:off x="7143245" y="1318777"/>
              <a:ext cx="832642" cy="105212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7686163" y="1586666"/>
              <a:ext cx="788519" cy="598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2400" dirty="0">
                  <a:latin typeface="Times New Roman" pitchFamily="18" charset="0"/>
                </a:rPr>
                <a:t>a</a:t>
              </a:r>
              <a:r>
                <a:rPr lang="es-ES" altLang="es-AR" sz="2400" baseline="-25000" dirty="0">
                  <a:latin typeface="Times New Roman" pitchFamily="18" charset="0"/>
                </a:rPr>
                <a:t>//</a:t>
              </a:r>
              <a:endParaRPr lang="es-ES" altLang="es-AR" sz="2400" baseline="-25000" dirty="0"/>
            </a:p>
          </p:txBody>
        </p:sp>
        <p:cxnSp>
          <p:nvCxnSpPr>
            <p:cNvPr id="27" name="26 Conector recto de flecha"/>
            <p:cNvCxnSpPr/>
            <p:nvPr/>
          </p:nvCxnSpPr>
          <p:spPr>
            <a:xfrm flipH="1">
              <a:off x="7494553" y="2324877"/>
              <a:ext cx="481334" cy="41073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7324261" y="2135545"/>
              <a:ext cx="1289034" cy="499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2400" dirty="0">
                  <a:latin typeface="Times New Roman" pitchFamily="18" charset="0"/>
                </a:rPr>
                <a:t>a</a:t>
              </a:r>
              <a:r>
                <a:rPr lang="es-ES" altLang="es-AR" sz="2400" baseline="-25000" dirty="0">
                  <a:latin typeface="Times New Roman" pitchFamily="18" charset="0"/>
                </a:rPr>
                <a:t>┴</a:t>
              </a:r>
              <a:endParaRPr lang="es-ES" altLang="es-AR" sz="2400" baseline="-25000" dirty="0"/>
            </a:p>
          </p:txBody>
        </p:sp>
      </p:grpSp>
      <p:graphicFrame>
        <p:nvGraphicFramePr>
          <p:cNvPr id="31" name="3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239671"/>
              </p:ext>
            </p:extLst>
          </p:nvPr>
        </p:nvGraphicFramePr>
        <p:xfrm>
          <a:off x="107504" y="4378672"/>
          <a:ext cx="2598737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0" name="Ecuación" r:id="rId5" imgW="723600" imgH="419040" progId="Equation.3">
                  <p:embed/>
                </p:oleObj>
              </mc:Choice>
              <mc:Fallback>
                <p:oleObj name="Ecuación" r:id="rId5" imgW="7236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378672"/>
                        <a:ext cx="2598737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31 Rectángulo"/>
          <p:cNvSpPr/>
          <p:nvPr/>
        </p:nvSpPr>
        <p:spPr>
          <a:xfrm>
            <a:off x="973798" y="6155436"/>
            <a:ext cx="7450630" cy="441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s-ES_tradnl" altLang="es-AR" sz="2800" dirty="0"/>
              <a:t>Ecuaciones válidas </a:t>
            </a:r>
            <a:r>
              <a:rPr lang="es-ES_tradnl" altLang="es-AR" sz="2800" b="1" i="1" u="sng" dirty="0"/>
              <a:t>sólo</a:t>
            </a:r>
            <a:r>
              <a:rPr lang="es-ES_tradnl" altLang="es-AR" sz="2800" b="1" u="sng" dirty="0"/>
              <a:t> si </a:t>
            </a:r>
            <a:r>
              <a:rPr lang="es-ES_tradnl" altLang="es-AR" sz="2800" b="1" i="1" u="sng" dirty="0">
                <a:sym typeface="Symbol" pitchFamily="18" charset="2"/>
              </a:rPr>
              <a:t></a:t>
            </a:r>
            <a:r>
              <a:rPr lang="es-ES_tradnl" altLang="es-AR" sz="2800" b="1" u="sng" dirty="0"/>
              <a:t>  se mide en radianes</a:t>
            </a:r>
            <a:r>
              <a:rPr lang="es-ES_tradnl" altLang="es-AR" sz="2800" dirty="0"/>
              <a:t>. </a:t>
            </a: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243349"/>
              </p:ext>
            </p:extLst>
          </p:nvPr>
        </p:nvGraphicFramePr>
        <p:xfrm>
          <a:off x="2524162" y="2786435"/>
          <a:ext cx="3956050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1" name="Ecuación" r:id="rId7" imgW="1244520" imgH="406080" progId="Equation.3">
                  <p:embed/>
                </p:oleObj>
              </mc:Choice>
              <mc:Fallback>
                <p:oleObj name="Ecuación" r:id="rId7" imgW="1244520" imgH="406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24162" y="2786435"/>
                        <a:ext cx="3956050" cy="1290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7644040"/>
              </p:ext>
            </p:extLst>
          </p:nvPr>
        </p:nvGraphicFramePr>
        <p:xfrm>
          <a:off x="2552600" y="4404351"/>
          <a:ext cx="4669710" cy="140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2" name="Ecuación" r:id="rId9" imgW="1396800" imgH="419040" progId="Equation.3">
                  <p:embed/>
                </p:oleObj>
              </mc:Choice>
              <mc:Fallback>
                <p:oleObj name="Ecuación" r:id="rId9" imgW="139680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52600" y="4404351"/>
                        <a:ext cx="4669710" cy="1400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614986"/>
              </p:ext>
            </p:extLst>
          </p:nvPr>
        </p:nvGraphicFramePr>
        <p:xfrm>
          <a:off x="1133475" y="431800"/>
          <a:ext cx="221297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3" name="Ecuación" r:id="rId11" imgW="482400" imgH="164880" progId="Equation.3">
                  <p:embed/>
                </p:oleObj>
              </mc:Choice>
              <mc:Fallback>
                <p:oleObj name="Ecuación" r:id="rId11" imgW="482400" imgH="164880" progId="Equation.3">
                  <p:embed/>
                  <p:pic>
                    <p:nvPicPr>
                      <p:cNvPr id="0" name="2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431800"/>
                        <a:ext cx="2212975" cy="754063"/>
                      </a:xfrm>
                      <a:prstGeom prst="rect">
                        <a:avLst/>
                      </a:prstGeom>
                      <a:solidFill>
                        <a:srgbClr val="8EB4E3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589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16706" y="8400"/>
            <a:ext cx="8510588" cy="54028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sz="3200" b="1" u="sng" dirty="0"/>
              <a:t>Rotación con aceleración angular constante</a:t>
            </a:r>
            <a:r>
              <a:rPr lang="es-ES" sz="4000" dirty="0"/>
              <a:t> 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886247"/>
              </p:ext>
            </p:extLst>
          </p:nvPr>
        </p:nvGraphicFramePr>
        <p:xfrm>
          <a:off x="179512" y="692696"/>
          <a:ext cx="8712968" cy="352839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714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>
                          <a:solidFill>
                            <a:schemeClr val="bg1"/>
                          </a:solidFill>
                        </a:rPr>
                        <a:t>MRUV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 dirty="0">
                          <a:solidFill>
                            <a:schemeClr val="bg1"/>
                          </a:solidFill>
                        </a:rPr>
                        <a:t>MCUV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714">
                <a:tc>
                  <a:txBody>
                    <a:bodyPr/>
                    <a:lstStyle/>
                    <a:p>
                      <a:pPr algn="ctr"/>
                      <a:r>
                        <a:rPr lang="es-AR" sz="2800" dirty="0"/>
                        <a:t>a = constante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dirty="0"/>
                        <a:t>α</a:t>
                      </a:r>
                      <a:r>
                        <a:rPr lang="es-AR" sz="2800" dirty="0"/>
                        <a:t> = constante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714">
                <a:tc>
                  <a:txBody>
                    <a:bodyPr/>
                    <a:lstStyle/>
                    <a:p>
                      <a:pPr algn="ctr"/>
                      <a:r>
                        <a:rPr lang="es-ES_tradnl" sz="2800" dirty="0"/>
                        <a:t>v = v</a:t>
                      </a:r>
                      <a:r>
                        <a:rPr lang="es-ES_tradnl" sz="2800" baseline="-25000" dirty="0"/>
                        <a:t>0</a:t>
                      </a:r>
                      <a:r>
                        <a:rPr lang="es-ES_tradnl" sz="2800" dirty="0"/>
                        <a:t> + a t</a:t>
                      </a:r>
                      <a:endParaRPr lang="es-A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2800" dirty="0">
                          <a:sym typeface="Symbol" pitchFamily="18" charset="2"/>
                        </a:rPr>
                        <a:t></a:t>
                      </a:r>
                      <a:r>
                        <a:rPr lang="es-ES_tradnl" sz="2800" dirty="0"/>
                        <a:t>  =  </a:t>
                      </a:r>
                      <a:r>
                        <a:rPr lang="es-ES_tradnl" sz="2800" dirty="0">
                          <a:sym typeface="Symbol" pitchFamily="18" charset="2"/>
                        </a:rPr>
                        <a:t></a:t>
                      </a:r>
                      <a:r>
                        <a:rPr lang="es-ES_tradnl" sz="2800" baseline="-25000" dirty="0"/>
                        <a:t>0</a:t>
                      </a:r>
                      <a:r>
                        <a:rPr lang="es-ES_tradnl" sz="2800" dirty="0"/>
                        <a:t>  + </a:t>
                      </a:r>
                      <a:r>
                        <a:rPr lang="es-ES_tradnl" sz="2800" dirty="0">
                          <a:sym typeface="Symbol" pitchFamily="18" charset="2"/>
                        </a:rPr>
                        <a:t></a:t>
                      </a:r>
                      <a:r>
                        <a:rPr lang="es-ES_tradnl" sz="2800" dirty="0"/>
                        <a:t> t</a:t>
                      </a:r>
                      <a:endParaRPr lang="es-A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8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800" dirty="0"/>
                        <a:t>x - x</a:t>
                      </a:r>
                      <a:r>
                        <a:rPr lang="es-AR" sz="2800" baseline="-25000" dirty="0"/>
                        <a:t>0 </a:t>
                      </a:r>
                      <a:r>
                        <a:rPr lang="es-AR" sz="2800" baseline="0" dirty="0"/>
                        <a:t>= </a:t>
                      </a:r>
                      <a:r>
                        <a:rPr lang="es-ES_tradnl" sz="2800" dirty="0"/>
                        <a:t>v</a:t>
                      </a:r>
                      <a:r>
                        <a:rPr lang="es-ES_tradnl" sz="2800" baseline="-25000" dirty="0"/>
                        <a:t>0</a:t>
                      </a:r>
                      <a:r>
                        <a:rPr lang="es-ES_tradnl" sz="2800" dirty="0"/>
                        <a:t> t + ½ a t</a:t>
                      </a:r>
                      <a:r>
                        <a:rPr lang="es-ES_tradnl" sz="2800" baseline="30000" dirty="0"/>
                        <a:t>2</a:t>
                      </a:r>
                      <a:endParaRPr lang="es-AR" sz="2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dirty="0"/>
                        <a:t>θ</a:t>
                      </a:r>
                      <a:r>
                        <a:rPr lang="es-AR" sz="2800" dirty="0"/>
                        <a:t> - </a:t>
                      </a:r>
                      <a:r>
                        <a:rPr lang="el-GR" sz="2800" dirty="0"/>
                        <a:t>θ</a:t>
                      </a:r>
                      <a:r>
                        <a:rPr lang="es-AR" sz="2800" baseline="-25000" dirty="0"/>
                        <a:t>0 </a:t>
                      </a:r>
                      <a:r>
                        <a:rPr lang="es-AR" sz="2800" baseline="0" dirty="0"/>
                        <a:t>= </a:t>
                      </a:r>
                      <a:r>
                        <a:rPr lang="el-GR" sz="2800" dirty="0"/>
                        <a:t>ω</a:t>
                      </a:r>
                      <a:r>
                        <a:rPr lang="es-ES_tradnl" sz="2800" baseline="-25000" dirty="0"/>
                        <a:t>0</a:t>
                      </a:r>
                      <a:r>
                        <a:rPr lang="es-ES_tradnl" sz="2800" dirty="0"/>
                        <a:t> t + ½ </a:t>
                      </a:r>
                      <a:r>
                        <a:rPr lang="el-GR" sz="2800" dirty="0"/>
                        <a:t>α</a:t>
                      </a:r>
                      <a:r>
                        <a:rPr lang="es-ES_tradnl" sz="2800" dirty="0"/>
                        <a:t> t</a:t>
                      </a:r>
                      <a:r>
                        <a:rPr lang="es-ES_tradnl" sz="2800" baseline="30000" dirty="0"/>
                        <a:t>2</a:t>
                      </a:r>
                      <a:endParaRPr lang="es-AR" sz="2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714">
                <a:tc>
                  <a:txBody>
                    <a:bodyPr/>
                    <a:lstStyle/>
                    <a:p>
                      <a:pPr algn="ctr"/>
                      <a:r>
                        <a:rPr lang="es-ES_tradnl" sz="2800" dirty="0"/>
                        <a:t>v</a:t>
                      </a:r>
                      <a:r>
                        <a:rPr lang="es-ES_tradnl" sz="2800" baseline="30000" dirty="0"/>
                        <a:t>2</a:t>
                      </a:r>
                      <a:r>
                        <a:rPr lang="es-ES_tradnl" sz="2800" dirty="0"/>
                        <a:t>  = v</a:t>
                      </a:r>
                      <a:r>
                        <a:rPr lang="es-ES_tradnl" sz="2800" baseline="-25000" dirty="0"/>
                        <a:t>0</a:t>
                      </a:r>
                      <a:r>
                        <a:rPr lang="es-ES_tradnl" sz="2800" baseline="30000" dirty="0"/>
                        <a:t>2</a:t>
                      </a:r>
                      <a:r>
                        <a:rPr lang="es-ES_tradnl" sz="2800" dirty="0"/>
                        <a:t>  + 2 a (x – x</a:t>
                      </a:r>
                      <a:r>
                        <a:rPr lang="es-ES_tradnl" sz="2800" baseline="-25000" dirty="0"/>
                        <a:t>0</a:t>
                      </a:r>
                      <a:r>
                        <a:rPr lang="es-ES_tradnl" sz="2800" dirty="0"/>
                        <a:t>) </a:t>
                      </a:r>
                      <a:endParaRPr lang="es-A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dirty="0"/>
                        <a:t>ω</a:t>
                      </a:r>
                      <a:r>
                        <a:rPr lang="es-ES_tradnl" sz="2800" baseline="30000" dirty="0"/>
                        <a:t>2</a:t>
                      </a:r>
                      <a:r>
                        <a:rPr lang="es-ES_tradnl" sz="2800" dirty="0"/>
                        <a:t>  = </a:t>
                      </a:r>
                      <a:r>
                        <a:rPr lang="el-GR" sz="2800" dirty="0"/>
                        <a:t>ω</a:t>
                      </a:r>
                      <a:r>
                        <a:rPr lang="es-ES_tradnl" sz="2800" baseline="-25000" dirty="0"/>
                        <a:t>0</a:t>
                      </a:r>
                      <a:r>
                        <a:rPr lang="es-ES_tradnl" sz="2800" baseline="30000" dirty="0"/>
                        <a:t>2</a:t>
                      </a:r>
                      <a:r>
                        <a:rPr lang="es-ES_tradnl" sz="2800" dirty="0"/>
                        <a:t>  + 2 </a:t>
                      </a:r>
                      <a:r>
                        <a:rPr lang="el-GR" sz="2800" dirty="0"/>
                        <a:t>α</a:t>
                      </a:r>
                      <a:r>
                        <a:rPr lang="es-ES_tradnl" sz="2800" dirty="0"/>
                        <a:t> (</a:t>
                      </a:r>
                      <a:r>
                        <a:rPr lang="el-GR" sz="2800" dirty="0"/>
                        <a:t>θ</a:t>
                      </a:r>
                      <a:r>
                        <a:rPr lang="es-ES_tradnl" sz="2800" dirty="0"/>
                        <a:t> – </a:t>
                      </a:r>
                      <a:r>
                        <a:rPr lang="el-GR" sz="2800" dirty="0"/>
                        <a:t>θ</a:t>
                      </a:r>
                      <a:r>
                        <a:rPr lang="es-ES_tradnl" sz="2800" baseline="-25000" dirty="0"/>
                        <a:t>0</a:t>
                      </a:r>
                      <a:r>
                        <a:rPr lang="es-ES_tradnl" sz="2800" dirty="0"/>
                        <a:t>) </a:t>
                      </a:r>
                      <a:endParaRPr lang="es-AR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714">
                <a:tc>
                  <a:txBody>
                    <a:bodyPr/>
                    <a:lstStyle/>
                    <a:p>
                      <a:pPr algn="ctr"/>
                      <a:r>
                        <a:rPr lang="es-AR" sz="2800" dirty="0"/>
                        <a:t>x - x</a:t>
                      </a:r>
                      <a:r>
                        <a:rPr lang="es-AR" sz="2800" baseline="-25000" dirty="0"/>
                        <a:t>0 </a:t>
                      </a:r>
                      <a:r>
                        <a:rPr lang="es-AR" sz="2800" baseline="0" dirty="0"/>
                        <a:t>= (v + v</a:t>
                      </a:r>
                      <a:r>
                        <a:rPr lang="es-AR" sz="2800" baseline="-25000" dirty="0"/>
                        <a:t>0</a:t>
                      </a:r>
                      <a:r>
                        <a:rPr lang="es-AR" sz="2800" baseline="0" dirty="0"/>
                        <a:t>) t /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dirty="0"/>
                        <a:t>θ</a:t>
                      </a:r>
                      <a:r>
                        <a:rPr lang="es-AR" sz="2800" dirty="0"/>
                        <a:t> - </a:t>
                      </a:r>
                      <a:r>
                        <a:rPr lang="el-GR" sz="2800" dirty="0"/>
                        <a:t>θ</a:t>
                      </a:r>
                      <a:r>
                        <a:rPr lang="es-AR" sz="2800" baseline="-25000" dirty="0"/>
                        <a:t>0  </a:t>
                      </a:r>
                      <a:r>
                        <a:rPr lang="es-AR" sz="2800" baseline="0" dirty="0"/>
                        <a:t>= (</a:t>
                      </a:r>
                      <a:r>
                        <a:rPr lang="es-ES_tradnl" sz="2800" dirty="0">
                          <a:sym typeface="Symbol" pitchFamily="18" charset="2"/>
                        </a:rPr>
                        <a:t></a:t>
                      </a:r>
                      <a:r>
                        <a:rPr lang="es-ES_tradnl" sz="2800" dirty="0"/>
                        <a:t>  +  </a:t>
                      </a:r>
                      <a:r>
                        <a:rPr lang="es-ES_tradnl" sz="2800" dirty="0">
                          <a:sym typeface="Symbol" pitchFamily="18" charset="2"/>
                        </a:rPr>
                        <a:t></a:t>
                      </a:r>
                      <a:r>
                        <a:rPr lang="es-ES_tradnl" sz="2800" baseline="-25000" dirty="0"/>
                        <a:t>0</a:t>
                      </a:r>
                      <a:r>
                        <a:rPr lang="es-ES_tradnl" sz="2800" baseline="0" dirty="0"/>
                        <a:t>)</a:t>
                      </a:r>
                      <a:r>
                        <a:rPr lang="es-ES_tradnl" sz="2800" dirty="0"/>
                        <a:t> t / 2</a:t>
                      </a:r>
                      <a:endParaRPr lang="es-AR" sz="2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385594"/>
              </p:ext>
            </p:extLst>
          </p:nvPr>
        </p:nvGraphicFramePr>
        <p:xfrm>
          <a:off x="323528" y="4509120"/>
          <a:ext cx="1868487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7" name="Ecuación" r:id="rId3" imgW="520560" imgH="228600" progId="Equation.3">
                  <p:embed/>
                </p:oleObj>
              </mc:Choice>
              <mc:Fallback>
                <p:oleObj name="Ecuación" r:id="rId3" imgW="520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509120"/>
                        <a:ext cx="1868487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26065"/>
              </p:ext>
            </p:extLst>
          </p:nvPr>
        </p:nvGraphicFramePr>
        <p:xfrm>
          <a:off x="251520" y="5445224"/>
          <a:ext cx="209708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8" name="Ecuación" r:id="rId5" imgW="583920" imgH="228600" progId="Equation.3">
                  <p:embed/>
                </p:oleObj>
              </mc:Choice>
              <mc:Fallback>
                <p:oleObj name="Ecuación" r:id="rId5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445224"/>
                        <a:ext cx="2097087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069775"/>
              </p:ext>
            </p:extLst>
          </p:nvPr>
        </p:nvGraphicFramePr>
        <p:xfrm>
          <a:off x="2915816" y="4797152"/>
          <a:ext cx="3225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9" name="Ecuación" r:id="rId7" imgW="888614" imgH="304668" progId="Equation.3">
                  <p:embed/>
                </p:oleObj>
              </mc:Choice>
              <mc:Fallback>
                <p:oleObj name="Ecuación" r:id="rId7" imgW="888614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797152"/>
                        <a:ext cx="3225800" cy="1104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8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768733"/>
              </p:ext>
            </p:extLst>
          </p:nvPr>
        </p:nvGraphicFramePr>
        <p:xfrm>
          <a:off x="6228184" y="4653136"/>
          <a:ext cx="2760663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0" name="Ecuación" r:id="rId9" imgW="850531" imgH="431613" progId="Equation.3">
                  <p:embed/>
                </p:oleObj>
              </mc:Choice>
              <mc:Fallback>
                <p:oleObj name="Ecuación" r:id="rId9" imgW="850531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8184" y="4653136"/>
                        <a:ext cx="2760663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474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2985478" y="728700"/>
            <a:ext cx="5943006" cy="4437015"/>
            <a:chOff x="4572000" y="1117344"/>
            <a:chExt cx="4432482" cy="3607799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6291083" y="1630453"/>
              <a:ext cx="2450560" cy="2729593"/>
            </a:xfrm>
            <a:custGeom>
              <a:avLst/>
              <a:gdLst>
                <a:gd name="T0" fmla="*/ 1436 w 1980"/>
                <a:gd name="T1" fmla="*/ 2374 h 2093"/>
                <a:gd name="T2" fmla="*/ 2316 w 1980"/>
                <a:gd name="T3" fmla="*/ 2633 h 2093"/>
                <a:gd name="T4" fmla="*/ 2586 w 1980"/>
                <a:gd name="T5" fmla="*/ 3171 h 2093"/>
                <a:gd name="T6" fmla="*/ 3092 w 1980"/>
                <a:gd name="T7" fmla="*/ 3219 h 2093"/>
                <a:gd name="T8" fmla="*/ 3630 w 1980"/>
                <a:gd name="T9" fmla="*/ 2984 h 2093"/>
                <a:gd name="T10" fmla="*/ 3530 w 1980"/>
                <a:gd name="T11" fmla="*/ 2445 h 2093"/>
                <a:gd name="T12" fmla="*/ 3902 w 1980"/>
                <a:gd name="T13" fmla="*/ 1742 h 2093"/>
                <a:gd name="T14" fmla="*/ 4373 w 1980"/>
                <a:gd name="T15" fmla="*/ 1202 h 2093"/>
                <a:gd name="T16" fmla="*/ 4373 w 1980"/>
                <a:gd name="T17" fmla="*/ 805 h 2093"/>
                <a:gd name="T18" fmla="*/ 4171 w 1980"/>
                <a:gd name="T19" fmla="*/ 385 h 2093"/>
                <a:gd name="T20" fmla="*/ 3734 w 1980"/>
                <a:gd name="T21" fmla="*/ 125 h 2093"/>
                <a:gd name="T22" fmla="*/ 3226 w 1980"/>
                <a:gd name="T23" fmla="*/ 29 h 2093"/>
                <a:gd name="T24" fmla="*/ 2687 w 1980"/>
                <a:gd name="T25" fmla="*/ 5 h 2093"/>
                <a:gd name="T26" fmla="*/ 2214 w 1980"/>
                <a:gd name="T27" fmla="*/ 78 h 2093"/>
                <a:gd name="T28" fmla="*/ 2114 w 1980"/>
                <a:gd name="T29" fmla="*/ 312 h 2093"/>
                <a:gd name="T30" fmla="*/ 1810 w 1980"/>
                <a:gd name="T31" fmla="*/ 546 h 2093"/>
                <a:gd name="T32" fmla="*/ 1436 w 1980"/>
                <a:gd name="T33" fmla="*/ 546 h 2093"/>
                <a:gd name="T34" fmla="*/ 595 w 1980"/>
                <a:gd name="T35" fmla="*/ 570 h 2093"/>
                <a:gd name="T36" fmla="*/ 156 w 1980"/>
                <a:gd name="T37" fmla="*/ 735 h 2093"/>
                <a:gd name="T38" fmla="*/ 56 w 1980"/>
                <a:gd name="T39" fmla="*/ 1202 h 2093"/>
                <a:gd name="T40" fmla="*/ 56 w 1980"/>
                <a:gd name="T41" fmla="*/ 1483 h 2093"/>
                <a:gd name="T42" fmla="*/ 56 w 1980"/>
                <a:gd name="T43" fmla="*/ 1881 h 2093"/>
                <a:gd name="T44" fmla="*/ 394 w 1980"/>
                <a:gd name="T45" fmla="*/ 2141 h 2093"/>
                <a:gd name="T46" fmla="*/ 762 w 1980"/>
                <a:gd name="T47" fmla="*/ 2187 h 2093"/>
                <a:gd name="T48" fmla="*/ 1436 w 1980"/>
                <a:gd name="T49" fmla="*/ 2374 h 2093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80" h="2093">
                  <a:moveTo>
                    <a:pt x="640" y="1520"/>
                  </a:moveTo>
                  <a:cubicBezTo>
                    <a:pt x="755" y="1568"/>
                    <a:pt x="945" y="1600"/>
                    <a:pt x="1030" y="1685"/>
                  </a:cubicBezTo>
                  <a:cubicBezTo>
                    <a:pt x="1115" y="1770"/>
                    <a:pt x="1092" y="1967"/>
                    <a:pt x="1150" y="2030"/>
                  </a:cubicBezTo>
                  <a:cubicBezTo>
                    <a:pt x="1208" y="2093"/>
                    <a:pt x="1298" y="2080"/>
                    <a:pt x="1375" y="2060"/>
                  </a:cubicBezTo>
                  <a:cubicBezTo>
                    <a:pt x="1452" y="2040"/>
                    <a:pt x="1583" y="1992"/>
                    <a:pt x="1615" y="1910"/>
                  </a:cubicBezTo>
                  <a:cubicBezTo>
                    <a:pt x="1647" y="1828"/>
                    <a:pt x="1550" y="1697"/>
                    <a:pt x="1570" y="1565"/>
                  </a:cubicBezTo>
                  <a:cubicBezTo>
                    <a:pt x="1590" y="1433"/>
                    <a:pt x="1673" y="1247"/>
                    <a:pt x="1735" y="1115"/>
                  </a:cubicBezTo>
                  <a:cubicBezTo>
                    <a:pt x="1797" y="983"/>
                    <a:pt x="1910" y="870"/>
                    <a:pt x="1945" y="770"/>
                  </a:cubicBezTo>
                  <a:cubicBezTo>
                    <a:pt x="1980" y="670"/>
                    <a:pt x="1960" y="602"/>
                    <a:pt x="1945" y="515"/>
                  </a:cubicBezTo>
                  <a:cubicBezTo>
                    <a:pt x="1930" y="428"/>
                    <a:pt x="1902" y="317"/>
                    <a:pt x="1855" y="245"/>
                  </a:cubicBezTo>
                  <a:cubicBezTo>
                    <a:pt x="1808" y="173"/>
                    <a:pt x="1730" y="118"/>
                    <a:pt x="1660" y="80"/>
                  </a:cubicBezTo>
                  <a:cubicBezTo>
                    <a:pt x="1590" y="42"/>
                    <a:pt x="1512" y="32"/>
                    <a:pt x="1435" y="20"/>
                  </a:cubicBezTo>
                  <a:cubicBezTo>
                    <a:pt x="1358" y="8"/>
                    <a:pt x="1270" y="0"/>
                    <a:pt x="1195" y="5"/>
                  </a:cubicBezTo>
                  <a:cubicBezTo>
                    <a:pt x="1120" y="10"/>
                    <a:pt x="1028" y="17"/>
                    <a:pt x="985" y="50"/>
                  </a:cubicBezTo>
                  <a:cubicBezTo>
                    <a:pt x="942" y="83"/>
                    <a:pt x="970" y="150"/>
                    <a:pt x="940" y="200"/>
                  </a:cubicBezTo>
                  <a:cubicBezTo>
                    <a:pt x="910" y="250"/>
                    <a:pt x="855" y="325"/>
                    <a:pt x="805" y="350"/>
                  </a:cubicBezTo>
                  <a:cubicBezTo>
                    <a:pt x="755" y="375"/>
                    <a:pt x="730" y="348"/>
                    <a:pt x="640" y="350"/>
                  </a:cubicBezTo>
                  <a:cubicBezTo>
                    <a:pt x="550" y="352"/>
                    <a:pt x="360" y="345"/>
                    <a:pt x="265" y="365"/>
                  </a:cubicBezTo>
                  <a:cubicBezTo>
                    <a:pt x="170" y="385"/>
                    <a:pt x="110" y="403"/>
                    <a:pt x="70" y="470"/>
                  </a:cubicBezTo>
                  <a:cubicBezTo>
                    <a:pt x="30" y="537"/>
                    <a:pt x="32" y="690"/>
                    <a:pt x="25" y="770"/>
                  </a:cubicBezTo>
                  <a:cubicBezTo>
                    <a:pt x="18" y="850"/>
                    <a:pt x="25" y="878"/>
                    <a:pt x="25" y="950"/>
                  </a:cubicBezTo>
                  <a:cubicBezTo>
                    <a:pt x="25" y="1022"/>
                    <a:pt x="0" y="1135"/>
                    <a:pt x="25" y="1205"/>
                  </a:cubicBezTo>
                  <a:cubicBezTo>
                    <a:pt x="50" y="1275"/>
                    <a:pt x="122" y="1338"/>
                    <a:pt x="175" y="1370"/>
                  </a:cubicBezTo>
                  <a:cubicBezTo>
                    <a:pt x="228" y="1402"/>
                    <a:pt x="268" y="1375"/>
                    <a:pt x="340" y="1400"/>
                  </a:cubicBezTo>
                  <a:cubicBezTo>
                    <a:pt x="412" y="1425"/>
                    <a:pt x="525" y="1472"/>
                    <a:pt x="640" y="152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5682637" y="3115510"/>
              <a:ext cx="33218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flipV="1">
              <a:off x="7024797" y="1117344"/>
              <a:ext cx="0" cy="34597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5800076" y="1838904"/>
              <a:ext cx="2432664" cy="25532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AR" altLang="es-AR" sz="1800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7024797" y="2338445"/>
              <a:ext cx="939512" cy="7770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7897200" y="2264439"/>
              <a:ext cx="126387" cy="12087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s-AR" altLang="es-AR" sz="1800"/>
            </a:p>
          </p:txBody>
        </p:sp>
        <p:sp>
          <p:nvSpPr>
            <p:cNvPr id="11" name="Arc 11"/>
            <p:cNvSpPr>
              <a:spLocks/>
            </p:cNvSpPr>
            <p:nvPr/>
          </p:nvSpPr>
          <p:spPr bwMode="auto">
            <a:xfrm rot="19386531" flipH="1">
              <a:off x="5568553" y="2022686"/>
              <a:ext cx="760557" cy="352763"/>
            </a:xfrm>
            <a:custGeom>
              <a:avLst/>
              <a:gdLst>
                <a:gd name="T0" fmla="*/ 0 w 28079"/>
                <a:gd name="T1" fmla="*/ 0 h 21600"/>
                <a:gd name="T2" fmla="*/ 0 w 28079"/>
                <a:gd name="T3" fmla="*/ 0 h 21600"/>
                <a:gd name="T4" fmla="*/ 0 w 2807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079" h="21600" fill="none" extrusionOk="0">
                  <a:moveTo>
                    <a:pt x="-1" y="1506"/>
                  </a:moveTo>
                  <a:cubicBezTo>
                    <a:pt x="2523" y="511"/>
                    <a:pt x="5212" y="-1"/>
                    <a:pt x="7926" y="0"/>
                  </a:cubicBezTo>
                  <a:cubicBezTo>
                    <a:pt x="16856" y="0"/>
                    <a:pt x="24865" y="5495"/>
                    <a:pt x="28078" y="13827"/>
                  </a:cubicBezTo>
                </a:path>
                <a:path w="28079" h="21600" stroke="0" extrusionOk="0">
                  <a:moveTo>
                    <a:pt x="-1" y="1506"/>
                  </a:moveTo>
                  <a:cubicBezTo>
                    <a:pt x="2523" y="511"/>
                    <a:pt x="5212" y="-1"/>
                    <a:pt x="7926" y="0"/>
                  </a:cubicBezTo>
                  <a:cubicBezTo>
                    <a:pt x="16856" y="0"/>
                    <a:pt x="24865" y="5495"/>
                    <a:pt x="28078" y="13827"/>
                  </a:cubicBezTo>
                  <a:lnTo>
                    <a:pt x="7926" y="21600"/>
                  </a:lnTo>
                  <a:lnTo>
                    <a:pt x="-1" y="150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2" name="Arc 12"/>
            <p:cNvSpPr>
              <a:spLocks/>
            </p:cNvSpPr>
            <p:nvPr/>
          </p:nvSpPr>
          <p:spPr bwMode="auto">
            <a:xfrm rot="10751022" flipH="1">
              <a:off x="6843605" y="4372380"/>
              <a:ext cx="760557" cy="352763"/>
            </a:xfrm>
            <a:custGeom>
              <a:avLst/>
              <a:gdLst>
                <a:gd name="T0" fmla="*/ 0 w 28079"/>
                <a:gd name="T1" fmla="*/ 0 h 21600"/>
                <a:gd name="T2" fmla="*/ 0 w 28079"/>
                <a:gd name="T3" fmla="*/ 0 h 21600"/>
                <a:gd name="T4" fmla="*/ 0 w 2807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079" h="21600" fill="none" extrusionOk="0">
                  <a:moveTo>
                    <a:pt x="-1" y="1506"/>
                  </a:moveTo>
                  <a:cubicBezTo>
                    <a:pt x="2523" y="511"/>
                    <a:pt x="5212" y="-1"/>
                    <a:pt x="7926" y="0"/>
                  </a:cubicBezTo>
                  <a:cubicBezTo>
                    <a:pt x="16856" y="0"/>
                    <a:pt x="24865" y="5495"/>
                    <a:pt x="28078" y="13827"/>
                  </a:cubicBezTo>
                </a:path>
                <a:path w="28079" h="21600" stroke="0" extrusionOk="0">
                  <a:moveTo>
                    <a:pt x="-1" y="1506"/>
                  </a:moveTo>
                  <a:cubicBezTo>
                    <a:pt x="2523" y="511"/>
                    <a:pt x="5212" y="-1"/>
                    <a:pt x="7926" y="0"/>
                  </a:cubicBezTo>
                  <a:cubicBezTo>
                    <a:pt x="16856" y="0"/>
                    <a:pt x="24865" y="5495"/>
                    <a:pt x="28078" y="13827"/>
                  </a:cubicBezTo>
                  <a:lnTo>
                    <a:pt x="7926" y="21600"/>
                  </a:lnTo>
                  <a:lnTo>
                    <a:pt x="-1" y="150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572000" y="1286325"/>
              <a:ext cx="1805205" cy="11470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2400" dirty="0">
                  <a:latin typeface="Times New Roman" pitchFamily="18" charset="0"/>
                </a:rPr>
                <a:t>Sentido de giro</a:t>
              </a:r>
              <a:endParaRPr lang="es-ES" altLang="es-AR" sz="2400" dirty="0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6672480" y="3006967"/>
              <a:ext cx="469756" cy="499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2400" dirty="0">
                  <a:latin typeface="Times New Roman" pitchFamily="18" charset="0"/>
                </a:rPr>
                <a:t>O</a:t>
              </a:r>
              <a:endParaRPr lang="es-ES" altLang="es-AR" sz="2400" dirty="0"/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7917333" y="1885774"/>
              <a:ext cx="469756" cy="499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2400" dirty="0">
                  <a:latin typeface="Times New Roman" pitchFamily="18" charset="0"/>
                </a:rPr>
                <a:t>p</a:t>
              </a:r>
              <a:endParaRPr lang="es-ES" altLang="es-AR" sz="2400" dirty="0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8081747" y="2433420"/>
              <a:ext cx="469756" cy="499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2400" dirty="0">
                  <a:latin typeface="Times New Roman" pitchFamily="18" charset="0"/>
                </a:rPr>
                <a:t>s</a:t>
              </a:r>
              <a:endParaRPr lang="es-ES" altLang="es-AR" sz="2400" dirty="0"/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7070729" y="2489913"/>
              <a:ext cx="469756" cy="499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2400" dirty="0">
                  <a:latin typeface="Times New Roman" pitchFamily="18" charset="0"/>
                </a:rPr>
                <a:t>r</a:t>
              </a:r>
              <a:endParaRPr lang="es-ES" altLang="es-AR" sz="2400" dirty="0"/>
            </a:p>
          </p:txBody>
        </p:sp>
        <p:sp>
          <p:nvSpPr>
            <p:cNvPr id="18" name="Arc 18"/>
            <p:cNvSpPr>
              <a:spLocks/>
            </p:cNvSpPr>
            <p:nvPr/>
          </p:nvSpPr>
          <p:spPr bwMode="auto">
            <a:xfrm rot="4839638" flipH="1">
              <a:off x="7230504" y="2878349"/>
              <a:ext cx="601917" cy="305341"/>
            </a:xfrm>
            <a:custGeom>
              <a:avLst/>
              <a:gdLst>
                <a:gd name="T0" fmla="*/ 0 w 20153"/>
                <a:gd name="T1" fmla="*/ 0 h 20607"/>
                <a:gd name="T2" fmla="*/ 0 w 20153"/>
                <a:gd name="T3" fmla="*/ 0 h 20607"/>
                <a:gd name="T4" fmla="*/ 0 w 20153"/>
                <a:gd name="T5" fmla="*/ 0 h 2060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153" h="20607" fill="none" extrusionOk="0">
                  <a:moveTo>
                    <a:pt x="6473" y="0"/>
                  </a:moveTo>
                  <a:cubicBezTo>
                    <a:pt x="12750" y="1971"/>
                    <a:pt x="17785" y="6696"/>
                    <a:pt x="20152" y="12834"/>
                  </a:cubicBezTo>
                </a:path>
                <a:path w="20153" h="20607" stroke="0" extrusionOk="0">
                  <a:moveTo>
                    <a:pt x="6473" y="0"/>
                  </a:moveTo>
                  <a:cubicBezTo>
                    <a:pt x="12750" y="1971"/>
                    <a:pt x="17785" y="6696"/>
                    <a:pt x="20152" y="12834"/>
                  </a:cubicBezTo>
                  <a:lnTo>
                    <a:pt x="0" y="20607"/>
                  </a:lnTo>
                  <a:lnTo>
                    <a:pt x="6473" y="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7540410" y="2567864"/>
              <a:ext cx="469756" cy="499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2400" dirty="0">
                  <a:latin typeface="Times New Roman" pitchFamily="18" charset="0"/>
                </a:rPr>
                <a:t>θ</a:t>
              </a:r>
              <a:endParaRPr lang="es-ES" altLang="es-AR" sz="2400" dirty="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rot="21433214" flipH="1" flipV="1">
              <a:off x="7628768" y="1878374"/>
              <a:ext cx="335540" cy="444037"/>
            </a:xfrm>
            <a:prstGeom prst="line">
              <a:avLst/>
            </a:prstGeom>
            <a:noFill/>
            <a:ln w="444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7293228" y="1117344"/>
              <a:ext cx="788519" cy="598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2400" dirty="0" err="1">
                  <a:latin typeface="Times New Roman" pitchFamily="18" charset="0"/>
                </a:rPr>
                <a:t>v</a:t>
              </a:r>
              <a:r>
                <a:rPr lang="es-ES" altLang="es-AR" sz="2400" baseline="-25000" dirty="0" err="1">
                  <a:latin typeface="Times New Roman" pitchFamily="18" charset="0"/>
                </a:rPr>
                <a:t>p</a:t>
              </a:r>
              <a:endParaRPr lang="es-ES" altLang="es-AR" sz="2400" baseline="-25000" dirty="0"/>
            </a:p>
          </p:txBody>
        </p:sp>
        <p:cxnSp>
          <p:nvCxnSpPr>
            <p:cNvPr id="22" name="21 Conector recto de flecha"/>
            <p:cNvCxnSpPr/>
            <p:nvPr/>
          </p:nvCxnSpPr>
          <p:spPr>
            <a:xfrm flipH="1" flipV="1">
              <a:off x="7143245" y="1318777"/>
              <a:ext cx="832642" cy="1052120"/>
            </a:xfrm>
            <a:prstGeom prst="straightConnector1">
              <a:avLst/>
            </a:prstGeom>
            <a:ln w="317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7686163" y="1586666"/>
              <a:ext cx="788519" cy="598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2400" dirty="0">
                  <a:latin typeface="Times New Roman" pitchFamily="18" charset="0"/>
                </a:rPr>
                <a:t>a</a:t>
              </a:r>
              <a:r>
                <a:rPr lang="es-ES" altLang="es-AR" sz="2400" baseline="-25000" dirty="0">
                  <a:latin typeface="Times New Roman" pitchFamily="18" charset="0"/>
                </a:rPr>
                <a:t>//</a:t>
              </a:r>
              <a:endParaRPr lang="es-ES" altLang="es-AR" sz="2400" baseline="-25000" dirty="0"/>
            </a:p>
          </p:txBody>
        </p:sp>
        <p:cxnSp>
          <p:nvCxnSpPr>
            <p:cNvPr id="24" name="23 Conector recto de flecha"/>
            <p:cNvCxnSpPr/>
            <p:nvPr/>
          </p:nvCxnSpPr>
          <p:spPr>
            <a:xfrm flipH="1">
              <a:off x="7494553" y="2324877"/>
              <a:ext cx="481334" cy="410734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17"/>
            <p:cNvSpPr txBox="1">
              <a:spLocks noChangeArrowheads="1"/>
            </p:cNvSpPr>
            <p:nvPr/>
          </p:nvSpPr>
          <p:spPr bwMode="auto">
            <a:xfrm>
              <a:off x="7324261" y="2135545"/>
              <a:ext cx="1289034" cy="499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s-ES" altLang="es-AR" sz="2400" dirty="0">
                  <a:latin typeface="Times New Roman" pitchFamily="18" charset="0"/>
                </a:rPr>
                <a:t>a</a:t>
              </a:r>
              <a:r>
                <a:rPr lang="es-ES" altLang="es-AR" sz="2400" baseline="-25000" dirty="0">
                  <a:latin typeface="Times New Roman" pitchFamily="18" charset="0"/>
                </a:rPr>
                <a:t>┴</a:t>
              </a:r>
              <a:endParaRPr lang="es-ES" altLang="es-AR" sz="2400" baseline="-25000" dirty="0"/>
            </a:p>
          </p:txBody>
        </p:sp>
      </p:grpSp>
      <p:graphicFrame>
        <p:nvGraphicFramePr>
          <p:cNvPr id="26" name="2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160400"/>
              </p:ext>
            </p:extLst>
          </p:nvPr>
        </p:nvGraphicFramePr>
        <p:xfrm>
          <a:off x="299605" y="1362319"/>
          <a:ext cx="31892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1" name="Ecuación" r:id="rId3" imgW="888840" imgH="253800" progId="Equation.3">
                  <p:embed/>
                </p:oleObj>
              </mc:Choice>
              <mc:Fallback>
                <p:oleObj name="Ecuación" r:id="rId3" imgW="8888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05" y="1362319"/>
                        <a:ext cx="318928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2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014430"/>
              </p:ext>
            </p:extLst>
          </p:nvPr>
        </p:nvGraphicFramePr>
        <p:xfrm>
          <a:off x="314399" y="2209800"/>
          <a:ext cx="34655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2" name="Ecuación" r:id="rId5" imgW="965160" imgH="241200" progId="Equation.3">
                  <p:embed/>
                </p:oleObj>
              </mc:Choice>
              <mc:Fallback>
                <p:oleObj name="Ecuación" r:id="rId5" imgW="965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99" y="2209800"/>
                        <a:ext cx="34655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27 Rectángulo"/>
          <p:cNvSpPr/>
          <p:nvPr/>
        </p:nvSpPr>
        <p:spPr>
          <a:xfrm>
            <a:off x="44066" y="503232"/>
            <a:ext cx="31126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l-GR" sz="3600" dirty="0"/>
              <a:t>α</a:t>
            </a:r>
            <a:r>
              <a:rPr lang="es-AR" sz="3600" dirty="0"/>
              <a:t> = constante</a:t>
            </a:r>
          </a:p>
        </p:txBody>
      </p:sp>
      <p:sp>
        <p:nvSpPr>
          <p:cNvPr id="29" name="Rectangle 2"/>
          <p:cNvSpPr txBox="1">
            <a:spLocks noRot="1" noChangeArrowheads="1"/>
          </p:cNvSpPr>
          <p:nvPr/>
        </p:nvSpPr>
        <p:spPr>
          <a:xfrm>
            <a:off x="298818" y="31532"/>
            <a:ext cx="8510588" cy="540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u="sng" dirty="0" err="1"/>
              <a:t>Analisis</a:t>
            </a:r>
            <a:r>
              <a:rPr lang="es-ES_tradnl" sz="3200" b="1" u="sng" dirty="0"/>
              <a:t> para puntos de diferentes radios</a:t>
            </a:r>
            <a:endParaRPr lang="es-ES" sz="4000" dirty="0"/>
          </a:p>
        </p:txBody>
      </p:sp>
      <p:graphicFrame>
        <p:nvGraphicFramePr>
          <p:cNvPr id="31" name="3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059560"/>
              </p:ext>
            </p:extLst>
          </p:nvPr>
        </p:nvGraphicFramePr>
        <p:xfrm>
          <a:off x="298818" y="4719288"/>
          <a:ext cx="373268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3" name="Ecuación" r:id="rId7" imgW="1117440" imgH="203040" progId="Equation.3">
                  <p:embed/>
                </p:oleObj>
              </mc:Choice>
              <mc:Fallback>
                <p:oleObj name="Ecuación" r:id="rId7" imgW="1117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18" y="4719288"/>
                        <a:ext cx="373268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2"/>
          <p:cNvSpPr txBox="1">
            <a:spLocks noRot="1" noChangeArrowheads="1"/>
          </p:cNvSpPr>
          <p:nvPr/>
        </p:nvSpPr>
        <p:spPr>
          <a:xfrm>
            <a:off x="65485" y="3359811"/>
            <a:ext cx="4488627" cy="12818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u="sng" dirty="0"/>
              <a:t>Para un mismo punto p o puntos que estén a igual distancia de o, ¿se mantiene el módulo de la  aceleración constante?</a:t>
            </a:r>
            <a:endParaRPr lang="es-ES" sz="4000" dirty="0"/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820893"/>
              </p:ext>
            </p:extLst>
          </p:nvPr>
        </p:nvGraphicFramePr>
        <p:xfrm>
          <a:off x="431540" y="5661248"/>
          <a:ext cx="32258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4" name="Ecuación" r:id="rId9" imgW="888614" imgH="304668" progId="Equation.3">
                  <p:embed/>
                </p:oleObj>
              </mc:Choice>
              <mc:Fallback>
                <p:oleObj name="Ecuación" r:id="rId9" imgW="888614" imgH="304668" progId="Equation.3">
                  <p:embed/>
                  <p:pic>
                    <p:nvPicPr>
                      <p:cNvPr id="0" name="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40" y="5661248"/>
                        <a:ext cx="3225800" cy="1104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3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0314"/>
              </p:ext>
            </p:extLst>
          </p:nvPr>
        </p:nvGraphicFramePr>
        <p:xfrm>
          <a:off x="5245061" y="5337212"/>
          <a:ext cx="3317857" cy="604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5" name="Ecuación" r:id="rId11" imgW="1346040" imgH="228600" progId="Equation.3">
                  <p:embed/>
                </p:oleObj>
              </mc:Choice>
              <mc:Fallback>
                <p:oleObj name="Ecuación" r:id="rId11" imgW="1346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061" y="5337212"/>
                        <a:ext cx="3317857" cy="6042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3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0096742"/>
              </p:ext>
            </p:extLst>
          </p:nvPr>
        </p:nvGraphicFramePr>
        <p:xfrm>
          <a:off x="5256269" y="6021288"/>
          <a:ext cx="3319804" cy="581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6" name="Ecuación" r:id="rId13" imgW="1422360" imgH="228600" progId="Equation.3">
                  <p:embed/>
                </p:oleObj>
              </mc:Choice>
              <mc:Fallback>
                <p:oleObj name="Ecuación" r:id="rId13" imgW="1422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69" y="6021288"/>
                        <a:ext cx="3319804" cy="581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374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16706" y="8400"/>
            <a:ext cx="8510588" cy="540280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sz="3200" b="1" u="sng" dirty="0"/>
              <a:t>Rotación con velocidad angular constante</a:t>
            </a:r>
            <a:r>
              <a:rPr lang="es-ES" sz="4000" dirty="0"/>
              <a:t> 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018695"/>
              </p:ext>
            </p:extLst>
          </p:nvPr>
        </p:nvGraphicFramePr>
        <p:xfrm>
          <a:off x="179512" y="692696"/>
          <a:ext cx="8712968" cy="233496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714">
                <a:tc>
                  <a:txBody>
                    <a:bodyPr/>
                    <a:lstStyle/>
                    <a:p>
                      <a:pPr algn="ctr"/>
                      <a:r>
                        <a:rPr lang="es-AR" sz="2400" dirty="0">
                          <a:solidFill>
                            <a:schemeClr val="bg1"/>
                          </a:solidFill>
                        </a:rPr>
                        <a:t>MRU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2400">
                          <a:solidFill>
                            <a:schemeClr val="bg1"/>
                          </a:solidFill>
                        </a:rPr>
                        <a:t>MCU</a:t>
                      </a:r>
                      <a:endParaRPr lang="es-AR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714">
                <a:tc>
                  <a:txBody>
                    <a:bodyPr/>
                    <a:lstStyle/>
                    <a:p>
                      <a:pPr algn="ctr"/>
                      <a:r>
                        <a:rPr lang="es-AR" sz="2800" dirty="0"/>
                        <a:t>a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dirty="0"/>
                        <a:t>α</a:t>
                      </a:r>
                      <a:r>
                        <a:rPr lang="es-AR" sz="2800" dirty="0"/>
                        <a:t> =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714">
                <a:tc>
                  <a:txBody>
                    <a:bodyPr/>
                    <a:lstStyle/>
                    <a:p>
                      <a:pPr algn="ctr"/>
                      <a:r>
                        <a:rPr lang="es-AR" sz="2800" dirty="0"/>
                        <a:t>v = constante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800" dirty="0"/>
                        <a:t>ω</a:t>
                      </a:r>
                      <a:r>
                        <a:rPr lang="es-AR" sz="2800" dirty="0"/>
                        <a:t> = constante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8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2800" dirty="0"/>
                        <a:t>x - x</a:t>
                      </a:r>
                      <a:r>
                        <a:rPr lang="es-AR" sz="2800" baseline="-25000" dirty="0"/>
                        <a:t>0 </a:t>
                      </a:r>
                      <a:r>
                        <a:rPr lang="es-AR" sz="2800" baseline="0" dirty="0"/>
                        <a:t>= </a:t>
                      </a:r>
                      <a:r>
                        <a:rPr lang="es-ES_tradnl" sz="2800" dirty="0"/>
                        <a:t>v</a:t>
                      </a:r>
                      <a:r>
                        <a:rPr lang="es-ES_tradnl" sz="2800" baseline="-25000" dirty="0"/>
                        <a:t>0</a:t>
                      </a:r>
                      <a:r>
                        <a:rPr lang="es-ES_tradnl" sz="2800" dirty="0"/>
                        <a:t> t</a:t>
                      </a:r>
                      <a:endParaRPr lang="es-AR" sz="2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800" dirty="0"/>
                        <a:t>θ</a:t>
                      </a:r>
                      <a:r>
                        <a:rPr lang="es-AR" sz="2800" dirty="0"/>
                        <a:t> - </a:t>
                      </a:r>
                      <a:r>
                        <a:rPr lang="el-GR" sz="2800" dirty="0"/>
                        <a:t>θ</a:t>
                      </a:r>
                      <a:r>
                        <a:rPr lang="es-AR" sz="2800" baseline="-25000" dirty="0"/>
                        <a:t>0 </a:t>
                      </a:r>
                      <a:r>
                        <a:rPr lang="es-AR" sz="2800" baseline="0" dirty="0"/>
                        <a:t>= </a:t>
                      </a:r>
                      <a:r>
                        <a:rPr lang="el-GR" sz="2800" dirty="0"/>
                        <a:t>ω</a:t>
                      </a:r>
                      <a:r>
                        <a:rPr lang="es-ES_tradnl" sz="2800" baseline="-25000" dirty="0"/>
                        <a:t>0</a:t>
                      </a:r>
                      <a:r>
                        <a:rPr lang="es-ES_tradnl" sz="2800" dirty="0"/>
                        <a:t> t</a:t>
                      </a:r>
                      <a:endParaRPr lang="es-AR" sz="2800" baseline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5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544920"/>
              </p:ext>
            </p:extLst>
          </p:nvPr>
        </p:nvGraphicFramePr>
        <p:xfrm>
          <a:off x="258924" y="3248980"/>
          <a:ext cx="268763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5" name="Ecuación" r:id="rId4" imgW="749160" imgH="228600" progId="Equation.3">
                  <p:embed/>
                </p:oleObj>
              </mc:Choice>
              <mc:Fallback>
                <p:oleObj name="Ecuación" r:id="rId4" imgW="749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4" y="3248980"/>
                        <a:ext cx="2687638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6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0973"/>
              </p:ext>
            </p:extLst>
          </p:nvPr>
        </p:nvGraphicFramePr>
        <p:xfrm>
          <a:off x="3311860" y="3212976"/>
          <a:ext cx="209708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6" name="Ecuación" r:id="rId6" imgW="583920" imgH="228600" progId="Equation.3">
                  <p:embed/>
                </p:oleObj>
              </mc:Choice>
              <mc:Fallback>
                <p:oleObj name="Ecuación" r:id="rId6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860" y="3212976"/>
                        <a:ext cx="2097087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7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155857"/>
              </p:ext>
            </p:extLst>
          </p:nvPr>
        </p:nvGraphicFramePr>
        <p:xfrm>
          <a:off x="6264188" y="3176972"/>
          <a:ext cx="1704975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7" name="Ecuación" r:id="rId8" imgW="469800" imgH="253800" progId="Equation.3">
                  <p:embed/>
                </p:oleObj>
              </mc:Choice>
              <mc:Fallback>
                <p:oleObj name="Ecuación" r:id="rId8" imgW="4698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188" y="3176972"/>
                        <a:ext cx="1704975" cy="920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 txBox="1">
            <a:spLocks noRot="1" noChangeArrowheads="1"/>
          </p:cNvSpPr>
          <p:nvPr/>
        </p:nvSpPr>
        <p:spPr>
          <a:xfrm>
            <a:off x="264650" y="4221088"/>
            <a:ext cx="8510588" cy="5402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u="sng" dirty="0"/>
              <a:t>Analizar para puntos de diferentes radios</a:t>
            </a:r>
            <a:endParaRPr lang="es-ES" sz="4000" dirty="0"/>
          </a:p>
        </p:txBody>
      </p:sp>
      <p:sp>
        <p:nvSpPr>
          <p:cNvPr id="9" name="Rectangle 2"/>
          <p:cNvSpPr txBox="1">
            <a:spLocks noRot="1" noChangeArrowheads="1"/>
          </p:cNvSpPr>
          <p:nvPr/>
        </p:nvSpPr>
        <p:spPr>
          <a:xfrm>
            <a:off x="277914" y="5885489"/>
            <a:ext cx="8510588" cy="720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u="sng" dirty="0"/>
              <a:t>Analizar para un mismo punto o puntos que estén a igual radio, en distintos instantes</a:t>
            </a:r>
            <a:endParaRPr lang="es-ES" sz="4000" dirty="0"/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159947"/>
              </p:ext>
            </p:extLst>
          </p:nvPr>
        </p:nvGraphicFramePr>
        <p:xfrm>
          <a:off x="276226" y="4761368"/>
          <a:ext cx="1878013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8" name="Ecuación" r:id="rId10" imgW="761760" imgH="228600" progId="Equation.3">
                  <p:embed/>
                </p:oleObj>
              </mc:Choice>
              <mc:Fallback>
                <p:oleObj name="Ecuación" r:id="rId10" imgW="761760" imgH="228600" progId="Equation.3">
                  <p:embed/>
                  <p:pic>
                    <p:nvPicPr>
                      <p:cNvPr id="0" name="3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6" y="4761368"/>
                        <a:ext cx="1878013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823102"/>
              </p:ext>
            </p:extLst>
          </p:nvPr>
        </p:nvGraphicFramePr>
        <p:xfrm>
          <a:off x="294295" y="5304464"/>
          <a:ext cx="33194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9" name="Ecuación" r:id="rId12" imgW="1422360" imgH="228600" progId="Equation.3">
                  <p:embed/>
                </p:oleObj>
              </mc:Choice>
              <mc:Fallback>
                <p:oleObj name="Ecuación" r:id="rId12" imgW="1422360" imgH="228600" progId="Equation.3">
                  <p:embed/>
                  <p:pic>
                    <p:nvPicPr>
                      <p:cNvPr id="0" name="3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95" y="5304464"/>
                        <a:ext cx="331946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1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15546"/>
              </p:ext>
            </p:extLst>
          </p:nvPr>
        </p:nvGraphicFramePr>
        <p:xfrm>
          <a:off x="4533208" y="4905164"/>
          <a:ext cx="4328429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0" name="Ecuación" r:id="rId14" imgW="1307880" imgH="241200" progId="Equation.3">
                  <p:embed/>
                </p:oleObj>
              </mc:Choice>
              <mc:Fallback>
                <p:oleObj name="Ecuación" r:id="rId14" imgW="1307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208" y="4905164"/>
                        <a:ext cx="4328429" cy="8747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169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/>
          </a:p>
        </p:txBody>
      </p:sp>
      <p:sp>
        <p:nvSpPr>
          <p:cNvPr id="5149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/>
          </a:p>
        </p:txBody>
      </p:sp>
      <p:sp>
        <p:nvSpPr>
          <p:cNvPr id="37" name="1 Título"/>
          <p:cNvSpPr>
            <a:spLocks noGrp="1"/>
          </p:cNvSpPr>
          <p:nvPr>
            <p:ph type="title"/>
          </p:nvPr>
        </p:nvSpPr>
        <p:spPr>
          <a:xfrm>
            <a:off x="250825" y="115888"/>
            <a:ext cx="8686800" cy="523875"/>
          </a:xfrm>
          <a:blipFill>
            <a:blip r:embed="rId4" cstate="print"/>
            <a:tile tx="0" ty="0" sx="100000" sy="100000" flip="none" algn="tl"/>
          </a:blipFill>
        </p:spPr>
        <p:txBody>
          <a:bodyPr>
            <a:spAutoFit/>
          </a:bodyPr>
          <a:lstStyle/>
          <a:p>
            <a:pPr>
              <a:defRPr/>
            </a:pPr>
            <a:r>
              <a:rPr lang="es-AR" sz="2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Arial" charset="0"/>
              </a:rPr>
              <a:t>Velocidad media e instantánea</a:t>
            </a: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145225"/>
              </p:ext>
            </p:extLst>
          </p:nvPr>
        </p:nvGraphicFramePr>
        <p:xfrm>
          <a:off x="1106760" y="4113076"/>
          <a:ext cx="1634600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2" name="Ecuación" r:id="rId5" imgW="444307" imgH="368140" progId="Equation.3">
                  <p:embed/>
                </p:oleObj>
              </mc:Choice>
              <mc:Fallback>
                <p:oleObj name="Ecuación" r:id="rId5" imgW="444307" imgH="368140" progId="Equation.3">
                  <p:embed/>
                  <p:pic>
                    <p:nvPicPr>
                      <p:cNvPr id="0" name="4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760" y="4113076"/>
                        <a:ext cx="1634600" cy="1322388"/>
                      </a:xfrm>
                      <a:prstGeom prst="rect">
                        <a:avLst/>
                      </a:prstGeom>
                      <a:solidFill>
                        <a:srgbClr val="F2DCDB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6" name="5 Rectángulo"/>
          <p:cNvSpPr>
            <a:spLocks noChangeArrowheads="1"/>
          </p:cNvSpPr>
          <p:nvPr/>
        </p:nvSpPr>
        <p:spPr bwMode="auto">
          <a:xfrm>
            <a:off x="508" y="5301208"/>
            <a:ext cx="4391472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just" eaLnBrk="1" hangingPunct="1"/>
            <a:r>
              <a:rPr lang="es-ES_tradnl" altLang="es-AR" sz="2000" dirty="0"/>
              <a:t>Por tanto, la velocidad media también será la misma para cualquier trayectoria que siga el punto móvil de P a Q durante el mismo </a:t>
            </a:r>
            <a:r>
              <a:rPr lang="es-ES_tradnl" altLang="es-AR" sz="2000" dirty="0">
                <a:sym typeface="Symbol" pitchFamily="18" charset="2"/>
              </a:rPr>
              <a:t></a:t>
            </a:r>
            <a:r>
              <a:rPr lang="es-ES_tradnl" altLang="es-AR" sz="2000" dirty="0"/>
              <a:t>t</a:t>
            </a:r>
            <a:endParaRPr lang="es-AR" altLang="es-AR" sz="2000" dirty="0"/>
          </a:p>
        </p:txBody>
      </p:sp>
      <p:sp>
        <p:nvSpPr>
          <p:cNvPr id="43" name="Line 119"/>
          <p:cNvSpPr>
            <a:spLocks noChangeShapeType="1"/>
          </p:cNvSpPr>
          <p:nvPr/>
        </p:nvSpPr>
        <p:spPr bwMode="auto">
          <a:xfrm>
            <a:off x="576263" y="903263"/>
            <a:ext cx="19050" cy="304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4" name="Line 120"/>
          <p:cNvSpPr>
            <a:spLocks noChangeShapeType="1"/>
          </p:cNvSpPr>
          <p:nvPr/>
        </p:nvSpPr>
        <p:spPr bwMode="auto">
          <a:xfrm flipH="1">
            <a:off x="573088" y="3965551"/>
            <a:ext cx="3467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5" name="Freeform 121"/>
          <p:cNvSpPr>
            <a:spLocks/>
          </p:cNvSpPr>
          <p:nvPr/>
        </p:nvSpPr>
        <p:spPr bwMode="auto">
          <a:xfrm>
            <a:off x="1081088" y="1674788"/>
            <a:ext cx="2579687" cy="1404938"/>
          </a:xfrm>
          <a:custGeom>
            <a:avLst/>
            <a:gdLst>
              <a:gd name="T0" fmla="*/ 2147483647 w 1706"/>
              <a:gd name="T1" fmla="*/ 2147483647 h 894"/>
              <a:gd name="T2" fmla="*/ 2147483647 w 1706"/>
              <a:gd name="T3" fmla="*/ 2147483647 h 894"/>
              <a:gd name="T4" fmla="*/ 2147483647 w 1706"/>
              <a:gd name="T5" fmla="*/ 2147483647 h 894"/>
              <a:gd name="T6" fmla="*/ 2147483647 w 1706"/>
              <a:gd name="T7" fmla="*/ 2147483647 h 894"/>
              <a:gd name="T8" fmla="*/ 2147483647 w 1706"/>
              <a:gd name="T9" fmla="*/ 2147483647 h 894"/>
              <a:gd name="T10" fmla="*/ 2147483647 w 1706"/>
              <a:gd name="T11" fmla="*/ 2147483647 h 894"/>
              <a:gd name="T12" fmla="*/ 2147483647 w 1706"/>
              <a:gd name="T13" fmla="*/ 0 h 894"/>
              <a:gd name="T14" fmla="*/ 2147483647 w 1706"/>
              <a:gd name="T15" fmla="*/ 2147483647 h 894"/>
              <a:gd name="T16" fmla="*/ 2147483647 w 1706"/>
              <a:gd name="T17" fmla="*/ 2147483647 h 894"/>
              <a:gd name="T18" fmla="*/ 2147483647 w 1706"/>
              <a:gd name="T19" fmla="*/ 2147483647 h 894"/>
              <a:gd name="T20" fmla="*/ 2147483647 w 1706"/>
              <a:gd name="T21" fmla="*/ 2147483647 h 894"/>
              <a:gd name="T22" fmla="*/ 2147483647 w 1706"/>
              <a:gd name="T23" fmla="*/ 2147483647 h 8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706"/>
              <a:gd name="T37" fmla="*/ 0 h 894"/>
              <a:gd name="T38" fmla="*/ 1706 w 1706"/>
              <a:gd name="T39" fmla="*/ 894 h 8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706" h="894">
                <a:moveTo>
                  <a:pt x="140" y="894"/>
                </a:moveTo>
                <a:cubicBezTo>
                  <a:pt x="100" y="831"/>
                  <a:pt x="61" y="769"/>
                  <a:pt x="38" y="714"/>
                </a:cubicBezTo>
                <a:cubicBezTo>
                  <a:pt x="15" y="659"/>
                  <a:pt x="0" y="621"/>
                  <a:pt x="2" y="564"/>
                </a:cubicBezTo>
                <a:cubicBezTo>
                  <a:pt x="4" y="507"/>
                  <a:pt x="17" y="440"/>
                  <a:pt x="50" y="372"/>
                </a:cubicBezTo>
                <a:cubicBezTo>
                  <a:pt x="83" y="304"/>
                  <a:pt x="134" y="213"/>
                  <a:pt x="200" y="156"/>
                </a:cubicBezTo>
                <a:cubicBezTo>
                  <a:pt x="266" y="99"/>
                  <a:pt x="358" y="56"/>
                  <a:pt x="446" y="30"/>
                </a:cubicBezTo>
                <a:cubicBezTo>
                  <a:pt x="534" y="4"/>
                  <a:pt x="649" y="0"/>
                  <a:pt x="728" y="0"/>
                </a:cubicBezTo>
                <a:cubicBezTo>
                  <a:pt x="807" y="0"/>
                  <a:pt x="861" y="4"/>
                  <a:pt x="920" y="30"/>
                </a:cubicBezTo>
                <a:cubicBezTo>
                  <a:pt x="979" y="56"/>
                  <a:pt x="1029" y="124"/>
                  <a:pt x="1082" y="156"/>
                </a:cubicBezTo>
                <a:cubicBezTo>
                  <a:pt x="1135" y="188"/>
                  <a:pt x="1174" y="214"/>
                  <a:pt x="1238" y="222"/>
                </a:cubicBezTo>
                <a:cubicBezTo>
                  <a:pt x="1302" y="230"/>
                  <a:pt x="1388" y="221"/>
                  <a:pt x="1466" y="204"/>
                </a:cubicBezTo>
                <a:cubicBezTo>
                  <a:pt x="1544" y="187"/>
                  <a:pt x="1666" y="134"/>
                  <a:pt x="1706" y="120"/>
                </a:cubicBezTo>
              </a:path>
            </a:pathLst>
          </a:custGeom>
          <a:noFill/>
          <a:ln w="158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6" name="Line 122"/>
          <p:cNvSpPr>
            <a:spLocks noChangeShapeType="1"/>
          </p:cNvSpPr>
          <p:nvPr/>
        </p:nvSpPr>
        <p:spPr bwMode="auto">
          <a:xfrm flipV="1">
            <a:off x="592138" y="2703488"/>
            <a:ext cx="476250" cy="12525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7" name="Oval 123"/>
          <p:cNvSpPr>
            <a:spLocks noChangeArrowheads="1"/>
          </p:cNvSpPr>
          <p:nvPr/>
        </p:nvSpPr>
        <p:spPr bwMode="auto">
          <a:xfrm>
            <a:off x="1370013" y="1814488"/>
            <a:ext cx="111125" cy="968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/>
          </a:p>
        </p:txBody>
      </p:sp>
      <p:sp>
        <p:nvSpPr>
          <p:cNvPr id="48" name="Oval 124"/>
          <p:cNvSpPr>
            <a:spLocks noChangeArrowheads="1"/>
          </p:cNvSpPr>
          <p:nvPr/>
        </p:nvSpPr>
        <p:spPr bwMode="auto">
          <a:xfrm>
            <a:off x="2333625" y="1646213"/>
            <a:ext cx="112713" cy="968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/>
          </a:p>
        </p:txBody>
      </p:sp>
      <p:sp>
        <p:nvSpPr>
          <p:cNvPr id="49" name="Oval 125"/>
          <p:cNvSpPr>
            <a:spLocks noChangeArrowheads="1"/>
          </p:cNvSpPr>
          <p:nvPr/>
        </p:nvSpPr>
        <p:spPr bwMode="auto">
          <a:xfrm>
            <a:off x="1033463" y="2636813"/>
            <a:ext cx="111125" cy="968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/>
          </a:p>
        </p:txBody>
      </p:sp>
      <p:sp>
        <p:nvSpPr>
          <p:cNvPr id="50" name="Line 126"/>
          <p:cNvSpPr>
            <a:spLocks noChangeShapeType="1"/>
          </p:cNvSpPr>
          <p:nvPr/>
        </p:nvSpPr>
        <p:spPr bwMode="auto">
          <a:xfrm flipV="1">
            <a:off x="1073943" y="1720826"/>
            <a:ext cx="1296988" cy="98266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" name="Line 127"/>
          <p:cNvSpPr>
            <a:spLocks noChangeShapeType="1"/>
          </p:cNvSpPr>
          <p:nvPr/>
        </p:nvSpPr>
        <p:spPr bwMode="auto">
          <a:xfrm flipV="1">
            <a:off x="1436688" y="1041376"/>
            <a:ext cx="1216025" cy="8302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2" name="Text Box 128"/>
          <p:cNvSpPr txBox="1">
            <a:spLocks noChangeArrowheads="1"/>
          </p:cNvSpPr>
          <p:nvPr/>
        </p:nvSpPr>
        <p:spPr bwMode="auto">
          <a:xfrm>
            <a:off x="856407" y="2451460"/>
            <a:ext cx="4032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" tIns="3600" rIns="3600" bIns="36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400" dirty="0">
                <a:latin typeface="Arial" charset="0"/>
              </a:rPr>
              <a:t>P</a:t>
            </a:r>
          </a:p>
        </p:txBody>
      </p:sp>
      <p:sp>
        <p:nvSpPr>
          <p:cNvPr id="53" name="Text Box 129"/>
          <p:cNvSpPr txBox="1">
            <a:spLocks noChangeArrowheads="1"/>
          </p:cNvSpPr>
          <p:nvPr/>
        </p:nvSpPr>
        <p:spPr bwMode="auto">
          <a:xfrm>
            <a:off x="2422525" y="1335063"/>
            <a:ext cx="49371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" tIns="3600" rIns="3600" bIns="36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400" dirty="0">
                <a:latin typeface="Arial" charset="0"/>
              </a:rPr>
              <a:t>Q</a:t>
            </a:r>
          </a:p>
        </p:txBody>
      </p:sp>
      <p:sp>
        <p:nvSpPr>
          <p:cNvPr id="54" name="Text Box 130"/>
          <p:cNvSpPr txBox="1">
            <a:spLocks noChangeArrowheads="1"/>
          </p:cNvSpPr>
          <p:nvPr/>
        </p:nvSpPr>
        <p:spPr bwMode="auto">
          <a:xfrm>
            <a:off x="1381125" y="2938438"/>
            <a:ext cx="63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" tIns="3600" rIns="3600" bIns="36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55" name="Text Box 131"/>
          <p:cNvSpPr txBox="1">
            <a:spLocks noChangeArrowheads="1"/>
          </p:cNvSpPr>
          <p:nvPr/>
        </p:nvSpPr>
        <p:spPr bwMode="auto">
          <a:xfrm>
            <a:off x="1389063" y="1806551"/>
            <a:ext cx="63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" tIns="3600" rIns="3600" bIns="36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56" name="Text Box 132"/>
          <p:cNvSpPr txBox="1">
            <a:spLocks noChangeArrowheads="1"/>
          </p:cNvSpPr>
          <p:nvPr/>
        </p:nvSpPr>
        <p:spPr bwMode="auto">
          <a:xfrm>
            <a:off x="1617663" y="2532038"/>
            <a:ext cx="63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" tIns="3600" rIns="3600" bIns="36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57" name="Text Box 133"/>
          <p:cNvSpPr txBox="1">
            <a:spLocks noChangeArrowheads="1"/>
          </p:cNvSpPr>
          <p:nvPr/>
        </p:nvSpPr>
        <p:spPr bwMode="auto">
          <a:xfrm>
            <a:off x="714375" y="1938313"/>
            <a:ext cx="63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" tIns="3600" rIns="3600" bIns="36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58" name="Text Box 134"/>
          <p:cNvSpPr txBox="1">
            <a:spLocks noChangeArrowheads="1"/>
          </p:cNvSpPr>
          <p:nvPr/>
        </p:nvSpPr>
        <p:spPr bwMode="auto">
          <a:xfrm>
            <a:off x="2189163" y="844526"/>
            <a:ext cx="63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" tIns="3600" rIns="3600" bIns="36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59" name="Text Box 135"/>
          <p:cNvSpPr txBox="1">
            <a:spLocks noChangeArrowheads="1"/>
          </p:cNvSpPr>
          <p:nvPr/>
        </p:nvSpPr>
        <p:spPr bwMode="auto">
          <a:xfrm>
            <a:off x="401638" y="904851"/>
            <a:ext cx="28257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" tIns="3600" rIns="3600" bIns="36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1600">
                <a:latin typeface="Arial" charset="0"/>
              </a:rPr>
              <a:t>y</a:t>
            </a:r>
          </a:p>
        </p:txBody>
      </p:sp>
      <p:sp>
        <p:nvSpPr>
          <p:cNvPr id="60" name="Text Box 136"/>
          <p:cNvSpPr txBox="1">
            <a:spLocks noChangeArrowheads="1"/>
          </p:cNvSpPr>
          <p:nvPr/>
        </p:nvSpPr>
        <p:spPr bwMode="auto">
          <a:xfrm>
            <a:off x="4002088" y="4071913"/>
            <a:ext cx="2825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" tIns="3600" rIns="3600" bIns="36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1600">
                <a:latin typeface="Arial" charset="0"/>
              </a:rPr>
              <a:t>x</a:t>
            </a:r>
          </a:p>
        </p:txBody>
      </p:sp>
      <p:graphicFrame>
        <p:nvGraphicFramePr>
          <p:cNvPr id="6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707185"/>
              </p:ext>
            </p:extLst>
          </p:nvPr>
        </p:nvGraphicFramePr>
        <p:xfrm>
          <a:off x="617538" y="2892401"/>
          <a:ext cx="2682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3" name="Ecuación" r:id="rId7" imgW="164957" imgH="291847" progId="Equation.3">
                  <p:embed/>
                </p:oleObj>
              </mc:Choice>
              <mc:Fallback>
                <p:oleObj name="Ecuación" r:id="rId7" imgW="164957" imgH="2918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2892401"/>
                        <a:ext cx="26828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138"/>
          <p:cNvSpPr txBox="1">
            <a:spLocks noChangeArrowheads="1"/>
          </p:cNvSpPr>
          <p:nvPr/>
        </p:nvSpPr>
        <p:spPr bwMode="auto">
          <a:xfrm>
            <a:off x="357188" y="3929038"/>
            <a:ext cx="2794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" tIns="3600" rIns="3600" bIns="36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1600">
                <a:latin typeface="Arial" charset="0"/>
              </a:rPr>
              <a:t>0</a:t>
            </a:r>
          </a:p>
        </p:txBody>
      </p:sp>
      <p:sp>
        <p:nvSpPr>
          <p:cNvPr id="63" name="Line 139"/>
          <p:cNvSpPr>
            <a:spLocks noChangeShapeType="1"/>
          </p:cNvSpPr>
          <p:nvPr/>
        </p:nvSpPr>
        <p:spPr bwMode="auto">
          <a:xfrm flipV="1">
            <a:off x="595313" y="1701776"/>
            <a:ext cx="1809750" cy="22542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6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245199"/>
              </p:ext>
            </p:extLst>
          </p:nvPr>
        </p:nvGraphicFramePr>
        <p:xfrm>
          <a:off x="1285874" y="1911326"/>
          <a:ext cx="46196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4" name="Ecuación" r:id="rId9" imgW="215619" imgH="164885" progId="Equation.3">
                  <p:embed/>
                </p:oleObj>
              </mc:Choice>
              <mc:Fallback>
                <p:oleObj name="Ecuación" r:id="rId9" imgW="215619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4" y="1911326"/>
                        <a:ext cx="461963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684342"/>
              </p:ext>
            </p:extLst>
          </p:nvPr>
        </p:nvGraphicFramePr>
        <p:xfrm>
          <a:off x="1150938" y="3105126"/>
          <a:ext cx="4683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5" name="Equation" r:id="rId11" imgW="152268" imgH="215713" progId="Equation.3">
                  <p:embed/>
                </p:oleObj>
              </mc:Choice>
              <mc:Fallback>
                <p:oleObj name="Equation" r:id="rId11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3105126"/>
                        <a:ext cx="4683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168125"/>
              </p:ext>
            </p:extLst>
          </p:nvPr>
        </p:nvGraphicFramePr>
        <p:xfrm>
          <a:off x="2195513" y="620688"/>
          <a:ext cx="57626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6" name="Ecuación" r:id="rId13" imgW="126720" imgH="203040" progId="Equation.3">
                  <p:embed/>
                </p:oleObj>
              </mc:Choice>
              <mc:Fallback>
                <p:oleObj name="Ecuación" r:id="rId13" imgW="1267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620688"/>
                        <a:ext cx="576262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Line 119"/>
          <p:cNvSpPr>
            <a:spLocks noChangeShapeType="1"/>
          </p:cNvSpPr>
          <p:nvPr/>
        </p:nvSpPr>
        <p:spPr bwMode="auto">
          <a:xfrm>
            <a:off x="5202348" y="927918"/>
            <a:ext cx="15875" cy="2617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74" name="Line 120"/>
          <p:cNvSpPr>
            <a:spLocks noChangeShapeType="1"/>
          </p:cNvSpPr>
          <p:nvPr/>
        </p:nvSpPr>
        <p:spPr bwMode="auto">
          <a:xfrm flipV="1">
            <a:off x="5199173" y="3536181"/>
            <a:ext cx="3467100" cy="6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75" name="Freeform 121"/>
          <p:cNvSpPr>
            <a:spLocks/>
          </p:cNvSpPr>
          <p:nvPr/>
        </p:nvSpPr>
        <p:spPr bwMode="auto">
          <a:xfrm>
            <a:off x="5707173" y="1254943"/>
            <a:ext cx="2579687" cy="1404938"/>
          </a:xfrm>
          <a:custGeom>
            <a:avLst/>
            <a:gdLst>
              <a:gd name="T0" fmla="*/ 2147483647 w 1706"/>
              <a:gd name="T1" fmla="*/ 2147483647 h 894"/>
              <a:gd name="T2" fmla="*/ 2147483647 w 1706"/>
              <a:gd name="T3" fmla="*/ 2147483647 h 894"/>
              <a:gd name="T4" fmla="*/ 2147483647 w 1706"/>
              <a:gd name="T5" fmla="*/ 2147483647 h 894"/>
              <a:gd name="T6" fmla="*/ 2147483647 w 1706"/>
              <a:gd name="T7" fmla="*/ 2147483647 h 894"/>
              <a:gd name="T8" fmla="*/ 2147483647 w 1706"/>
              <a:gd name="T9" fmla="*/ 2147483647 h 894"/>
              <a:gd name="T10" fmla="*/ 2147483647 w 1706"/>
              <a:gd name="T11" fmla="*/ 2147483647 h 894"/>
              <a:gd name="T12" fmla="*/ 2147483647 w 1706"/>
              <a:gd name="T13" fmla="*/ 0 h 894"/>
              <a:gd name="T14" fmla="*/ 2147483647 w 1706"/>
              <a:gd name="T15" fmla="*/ 2147483647 h 894"/>
              <a:gd name="T16" fmla="*/ 2147483647 w 1706"/>
              <a:gd name="T17" fmla="*/ 2147483647 h 894"/>
              <a:gd name="T18" fmla="*/ 2147483647 w 1706"/>
              <a:gd name="T19" fmla="*/ 2147483647 h 894"/>
              <a:gd name="T20" fmla="*/ 2147483647 w 1706"/>
              <a:gd name="T21" fmla="*/ 2147483647 h 894"/>
              <a:gd name="T22" fmla="*/ 2147483647 w 1706"/>
              <a:gd name="T23" fmla="*/ 2147483647 h 89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706"/>
              <a:gd name="T37" fmla="*/ 0 h 894"/>
              <a:gd name="T38" fmla="*/ 1706 w 1706"/>
              <a:gd name="T39" fmla="*/ 894 h 89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706" h="894">
                <a:moveTo>
                  <a:pt x="140" y="894"/>
                </a:moveTo>
                <a:cubicBezTo>
                  <a:pt x="100" y="831"/>
                  <a:pt x="61" y="769"/>
                  <a:pt x="38" y="714"/>
                </a:cubicBezTo>
                <a:cubicBezTo>
                  <a:pt x="15" y="659"/>
                  <a:pt x="0" y="621"/>
                  <a:pt x="2" y="564"/>
                </a:cubicBezTo>
                <a:cubicBezTo>
                  <a:pt x="4" y="507"/>
                  <a:pt x="17" y="440"/>
                  <a:pt x="50" y="372"/>
                </a:cubicBezTo>
                <a:cubicBezTo>
                  <a:pt x="83" y="304"/>
                  <a:pt x="134" y="213"/>
                  <a:pt x="200" y="156"/>
                </a:cubicBezTo>
                <a:cubicBezTo>
                  <a:pt x="266" y="99"/>
                  <a:pt x="358" y="56"/>
                  <a:pt x="446" y="30"/>
                </a:cubicBezTo>
                <a:cubicBezTo>
                  <a:pt x="534" y="4"/>
                  <a:pt x="649" y="0"/>
                  <a:pt x="728" y="0"/>
                </a:cubicBezTo>
                <a:cubicBezTo>
                  <a:pt x="807" y="0"/>
                  <a:pt x="861" y="4"/>
                  <a:pt x="920" y="30"/>
                </a:cubicBezTo>
                <a:cubicBezTo>
                  <a:pt x="979" y="56"/>
                  <a:pt x="1029" y="124"/>
                  <a:pt x="1082" y="156"/>
                </a:cubicBezTo>
                <a:cubicBezTo>
                  <a:pt x="1135" y="188"/>
                  <a:pt x="1174" y="214"/>
                  <a:pt x="1238" y="222"/>
                </a:cubicBezTo>
                <a:cubicBezTo>
                  <a:pt x="1302" y="230"/>
                  <a:pt x="1388" y="221"/>
                  <a:pt x="1466" y="204"/>
                </a:cubicBezTo>
                <a:cubicBezTo>
                  <a:pt x="1544" y="187"/>
                  <a:pt x="1666" y="134"/>
                  <a:pt x="1706" y="120"/>
                </a:cubicBezTo>
              </a:path>
            </a:pathLst>
          </a:custGeom>
          <a:noFill/>
          <a:ln w="158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76" name="Line 122"/>
          <p:cNvSpPr>
            <a:spLocks noChangeShapeType="1"/>
          </p:cNvSpPr>
          <p:nvPr/>
        </p:nvSpPr>
        <p:spPr bwMode="auto">
          <a:xfrm flipV="1">
            <a:off x="5218223" y="2283643"/>
            <a:ext cx="476250" cy="125253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77" name="Oval 124"/>
          <p:cNvSpPr>
            <a:spLocks noChangeArrowheads="1"/>
          </p:cNvSpPr>
          <p:nvPr/>
        </p:nvSpPr>
        <p:spPr bwMode="auto">
          <a:xfrm>
            <a:off x="6959710" y="1226368"/>
            <a:ext cx="112713" cy="968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/>
          </a:p>
        </p:txBody>
      </p:sp>
      <p:sp>
        <p:nvSpPr>
          <p:cNvPr id="78" name="Oval 125"/>
          <p:cNvSpPr>
            <a:spLocks noChangeArrowheads="1"/>
          </p:cNvSpPr>
          <p:nvPr/>
        </p:nvSpPr>
        <p:spPr bwMode="auto">
          <a:xfrm>
            <a:off x="5659548" y="2216968"/>
            <a:ext cx="111125" cy="968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/>
          </a:p>
        </p:txBody>
      </p:sp>
      <p:sp>
        <p:nvSpPr>
          <p:cNvPr id="79" name="Line 126"/>
          <p:cNvSpPr>
            <a:spLocks noChangeShapeType="1"/>
          </p:cNvSpPr>
          <p:nvPr/>
        </p:nvSpPr>
        <p:spPr bwMode="auto">
          <a:xfrm flipV="1">
            <a:off x="5699235" y="1281931"/>
            <a:ext cx="1296988" cy="982662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0" name="Text Box 128"/>
          <p:cNvSpPr txBox="1">
            <a:spLocks noChangeArrowheads="1"/>
          </p:cNvSpPr>
          <p:nvPr/>
        </p:nvSpPr>
        <p:spPr bwMode="auto">
          <a:xfrm>
            <a:off x="5456348" y="1989955"/>
            <a:ext cx="2889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" tIns="3600" rIns="3600" bIns="36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400" dirty="0">
                <a:latin typeface="Arial" charset="0"/>
              </a:rPr>
              <a:t>P</a:t>
            </a:r>
          </a:p>
        </p:txBody>
      </p:sp>
      <p:sp>
        <p:nvSpPr>
          <p:cNvPr id="81" name="Text Box 129"/>
          <p:cNvSpPr txBox="1">
            <a:spLocks noChangeArrowheads="1"/>
          </p:cNvSpPr>
          <p:nvPr/>
        </p:nvSpPr>
        <p:spPr bwMode="auto">
          <a:xfrm>
            <a:off x="6959710" y="943793"/>
            <a:ext cx="493713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" tIns="3600" rIns="3600" bIns="36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400" dirty="0">
                <a:latin typeface="Arial" charset="0"/>
              </a:rPr>
              <a:t>Q</a:t>
            </a:r>
          </a:p>
        </p:txBody>
      </p:sp>
      <p:sp>
        <p:nvSpPr>
          <p:cNvPr id="82" name="Text Box 130"/>
          <p:cNvSpPr txBox="1">
            <a:spLocks noChangeArrowheads="1"/>
          </p:cNvSpPr>
          <p:nvPr/>
        </p:nvSpPr>
        <p:spPr bwMode="auto">
          <a:xfrm>
            <a:off x="6007210" y="2518593"/>
            <a:ext cx="63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" tIns="3600" rIns="3600" bIns="36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83" name="Text Box 131"/>
          <p:cNvSpPr txBox="1">
            <a:spLocks noChangeArrowheads="1"/>
          </p:cNvSpPr>
          <p:nvPr/>
        </p:nvSpPr>
        <p:spPr bwMode="auto">
          <a:xfrm>
            <a:off x="6015148" y="1386706"/>
            <a:ext cx="63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" tIns="3600" rIns="3600" bIns="36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84" name="Text Box 132"/>
          <p:cNvSpPr txBox="1">
            <a:spLocks noChangeArrowheads="1"/>
          </p:cNvSpPr>
          <p:nvPr/>
        </p:nvSpPr>
        <p:spPr bwMode="auto">
          <a:xfrm>
            <a:off x="6243748" y="2112193"/>
            <a:ext cx="63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" tIns="3600" rIns="3600" bIns="36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85" name="Text Box 133"/>
          <p:cNvSpPr txBox="1">
            <a:spLocks noChangeArrowheads="1"/>
          </p:cNvSpPr>
          <p:nvPr/>
        </p:nvSpPr>
        <p:spPr bwMode="auto">
          <a:xfrm>
            <a:off x="5340460" y="1518468"/>
            <a:ext cx="6350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" tIns="3600" rIns="3600" bIns="36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86" name="Text Box 135"/>
          <p:cNvSpPr txBox="1">
            <a:spLocks noChangeArrowheads="1"/>
          </p:cNvSpPr>
          <p:nvPr/>
        </p:nvSpPr>
        <p:spPr bwMode="auto">
          <a:xfrm>
            <a:off x="5061060" y="980306"/>
            <a:ext cx="28257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" tIns="3600" rIns="3600" bIns="36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400" dirty="0">
                <a:latin typeface="Arial" charset="0"/>
              </a:rPr>
              <a:t>y</a:t>
            </a:r>
          </a:p>
        </p:txBody>
      </p:sp>
      <p:sp>
        <p:nvSpPr>
          <p:cNvPr id="87" name="Text Box 136"/>
          <p:cNvSpPr txBox="1">
            <a:spLocks noChangeArrowheads="1"/>
          </p:cNvSpPr>
          <p:nvPr/>
        </p:nvSpPr>
        <p:spPr bwMode="auto">
          <a:xfrm>
            <a:off x="8515460" y="3345409"/>
            <a:ext cx="2825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" tIns="3600" rIns="3600" bIns="36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400">
                <a:latin typeface="Arial" charset="0"/>
              </a:rPr>
              <a:t>x</a:t>
            </a:r>
          </a:p>
        </p:txBody>
      </p:sp>
      <p:graphicFrame>
        <p:nvGraphicFramePr>
          <p:cNvPr id="8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668001"/>
              </p:ext>
            </p:extLst>
          </p:nvPr>
        </p:nvGraphicFramePr>
        <p:xfrm>
          <a:off x="5224573" y="2259831"/>
          <a:ext cx="33496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7" name="Equation" r:id="rId15" imgW="126780" imgH="215526" progId="Equation.3">
                  <p:embed/>
                </p:oleObj>
              </mc:Choice>
              <mc:Fallback>
                <p:oleObj name="Equation" r:id="rId15" imgW="126780" imgH="21552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573" y="2259831"/>
                        <a:ext cx="334962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Text Box 138"/>
          <p:cNvSpPr txBox="1">
            <a:spLocks noChangeArrowheads="1"/>
          </p:cNvSpPr>
          <p:nvPr/>
        </p:nvSpPr>
        <p:spPr bwMode="auto">
          <a:xfrm>
            <a:off x="4983273" y="3509193"/>
            <a:ext cx="279400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" tIns="3600" rIns="3600" bIns="36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400">
                <a:latin typeface="Arial" charset="0"/>
              </a:rPr>
              <a:t>0</a:t>
            </a:r>
          </a:p>
        </p:txBody>
      </p:sp>
      <p:sp>
        <p:nvSpPr>
          <p:cNvPr id="90" name="Line 139"/>
          <p:cNvSpPr>
            <a:spLocks noChangeShapeType="1"/>
          </p:cNvSpPr>
          <p:nvPr/>
        </p:nvSpPr>
        <p:spPr bwMode="auto">
          <a:xfrm flipV="1">
            <a:off x="5222985" y="1291456"/>
            <a:ext cx="1809750" cy="225425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929773"/>
              </p:ext>
            </p:extLst>
          </p:nvPr>
        </p:nvGraphicFramePr>
        <p:xfrm>
          <a:off x="6000860" y="1508943"/>
          <a:ext cx="461963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8" name="Ecuación" r:id="rId17" imgW="215619" imgH="164885" progId="Equation.3">
                  <p:embed/>
                </p:oleObj>
              </mc:Choice>
              <mc:Fallback>
                <p:oleObj name="Ecuación" r:id="rId17" imgW="215619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860" y="1508943"/>
                        <a:ext cx="461963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962889"/>
              </p:ext>
            </p:extLst>
          </p:nvPr>
        </p:nvGraphicFramePr>
        <p:xfrm>
          <a:off x="6207235" y="2175693"/>
          <a:ext cx="4333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9" name="Equation" r:id="rId18" imgW="152268" imgH="215713" progId="Equation.3">
                  <p:embed/>
                </p:oleObj>
              </mc:Choice>
              <mc:Fallback>
                <p:oleObj name="Equation" r:id="rId18" imgW="152268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235" y="2175693"/>
                        <a:ext cx="4333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Oval 124"/>
          <p:cNvSpPr>
            <a:spLocks noChangeArrowheads="1"/>
          </p:cNvSpPr>
          <p:nvPr/>
        </p:nvSpPr>
        <p:spPr bwMode="auto">
          <a:xfrm>
            <a:off x="6007210" y="1427981"/>
            <a:ext cx="112713" cy="968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/>
          </a:p>
        </p:txBody>
      </p:sp>
      <p:sp>
        <p:nvSpPr>
          <p:cNvPr id="94" name="Text Box 129"/>
          <p:cNvSpPr txBox="1">
            <a:spLocks noChangeArrowheads="1"/>
          </p:cNvSpPr>
          <p:nvPr/>
        </p:nvSpPr>
        <p:spPr bwMode="auto">
          <a:xfrm>
            <a:off x="5933020" y="1067370"/>
            <a:ext cx="493712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" tIns="3600" rIns="3600" bIns="36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400" dirty="0">
                <a:latin typeface="Arial" charset="0"/>
              </a:rPr>
              <a:t>Q’</a:t>
            </a:r>
          </a:p>
        </p:txBody>
      </p:sp>
      <p:sp>
        <p:nvSpPr>
          <p:cNvPr id="95" name="Line 126"/>
          <p:cNvSpPr>
            <a:spLocks noChangeShapeType="1"/>
          </p:cNvSpPr>
          <p:nvPr/>
        </p:nvSpPr>
        <p:spPr bwMode="auto">
          <a:xfrm flipV="1">
            <a:off x="5715110" y="1483543"/>
            <a:ext cx="306388" cy="8001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9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3899603"/>
              </p:ext>
            </p:extLst>
          </p:nvPr>
        </p:nvGraphicFramePr>
        <p:xfrm>
          <a:off x="5426185" y="1643881"/>
          <a:ext cx="515938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0" name="Ecuación" r:id="rId20" imgW="241200" imgH="164880" progId="Equation.3">
                  <p:embed/>
                </p:oleObj>
              </mc:Choice>
              <mc:Fallback>
                <p:oleObj name="Ecuación" r:id="rId20" imgW="24120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185" y="1643881"/>
                        <a:ext cx="515938" cy="31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Rectangle 4"/>
          <p:cNvSpPr>
            <a:spLocks noChangeArrowheads="1"/>
          </p:cNvSpPr>
          <p:nvPr/>
        </p:nvSpPr>
        <p:spPr bwMode="auto">
          <a:xfrm>
            <a:off x="5210285" y="4352901"/>
            <a:ext cx="3240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AR" sz="2400" dirty="0">
                <a:latin typeface="Arial" charset="0"/>
                <a:cs typeface="Times New Roman" pitchFamily="18" charset="0"/>
              </a:rPr>
              <a:t>Velocidad instantánea    </a:t>
            </a:r>
            <a:endParaRPr lang="es-ES_tradnl" altLang="es-AR" sz="2400" dirty="0">
              <a:latin typeface="Arial" charset="0"/>
            </a:endParaRPr>
          </a:p>
        </p:txBody>
      </p:sp>
      <p:graphicFrame>
        <p:nvGraphicFramePr>
          <p:cNvPr id="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357862"/>
              </p:ext>
            </p:extLst>
          </p:nvPr>
        </p:nvGraphicFramePr>
        <p:xfrm>
          <a:off x="5262563" y="5157788"/>
          <a:ext cx="32448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1" name="Ecuación" r:id="rId22" imgW="1409400" imgH="406080" progId="Equation.3">
                  <p:embed/>
                </p:oleObj>
              </mc:Choice>
              <mc:Fallback>
                <p:oleObj name="Ecuación" r:id="rId22" imgW="14094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2563" y="5157788"/>
                        <a:ext cx="3244850" cy="9366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Line 126"/>
          <p:cNvSpPr>
            <a:spLocks noChangeShapeType="1"/>
          </p:cNvSpPr>
          <p:nvPr/>
        </p:nvSpPr>
        <p:spPr bwMode="auto">
          <a:xfrm flipV="1">
            <a:off x="5699235" y="904851"/>
            <a:ext cx="76597" cy="1426814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arrow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754464"/>
              </p:ext>
            </p:extLst>
          </p:nvPr>
        </p:nvGraphicFramePr>
        <p:xfrm>
          <a:off x="5449252" y="1291456"/>
          <a:ext cx="303115" cy="42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2" name="Ecuación" r:id="rId24" imgW="126720" imgH="177480" progId="Equation.3">
                  <p:embed/>
                </p:oleObj>
              </mc:Choice>
              <mc:Fallback>
                <p:oleObj name="Ecuación" r:id="rId24" imgW="12672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449252" y="1291456"/>
                        <a:ext cx="303115" cy="424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7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7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6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9" grpId="0"/>
      <p:bldP spid="60" grpId="0"/>
      <p:bldP spid="62" grpId="0"/>
      <p:bldP spid="63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/>
      <p:bldP spid="86" grpId="0"/>
      <p:bldP spid="87" grpId="0"/>
      <p:bldP spid="89" grpId="0"/>
      <p:bldP spid="90" grpId="0" animBg="1"/>
      <p:bldP spid="93" grpId="0" animBg="1"/>
      <p:bldP spid="94" grpId="0"/>
      <p:bldP spid="95" grpId="0" animBg="1"/>
      <p:bldP spid="97" grpId="0"/>
      <p:bldP spid="10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8289188" cy="6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1" y="629816"/>
            <a:ext cx="4841072" cy="55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112" y="1124744"/>
            <a:ext cx="5200230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6072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686"/>
          <a:stretch/>
        </p:blipFill>
        <p:spPr bwMode="auto">
          <a:xfrm>
            <a:off x="14604" y="836712"/>
            <a:ext cx="4820115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" y="0"/>
            <a:ext cx="7158536" cy="83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4" t="55314"/>
          <a:stretch/>
        </p:blipFill>
        <p:spPr bwMode="auto">
          <a:xfrm>
            <a:off x="4211959" y="1484480"/>
            <a:ext cx="5324247" cy="468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7406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CCF3883-859A-4268-9389-0339BF4B2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32656"/>
            <a:ext cx="4964952" cy="100811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845A74A-F103-4E29-9131-47BCE2315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146858"/>
            <a:ext cx="7273435" cy="480242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1A0C867-6808-4823-AFD6-0CBAF9846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16" y="2348880"/>
            <a:ext cx="2280582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58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3EFBAF4-372D-4A86-AEDD-231BF1390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332656"/>
            <a:ext cx="6204689" cy="79208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5C41E80-098F-43E0-A30E-DD62B9D01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093803"/>
            <a:ext cx="7168190" cy="478346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80856E6-9AD0-4F70-8B7B-599C0A046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5596284"/>
            <a:ext cx="3667805" cy="143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74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8B51B6A-9A6E-4D69-BFFC-CB1BC65D5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04664"/>
            <a:ext cx="5904656" cy="74819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6AD21E8-4E89-4EC5-B3BB-68066F339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1" y="1152856"/>
            <a:ext cx="8118391" cy="472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29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0648"/>
            <a:ext cx="842917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1196752"/>
            <a:ext cx="265551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2" y="2172490"/>
            <a:ext cx="7432407" cy="1112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89" y="3413050"/>
            <a:ext cx="7495161" cy="1168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81" y="4581127"/>
            <a:ext cx="8153855" cy="129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338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60648"/>
            <a:ext cx="2680661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0" y="6344"/>
            <a:ext cx="3692996" cy="6753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1862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" y="332656"/>
            <a:ext cx="9310634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0398" y="1007346"/>
            <a:ext cx="5091500" cy="3645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102" y="1051196"/>
            <a:ext cx="4414238" cy="3124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9573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48680"/>
            <a:ext cx="2377978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0" y="2780928"/>
            <a:ext cx="8044093" cy="215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80" y="1735857"/>
            <a:ext cx="6045628" cy="687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9952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836093"/>
            <a:ext cx="3920498" cy="4780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04800"/>
            <a:ext cx="4647344" cy="1107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27247"/>
            <a:ext cx="4967827" cy="921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348878"/>
            <a:ext cx="5868144" cy="877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06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15900" y="1236663"/>
            <a:ext cx="213995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27653" name="Arc 5"/>
          <p:cNvSpPr>
            <a:spLocks/>
          </p:cNvSpPr>
          <p:nvPr/>
        </p:nvSpPr>
        <p:spPr bwMode="auto">
          <a:xfrm rot="1364734" flipH="1">
            <a:off x="468313" y="1717675"/>
            <a:ext cx="1004887" cy="12446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dash"/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V="1">
            <a:off x="497680" y="1558925"/>
            <a:ext cx="639763" cy="750887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V="1">
            <a:off x="1184808" y="1644649"/>
            <a:ext cx="1334964" cy="2540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7656" name="Oval 8"/>
          <p:cNvSpPr>
            <a:spLocks noChangeArrowheads="1"/>
          </p:cNvSpPr>
          <p:nvPr/>
        </p:nvSpPr>
        <p:spPr bwMode="auto">
          <a:xfrm>
            <a:off x="1141413" y="1862138"/>
            <a:ext cx="79375" cy="730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465138" y="2254250"/>
            <a:ext cx="80962" cy="714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V="1">
            <a:off x="244475" y="2581275"/>
            <a:ext cx="87313" cy="234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7660" name="Text Box 12"/>
          <p:cNvSpPr txBox="1">
            <a:spLocks noChangeArrowheads="1"/>
          </p:cNvSpPr>
          <p:nvPr/>
        </p:nvSpPr>
        <p:spPr bwMode="auto">
          <a:xfrm>
            <a:off x="701675" y="1546225"/>
            <a:ext cx="34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9226" name="Text Box 13"/>
          <p:cNvSpPr txBox="1">
            <a:spLocks noChangeArrowheads="1"/>
          </p:cNvSpPr>
          <p:nvPr/>
        </p:nvSpPr>
        <p:spPr bwMode="auto">
          <a:xfrm>
            <a:off x="2016125" y="981075"/>
            <a:ext cx="863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27663" name="Text Box 15"/>
          <p:cNvSpPr txBox="1">
            <a:spLocks noChangeArrowheads="1"/>
          </p:cNvSpPr>
          <p:nvPr/>
        </p:nvSpPr>
        <p:spPr bwMode="auto">
          <a:xfrm>
            <a:off x="287338" y="2100263"/>
            <a:ext cx="414337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400"/>
              <a:t>P</a:t>
            </a:r>
            <a:endParaRPr lang="es-AR" altLang="es-AR" sz="2400">
              <a:latin typeface="Arial" charset="0"/>
            </a:endParaRPr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1042988" y="1535113"/>
            <a:ext cx="3730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400"/>
              <a:t>Q</a:t>
            </a:r>
            <a:endParaRPr lang="es-AR" altLang="es-AR" sz="2400">
              <a:latin typeface="Arial" charset="0"/>
            </a:endParaRPr>
          </a:p>
        </p:txBody>
      </p:sp>
      <p:sp>
        <p:nvSpPr>
          <p:cNvPr id="9229" name="Rectangle 3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graphicFrame>
        <p:nvGraphicFramePr>
          <p:cNvPr id="2768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254388"/>
              </p:ext>
            </p:extLst>
          </p:nvPr>
        </p:nvGraphicFramePr>
        <p:xfrm>
          <a:off x="2041935" y="1160748"/>
          <a:ext cx="4778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6" name="Ecuación" r:id="rId4" imgW="190335" imgH="215713" progId="Equation.3">
                  <p:embed/>
                </p:oleObj>
              </mc:Choice>
              <mc:Fallback>
                <p:oleObj name="Ecuación" r:id="rId4" imgW="190335" imgH="215713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935" y="1160748"/>
                        <a:ext cx="47783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1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graphicFrame>
        <p:nvGraphicFramePr>
          <p:cNvPr id="27688" name="Object 40"/>
          <p:cNvGraphicFramePr>
            <a:graphicFrameLocks noChangeAspect="1"/>
          </p:cNvGraphicFramePr>
          <p:nvPr/>
        </p:nvGraphicFramePr>
        <p:xfrm>
          <a:off x="539750" y="1230313"/>
          <a:ext cx="4826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7" name="Ecuación" r:id="rId6" imgW="177569" imgH="215619" progId="Equation.3">
                  <p:embed/>
                </p:oleObj>
              </mc:Choice>
              <mc:Fallback>
                <p:oleObj name="Ecuación" r:id="rId6" imgW="177569" imgH="215619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230313"/>
                        <a:ext cx="48260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26" name="1 Título"/>
          <p:cNvSpPr txBox="1">
            <a:spLocks/>
          </p:cNvSpPr>
          <p:nvPr/>
        </p:nvSpPr>
        <p:spPr bwMode="auto">
          <a:xfrm>
            <a:off x="1331913" y="115888"/>
            <a:ext cx="6551612" cy="523875"/>
          </a:xfrm>
          <a:prstGeom prst="rect">
            <a:avLst/>
          </a:prstGeom>
          <a:blipFill>
            <a:blip r:embed="rId8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s-AR" sz="2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Arial" charset="0"/>
              </a:rPr>
              <a:t>Aceleración media e instantánea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3421063" y="1411288"/>
            <a:ext cx="13652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3468688" y="1531938"/>
            <a:ext cx="647700" cy="8048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671888" y="1530350"/>
            <a:ext cx="34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357688" y="1951038"/>
            <a:ext cx="34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4306888" y="1427163"/>
            <a:ext cx="34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 flipV="1">
            <a:off x="3497263" y="2066925"/>
            <a:ext cx="1225550" cy="2619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35" name="Object 49"/>
          <p:cNvGraphicFramePr>
            <a:graphicFrameLocks noChangeAspect="1"/>
          </p:cNvGraphicFramePr>
          <p:nvPr/>
        </p:nvGraphicFramePr>
        <p:xfrm>
          <a:off x="3563938" y="1266825"/>
          <a:ext cx="2889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8" name="Ecuación" r:id="rId9" imgW="177569" imgH="215619" progId="Equation.3">
                  <p:embed/>
                </p:oleObj>
              </mc:Choice>
              <mc:Fallback>
                <p:oleObj name="Ecuación" r:id="rId9" imgW="177569" imgH="215619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266825"/>
                        <a:ext cx="2889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48"/>
          <p:cNvGraphicFramePr>
            <a:graphicFrameLocks noChangeAspect="1"/>
          </p:cNvGraphicFramePr>
          <p:nvPr/>
        </p:nvGraphicFramePr>
        <p:xfrm>
          <a:off x="4500563" y="2132013"/>
          <a:ext cx="2889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9" name="Ecuación" r:id="rId10" imgW="190335" imgH="215713" progId="Equation.3">
                  <p:embed/>
                </p:oleObj>
              </mc:Choice>
              <mc:Fallback>
                <p:oleObj name="Ecuación" r:id="rId10" imgW="190335" imgH="215713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132013"/>
                        <a:ext cx="2889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Line 33"/>
          <p:cNvSpPr>
            <a:spLocks noChangeShapeType="1"/>
          </p:cNvSpPr>
          <p:nvPr/>
        </p:nvSpPr>
        <p:spPr bwMode="auto">
          <a:xfrm>
            <a:off x="4103688" y="1555750"/>
            <a:ext cx="619125" cy="517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38" name="Object 52"/>
          <p:cNvGraphicFramePr>
            <a:graphicFrameLocks noChangeAspect="1"/>
          </p:cNvGraphicFramePr>
          <p:nvPr/>
        </p:nvGraphicFramePr>
        <p:xfrm>
          <a:off x="4354513" y="1438275"/>
          <a:ext cx="681037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0" name="Equation" r:id="rId11" imgW="266469" imgH="253780" progId="Equation.3">
                  <p:embed/>
                </p:oleObj>
              </mc:Choice>
              <mc:Fallback>
                <p:oleObj name="Equation" r:id="rId11" imgW="266469" imgH="25378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3" y="1438275"/>
                        <a:ext cx="681037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2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54081"/>
              </p:ext>
            </p:extLst>
          </p:nvPr>
        </p:nvGraphicFramePr>
        <p:xfrm>
          <a:off x="1774826" y="3073158"/>
          <a:ext cx="45624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1" name="Ecuación" r:id="rId13" imgW="1650960" imgH="393480" progId="Equation.3">
                  <p:embed/>
                </p:oleObj>
              </mc:Choice>
              <mc:Fallback>
                <p:oleObj name="Ecuación" r:id="rId13" imgW="1650960" imgH="393480" progId="Equation.3">
                  <p:embed/>
                  <p:pic>
                    <p:nvPicPr>
                      <p:cNvPr id="0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6" y="3073158"/>
                        <a:ext cx="456247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Line 33"/>
          <p:cNvSpPr>
            <a:spLocks noChangeShapeType="1"/>
          </p:cNvSpPr>
          <p:nvPr/>
        </p:nvSpPr>
        <p:spPr bwMode="auto">
          <a:xfrm>
            <a:off x="6996906" y="1995487"/>
            <a:ext cx="617538" cy="517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3" name="Arc 5"/>
          <p:cNvSpPr>
            <a:spLocks/>
          </p:cNvSpPr>
          <p:nvPr/>
        </p:nvSpPr>
        <p:spPr bwMode="auto">
          <a:xfrm rot="1364734" flipH="1">
            <a:off x="6624638" y="1681163"/>
            <a:ext cx="1004887" cy="124618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2225">
            <a:solidFill>
              <a:srgbClr val="000000"/>
            </a:solidFill>
            <a:prstDash val="dash"/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 flipV="1">
            <a:off x="6657975" y="1512888"/>
            <a:ext cx="638175" cy="74930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 flipV="1">
            <a:off x="7305675" y="1590675"/>
            <a:ext cx="1225550" cy="26035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46" name="Oval 8"/>
          <p:cNvSpPr>
            <a:spLocks noChangeArrowheads="1"/>
          </p:cNvSpPr>
          <p:nvPr/>
        </p:nvSpPr>
        <p:spPr bwMode="auto">
          <a:xfrm>
            <a:off x="7296150" y="1827213"/>
            <a:ext cx="80963" cy="714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47" name="Oval 9"/>
          <p:cNvSpPr>
            <a:spLocks noChangeArrowheads="1"/>
          </p:cNvSpPr>
          <p:nvPr/>
        </p:nvSpPr>
        <p:spPr bwMode="auto">
          <a:xfrm>
            <a:off x="6621463" y="2219325"/>
            <a:ext cx="80962" cy="714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 flipV="1">
            <a:off x="6400800" y="2544763"/>
            <a:ext cx="87313" cy="236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6858000" y="1511300"/>
            <a:ext cx="34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52" name="Text Box 13"/>
          <p:cNvSpPr txBox="1">
            <a:spLocks noChangeArrowheads="1"/>
          </p:cNvSpPr>
          <p:nvPr/>
        </p:nvSpPr>
        <p:spPr bwMode="auto">
          <a:xfrm>
            <a:off x="7883525" y="944563"/>
            <a:ext cx="863600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53" name="Text Box 14"/>
          <p:cNvSpPr txBox="1">
            <a:spLocks noChangeArrowheads="1"/>
          </p:cNvSpPr>
          <p:nvPr/>
        </p:nvSpPr>
        <p:spPr bwMode="auto">
          <a:xfrm>
            <a:off x="7358063" y="2178050"/>
            <a:ext cx="34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54" name="Text Box 15"/>
          <p:cNvSpPr txBox="1">
            <a:spLocks noChangeArrowheads="1"/>
          </p:cNvSpPr>
          <p:nvPr/>
        </p:nvSpPr>
        <p:spPr bwMode="auto">
          <a:xfrm>
            <a:off x="6480175" y="2008188"/>
            <a:ext cx="461963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400"/>
              <a:t>P</a:t>
            </a:r>
            <a:endParaRPr lang="es-AR" altLang="es-AR" sz="2400">
              <a:latin typeface="Arial" charset="0"/>
            </a:endParaRP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7200900" y="1482725"/>
            <a:ext cx="658813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400"/>
              <a:t>Q</a:t>
            </a:r>
            <a:endParaRPr lang="es-AR" altLang="es-AR" sz="2400">
              <a:latin typeface="Arial" charset="0"/>
            </a:endParaRPr>
          </a:p>
        </p:txBody>
      </p:sp>
      <p:graphicFrame>
        <p:nvGraphicFramePr>
          <p:cNvPr id="57" name="Object 59"/>
          <p:cNvGraphicFramePr>
            <a:graphicFrameLocks noChangeAspect="1"/>
          </p:cNvGraphicFramePr>
          <p:nvPr/>
        </p:nvGraphicFramePr>
        <p:xfrm>
          <a:off x="8269288" y="1017588"/>
          <a:ext cx="2619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2" name="Ecuación" r:id="rId15" imgW="190335" imgH="215713" progId="Equation.3">
                  <p:embed/>
                </p:oleObj>
              </mc:Choice>
              <mc:Fallback>
                <p:oleObj name="Ecuación" r:id="rId15" imgW="190335" imgH="215713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9288" y="1017588"/>
                        <a:ext cx="26193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60"/>
          <p:cNvGraphicFramePr>
            <a:graphicFrameLocks noChangeAspect="1"/>
          </p:cNvGraphicFramePr>
          <p:nvPr/>
        </p:nvGraphicFramePr>
        <p:xfrm>
          <a:off x="6775450" y="1169988"/>
          <a:ext cx="3159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3" name="Ecuación" r:id="rId16" imgW="177569" imgH="215619" progId="Equation.3">
                  <p:embed/>
                </p:oleObj>
              </mc:Choice>
              <mc:Fallback>
                <p:oleObj name="Ecuación" r:id="rId16" imgW="177569" imgH="215619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1169988"/>
                        <a:ext cx="3159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424026"/>
              </p:ext>
            </p:extLst>
          </p:nvPr>
        </p:nvGraphicFramePr>
        <p:xfrm>
          <a:off x="7502525" y="1989138"/>
          <a:ext cx="2238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4" name="Ecuación" r:id="rId17" imgW="177569" imgH="253670" progId="Equation.3">
                  <p:embed/>
                </p:oleObj>
              </mc:Choice>
              <mc:Fallback>
                <p:oleObj name="Ecuación" r:id="rId17" imgW="177569" imgH="25367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2525" y="1989138"/>
                        <a:ext cx="2238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3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750370"/>
              </p:ext>
            </p:extLst>
          </p:nvPr>
        </p:nvGraphicFramePr>
        <p:xfrm>
          <a:off x="3095835" y="4654550"/>
          <a:ext cx="5773527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5" name="Ecuación" r:id="rId19" imgW="2539800" imgH="393480" progId="Equation.3">
                  <p:embed/>
                </p:oleObj>
              </mc:Choice>
              <mc:Fallback>
                <p:oleObj name="Ecuación" r:id="rId19" imgW="2539800" imgH="393480" progId="Equation.3">
                  <p:embed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835" y="4654550"/>
                        <a:ext cx="5773527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19"/>
          <p:cNvSpPr txBox="1">
            <a:spLocks noChangeArrowheads="1"/>
          </p:cNvSpPr>
          <p:nvPr/>
        </p:nvSpPr>
        <p:spPr bwMode="auto">
          <a:xfrm>
            <a:off x="417513" y="4365625"/>
            <a:ext cx="1365250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61" name="Text Box 28"/>
          <p:cNvSpPr txBox="1">
            <a:spLocks noChangeArrowheads="1"/>
          </p:cNvSpPr>
          <p:nvPr/>
        </p:nvSpPr>
        <p:spPr bwMode="auto">
          <a:xfrm>
            <a:off x="741363" y="4391025"/>
            <a:ext cx="1546225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62" name="Arc 29"/>
          <p:cNvSpPr>
            <a:spLocks/>
          </p:cNvSpPr>
          <p:nvPr/>
        </p:nvSpPr>
        <p:spPr bwMode="auto">
          <a:xfrm rot="1364734" flipH="1">
            <a:off x="1014413" y="4576763"/>
            <a:ext cx="1054100" cy="1125537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>
            <a:solidFill>
              <a:srgbClr val="000000"/>
            </a:solidFill>
            <a:prstDash val="dash"/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4" name="Oval 31"/>
          <p:cNvSpPr>
            <a:spLocks noChangeArrowheads="1"/>
          </p:cNvSpPr>
          <p:nvPr/>
        </p:nvSpPr>
        <p:spPr bwMode="auto">
          <a:xfrm>
            <a:off x="1004888" y="5059363"/>
            <a:ext cx="84137" cy="968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65" name="Line 32"/>
          <p:cNvSpPr>
            <a:spLocks noChangeShapeType="1"/>
          </p:cNvSpPr>
          <p:nvPr/>
        </p:nvSpPr>
        <p:spPr bwMode="auto">
          <a:xfrm flipV="1">
            <a:off x="771525" y="5354638"/>
            <a:ext cx="92075" cy="212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6" name="Line 33"/>
          <p:cNvSpPr>
            <a:spLocks noChangeShapeType="1"/>
          </p:cNvSpPr>
          <p:nvPr/>
        </p:nvSpPr>
        <p:spPr bwMode="auto">
          <a:xfrm>
            <a:off x="1027113" y="5121275"/>
            <a:ext cx="655637" cy="339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7" name="Text Box 36"/>
          <p:cNvSpPr txBox="1">
            <a:spLocks noChangeArrowheads="1"/>
          </p:cNvSpPr>
          <p:nvPr/>
        </p:nvSpPr>
        <p:spPr bwMode="auto">
          <a:xfrm>
            <a:off x="885825" y="4797425"/>
            <a:ext cx="468313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400"/>
              <a:t>P</a:t>
            </a:r>
            <a:endParaRPr lang="es-AR" altLang="es-AR" sz="2400">
              <a:latin typeface="Arial" charset="0"/>
            </a:endParaRPr>
          </a:p>
        </p:txBody>
      </p:sp>
      <p:graphicFrame>
        <p:nvGraphicFramePr>
          <p:cNvPr id="70" name="Object 40"/>
          <p:cNvGraphicFramePr>
            <a:graphicFrameLocks noChangeAspect="1"/>
          </p:cNvGraphicFramePr>
          <p:nvPr/>
        </p:nvGraphicFramePr>
        <p:xfrm>
          <a:off x="1354138" y="4940300"/>
          <a:ext cx="2159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66" name="Ecuación" r:id="rId21" imgW="126890" imgH="190335" progId="Equation.3">
                  <p:embed/>
                </p:oleObj>
              </mc:Choice>
              <mc:Fallback>
                <p:oleObj name="Ecuación" r:id="rId21" imgW="126890" imgH="190335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4940300"/>
                        <a:ext cx="2159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4 Conector recto"/>
          <p:cNvCxnSpPr/>
          <p:nvPr/>
        </p:nvCxnSpPr>
        <p:spPr>
          <a:xfrm>
            <a:off x="3923928" y="1411288"/>
            <a:ext cx="1116124" cy="9001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62 Conector recto"/>
          <p:cNvCxnSpPr/>
          <p:nvPr/>
        </p:nvCxnSpPr>
        <p:spPr>
          <a:xfrm>
            <a:off x="6942138" y="1938338"/>
            <a:ext cx="1116124" cy="9506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4" grpId="0" animBg="1"/>
      <p:bldP spid="27655" grpId="0" animBg="1"/>
      <p:bldP spid="27656" grpId="0" animBg="1"/>
      <p:bldP spid="27657" grpId="0" animBg="1"/>
      <p:bldP spid="27658" grpId="0" animBg="1"/>
      <p:bldP spid="27660" grpId="0"/>
      <p:bldP spid="27663" grpId="0"/>
      <p:bldP spid="27664" grpId="0"/>
      <p:bldP spid="29" grpId="0" animBg="1"/>
      <p:bldP spid="34" grpId="0" animBg="1"/>
      <p:bldP spid="37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1" grpId="0"/>
      <p:bldP spid="52" grpId="0"/>
      <p:bldP spid="53" grpId="0"/>
      <p:bldP spid="54" grpId="0"/>
      <p:bldP spid="55" grpId="0"/>
      <p:bldP spid="60" grpId="0"/>
      <p:bldP spid="61" grpId="0"/>
      <p:bldP spid="62" grpId="0" animBg="1"/>
      <p:bldP spid="64" grpId="0" animBg="1"/>
      <p:bldP spid="65" grpId="0" animBg="1"/>
      <p:bldP spid="66" grpId="0" animBg="1"/>
      <p:bldP spid="6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71" y="628788"/>
            <a:ext cx="8671921" cy="546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59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102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graphicFrame>
        <p:nvGraphicFramePr>
          <p:cNvPr id="10245" name="Object 7"/>
          <p:cNvGraphicFramePr>
            <a:graphicFrameLocks noChangeAspect="1"/>
          </p:cNvGraphicFramePr>
          <p:nvPr/>
        </p:nvGraphicFramePr>
        <p:xfrm>
          <a:off x="4967288" y="1501775"/>
          <a:ext cx="3792537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1" name="Ecuación" r:id="rId4" imgW="1269449" imgH="406224" progId="Equation.3">
                  <p:embed/>
                </p:oleObj>
              </mc:Choice>
              <mc:Fallback>
                <p:oleObj name="Ecuación" r:id="rId4" imgW="1269449" imgH="40622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1501775"/>
                        <a:ext cx="3792537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graphicFrame>
        <p:nvGraphicFramePr>
          <p:cNvPr id="10247" name="Object 9"/>
          <p:cNvGraphicFramePr>
            <a:graphicFrameLocks noChangeAspect="1"/>
          </p:cNvGraphicFramePr>
          <p:nvPr/>
        </p:nvGraphicFramePr>
        <p:xfrm>
          <a:off x="5148263" y="3155950"/>
          <a:ext cx="3527425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2" name="Ecuación" r:id="rId6" imgW="1282700" imgH="419100" progId="Equation.3">
                  <p:embed/>
                </p:oleObj>
              </mc:Choice>
              <mc:Fallback>
                <p:oleObj name="Ecuación" r:id="rId6" imgW="1282700" imgH="419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155950"/>
                        <a:ext cx="3527425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8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10249" name="Rectangle 8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10250" name="Arc 47"/>
          <p:cNvSpPr>
            <a:spLocks/>
          </p:cNvSpPr>
          <p:nvPr/>
        </p:nvSpPr>
        <p:spPr bwMode="auto">
          <a:xfrm rot="1364734" flipH="1">
            <a:off x="1439863" y="2333625"/>
            <a:ext cx="1431925" cy="174783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dash"/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251" name="Line 48"/>
          <p:cNvSpPr>
            <a:spLocks noChangeShapeType="1"/>
          </p:cNvSpPr>
          <p:nvPr/>
        </p:nvSpPr>
        <p:spPr bwMode="auto">
          <a:xfrm flipV="1">
            <a:off x="1474788" y="2093913"/>
            <a:ext cx="911225" cy="10509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252" name="Oval 49"/>
          <p:cNvSpPr>
            <a:spLocks noChangeArrowheads="1"/>
          </p:cNvSpPr>
          <p:nvPr/>
        </p:nvSpPr>
        <p:spPr bwMode="auto">
          <a:xfrm>
            <a:off x="1435100" y="3082925"/>
            <a:ext cx="108000" cy="1080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10253" name="Line 50"/>
          <p:cNvSpPr>
            <a:spLocks noChangeShapeType="1"/>
          </p:cNvSpPr>
          <p:nvPr/>
        </p:nvSpPr>
        <p:spPr bwMode="auto">
          <a:xfrm flipV="1">
            <a:off x="1119188" y="3541713"/>
            <a:ext cx="125412" cy="330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254" name="Line 51"/>
          <p:cNvSpPr>
            <a:spLocks noChangeShapeType="1"/>
          </p:cNvSpPr>
          <p:nvPr/>
        </p:nvSpPr>
        <p:spPr bwMode="auto">
          <a:xfrm>
            <a:off x="1517650" y="3155950"/>
            <a:ext cx="1366838" cy="422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255" name="Text Box 52"/>
          <p:cNvSpPr txBox="1">
            <a:spLocks noChangeArrowheads="1"/>
          </p:cNvSpPr>
          <p:nvPr/>
        </p:nvSpPr>
        <p:spPr bwMode="auto">
          <a:xfrm>
            <a:off x="1968500" y="2065338"/>
            <a:ext cx="34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10256" name="Text Box 53"/>
          <p:cNvSpPr txBox="1">
            <a:spLocks noChangeArrowheads="1"/>
          </p:cNvSpPr>
          <p:nvPr/>
        </p:nvSpPr>
        <p:spPr bwMode="auto">
          <a:xfrm>
            <a:off x="2516188" y="3146425"/>
            <a:ext cx="34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10257" name="Text Box 54"/>
          <p:cNvSpPr txBox="1">
            <a:spLocks noChangeArrowheads="1"/>
          </p:cNvSpPr>
          <p:nvPr/>
        </p:nvSpPr>
        <p:spPr bwMode="auto">
          <a:xfrm>
            <a:off x="1327150" y="2785269"/>
            <a:ext cx="2952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400" dirty="0"/>
              <a:t>P</a:t>
            </a:r>
            <a:endParaRPr lang="es-AR" altLang="es-AR" sz="2400" dirty="0">
              <a:latin typeface="Arial" charset="0"/>
            </a:endParaRPr>
          </a:p>
        </p:txBody>
      </p:sp>
      <p:sp>
        <p:nvSpPr>
          <p:cNvPr id="10258" name="Text Box 55"/>
          <p:cNvSpPr txBox="1">
            <a:spLocks noChangeArrowheads="1"/>
          </p:cNvSpPr>
          <p:nvPr/>
        </p:nvSpPr>
        <p:spPr bwMode="auto">
          <a:xfrm>
            <a:off x="1963738" y="4838700"/>
            <a:ext cx="3714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10259" name="Line 56"/>
          <p:cNvSpPr>
            <a:spLocks noChangeShapeType="1"/>
          </p:cNvSpPr>
          <p:nvPr/>
        </p:nvSpPr>
        <p:spPr bwMode="auto">
          <a:xfrm>
            <a:off x="958850" y="4354513"/>
            <a:ext cx="279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260" name="Line 57"/>
          <p:cNvSpPr>
            <a:spLocks noChangeShapeType="1"/>
          </p:cNvSpPr>
          <p:nvPr/>
        </p:nvSpPr>
        <p:spPr bwMode="auto">
          <a:xfrm flipV="1">
            <a:off x="958850" y="1665288"/>
            <a:ext cx="0" cy="2700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261" name="Text Box 58"/>
          <p:cNvSpPr txBox="1">
            <a:spLocks noChangeArrowheads="1"/>
          </p:cNvSpPr>
          <p:nvPr/>
        </p:nvSpPr>
        <p:spPr bwMode="auto">
          <a:xfrm>
            <a:off x="747713" y="1636713"/>
            <a:ext cx="2952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400"/>
              <a:t>y</a:t>
            </a:r>
            <a:endParaRPr lang="es-AR" altLang="es-AR" sz="2400">
              <a:latin typeface="Arial" charset="0"/>
            </a:endParaRPr>
          </a:p>
        </p:txBody>
      </p:sp>
      <p:sp>
        <p:nvSpPr>
          <p:cNvPr id="10262" name="Text Box 59"/>
          <p:cNvSpPr txBox="1">
            <a:spLocks noChangeArrowheads="1"/>
          </p:cNvSpPr>
          <p:nvPr/>
        </p:nvSpPr>
        <p:spPr bwMode="auto">
          <a:xfrm>
            <a:off x="3417888" y="4313238"/>
            <a:ext cx="29368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400"/>
              <a:t>x</a:t>
            </a:r>
            <a:endParaRPr lang="es-AR" altLang="es-AR" sz="2400">
              <a:latin typeface="Arial" charset="0"/>
            </a:endParaRPr>
          </a:p>
        </p:txBody>
      </p:sp>
      <p:sp>
        <p:nvSpPr>
          <p:cNvPr id="10263" name="Line 60"/>
          <p:cNvSpPr>
            <a:spLocks noChangeShapeType="1"/>
          </p:cNvSpPr>
          <p:nvPr/>
        </p:nvSpPr>
        <p:spPr bwMode="auto">
          <a:xfrm flipH="1">
            <a:off x="980281" y="3144838"/>
            <a:ext cx="5286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264" name="Line 61"/>
          <p:cNvSpPr>
            <a:spLocks noChangeShapeType="1"/>
          </p:cNvSpPr>
          <p:nvPr/>
        </p:nvSpPr>
        <p:spPr bwMode="auto">
          <a:xfrm flipH="1">
            <a:off x="949325" y="2105025"/>
            <a:ext cx="1427163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265" name="Line 62"/>
          <p:cNvSpPr>
            <a:spLocks noChangeShapeType="1"/>
          </p:cNvSpPr>
          <p:nvPr/>
        </p:nvSpPr>
        <p:spPr bwMode="auto">
          <a:xfrm flipH="1">
            <a:off x="949325" y="3571875"/>
            <a:ext cx="1893888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266" name="Line 63"/>
          <p:cNvSpPr>
            <a:spLocks noChangeShapeType="1"/>
          </p:cNvSpPr>
          <p:nvPr/>
        </p:nvSpPr>
        <p:spPr bwMode="auto">
          <a:xfrm>
            <a:off x="1497013" y="3144838"/>
            <a:ext cx="0" cy="122078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267" name="Line 64"/>
          <p:cNvSpPr>
            <a:spLocks noChangeShapeType="1"/>
          </p:cNvSpPr>
          <p:nvPr/>
        </p:nvSpPr>
        <p:spPr bwMode="auto">
          <a:xfrm>
            <a:off x="2376488" y="2105025"/>
            <a:ext cx="0" cy="223678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268" name="Line 65"/>
          <p:cNvSpPr>
            <a:spLocks noChangeShapeType="1"/>
          </p:cNvSpPr>
          <p:nvPr/>
        </p:nvSpPr>
        <p:spPr bwMode="auto">
          <a:xfrm>
            <a:off x="2852738" y="3095625"/>
            <a:ext cx="0" cy="1233488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269" name="Line 66"/>
          <p:cNvSpPr>
            <a:spLocks noChangeShapeType="1"/>
          </p:cNvSpPr>
          <p:nvPr/>
        </p:nvSpPr>
        <p:spPr bwMode="auto">
          <a:xfrm flipV="1">
            <a:off x="958850" y="2105025"/>
            <a:ext cx="0" cy="10271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270" name="Line 67"/>
          <p:cNvSpPr>
            <a:spLocks noChangeShapeType="1"/>
          </p:cNvSpPr>
          <p:nvPr/>
        </p:nvSpPr>
        <p:spPr bwMode="auto">
          <a:xfrm>
            <a:off x="1497013" y="4414838"/>
            <a:ext cx="8588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271" name="Line 68"/>
          <p:cNvSpPr>
            <a:spLocks noChangeShapeType="1"/>
          </p:cNvSpPr>
          <p:nvPr/>
        </p:nvSpPr>
        <p:spPr bwMode="auto">
          <a:xfrm>
            <a:off x="949325" y="3144838"/>
            <a:ext cx="0" cy="439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272" name="Line 69"/>
          <p:cNvSpPr>
            <a:spLocks noChangeShapeType="1"/>
          </p:cNvSpPr>
          <p:nvPr/>
        </p:nvSpPr>
        <p:spPr bwMode="auto">
          <a:xfrm>
            <a:off x="1508125" y="4341813"/>
            <a:ext cx="13446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273" name="Line 70"/>
          <p:cNvSpPr>
            <a:spLocks noChangeShapeType="1"/>
          </p:cNvSpPr>
          <p:nvPr/>
        </p:nvSpPr>
        <p:spPr bwMode="auto">
          <a:xfrm>
            <a:off x="1528763" y="3108325"/>
            <a:ext cx="13446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274" name="Line 71"/>
          <p:cNvSpPr>
            <a:spLocks noChangeShapeType="1"/>
          </p:cNvSpPr>
          <p:nvPr/>
        </p:nvSpPr>
        <p:spPr bwMode="auto">
          <a:xfrm>
            <a:off x="1500188" y="3154363"/>
            <a:ext cx="0" cy="439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275" name="Text Box 72"/>
          <p:cNvSpPr txBox="1">
            <a:spLocks noChangeArrowheads="1"/>
          </p:cNvSpPr>
          <p:nvPr/>
        </p:nvSpPr>
        <p:spPr bwMode="auto">
          <a:xfrm>
            <a:off x="623888" y="3109913"/>
            <a:ext cx="34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10276" name="Text Box 73"/>
          <p:cNvSpPr txBox="1">
            <a:spLocks noChangeArrowheads="1"/>
          </p:cNvSpPr>
          <p:nvPr/>
        </p:nvSpPr>
        <p:spPr bwMode="auto">
          <a:xfrm>
            <a:off x="2433638" y="3941763"/>
            <a:ext cx="34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10277" name="Text Box 74"/>
          <p:cNvSpPr txBox="1">
            <a:spLocks noChangeArrowheads="1"/>
          </p:cNvSpPr>
          <p:nvPr/>
        </p:nvSpPr>
        <p:spPr bwMode="auto">
          <a:xfrm>
            <a:off x="633413" y="2474913"/>
            <a:ext cx="34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10278" name="Text Box 75"/>
          <p:cNvSpPr txBox="1">
            <a:spLocks noChangeArrowheads="1"/>
          </p:cNvSpPr>
          <p:nvPr/>
        </p:nvSpPr>
        <p:spPr bwMode="auto">
          <a:xfrm>
            <a:off x="1730375" y="4381500"/>
            <a:ext cx="34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10279" name="Text Box 76"/>
          <p:cNvSpPr txBox="1">
            <a:spLocks noChangeArrowheads="1"/>
          </p:cNvSpPr>
          <p:nvPr/>
        </p:nvSpPr>
        <p:spPr bwMode="auto">
          <a:xfrm>
            <a:off x="2330450" y="2719388"/>
            <a:ext cx="34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10280" name="Text Box 77"/>
          <p:cNvSpPr txBox="1">
            <a:spLocks noChangeArrowheads="1"/>
          </p:cNvSpPr>
          <p:nvPr/>
        </p:nvSpPr>
        <p:spPr bwMode="auto">
          <a:xfrm>
            <a:off x="1492250" y="3159125"/>
            <a:ext cx="34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10281" name="Text Box 78"/>
          <p:cNvSpPr txBox="1">
            <a:spLocks noChangeArrowheads="1"/>
          </p:cNvSpPr>
          <p:nvPr/>
        </p:nvSpPr>
        <p:spPr bwMode="auto">
          <a:xfrm>
            <a:off x="747713" y="4265613"/>
            <a:ext cx="2952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400">
                <a:latin typeface="Times New Roman" pitchFamily="18" charset="0"/>
              </a:rPr>
              <a:t>0</a:t>
            </a:r>
            <a:endParaRPr lang="es-AR" altLang="es-AR" sz="2400">
              <a:latin typeface="Arial" charset="0"/>
            </a:endParaRPr>
          </a:p>
        </p:txBody>
      </p:sp>
      <p:graphicFrame>
        <p:nvGraphicFramePr>
          <p:cNvPr id="10282" name="Object 79"/>
          <p:cNvGraphicFramePr>
            <a:graphicFrameLocks noChangeAspect="1"/>
          </p:cNvGraphicFramePr>
          <p:nvPr/>
        </p:nvGraphicFramePr>
        <p:xfrm>
          <a:off x="598488" y="2289175"/>
          <a:ext cx="2492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3" name="Ecuación" r:id="rId8" imgW="228501" imgH="317362" progId="Equation.3">
                  <p:embed/>
                </p:oleObj>
              </mc:Choice>
              <mc:Fallback>
                <p:oleObj name="Ecuación" r:id="rId8" imgW="228501" imgH="317362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2289175"/>
                        <a:ext cx="24923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3" name="Object 79"/>
          <p:cNvGraphicFramePr>
            <a:graphicFrameLocks noChangeAspect="1"/>
          </p:cNvGraphicFramePr>
          <p:nvPr/>
        </p:nvGraphicFramePr>
        <p:xfrm>
          <a:off x="1830388" y="4406900"/>
          <a:ext cx="2301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4" name="Ecuación" r:id="rId10" imgW="228501" imgH="291973" progId="Equation.3">
                  <p:embed/>
                </p:oleObj>
              </mc:Choice>
              <mc:Fallback>
                <p:oleObj name="Ecuación" r:id="rId10" imgW="228501" imgH="291973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4406900"/>
                        <a:ext cx="23018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4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725827"/>
              </p:ext>
            </p:extLst>
          </p:nvPr>
        </p:nvGraphicFramePr>
        <p:xfrm>
          <a:off x="1773237" y="2058988"/>
          <a:ext cx="2349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5" name="Ecuación" r:id="rId12" imgW="215619" imgH="317087" progId="Equation.3">
                  <p:embed/>
                </p:oleObj>
              </mc:Choice>
              <mc:Fallback>
                <p:oleObj name="Ecuación" r:id="rId12" imgW="215619" imgH="317087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7" y="2058988"/>
                        <a:ext cx="2349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5" name="Object 84"/>
          <p:cNvGraphicFramePr>
            <a:graphicFrameLocks noChangeAspect="1"/>
          </p:cNvGraphicFramePr>
          <p:nvPr/>
        </p:nvGraphicFramePr>
        <p:xfrm>
          <a:off x="2389188" y="2719388"/>
          <a:ext cx="2587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6" name="Ecuación" r:id="rId14" imgW="177569" imgH="215619" progId="Equation.3">
                  <p:embed/>
                </p:oleObj>
              </mc:Choice>
              <mc:Fallback>
                <p:oleObj name="Ecuación" r:id="rId14" imgW="177569" imgH="215619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2719388"/>
                        <a:ext cx="25876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6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316950"/>
              </p:ext>
            </p:extLst>
          </p:nvPr>
        </p:nvGraphicFramePr>
        <p:xfrm>
          <a:off x="1527175" y="3175794"/>
          <a:ext cx="2635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7" name="Ecuación" r:id="rId16" imgW="215619" imgH="317087" progId="Equation.3">
                  <p:embed/>
                </p:oleObj>
              </mc:Choice>
              <mc:Fallback>
                <p:oleObj name="Ecuación" r:id="rId16" imgW="215619" imgH="317087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3175794"/>
                        <a:ext cx="2635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7" name="Object 87"/>
          <p:cNvGraphicFramePr>
            <a:graphicFrameLocks noChangeAspect="1"/>
          </p:cNvGraphicFramePr>
          <p:nvPr/>
        </p:nvGraphicFramePr>
        <p:xfrm>
          <a:off x="582613" y="3049588"/>
          <a:ext cx="2635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8" name="Ecuación" r:id="rId18" imgW="215619" imgH="317087" progId="Equation.3">
                  <p:embed/>
                </p:oleObj>
              </mc:Choice>
              <mc:Fallback>
                <p:oleObj name="Ecuación" r:id="rId18" imgW="215619" imgH="317087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3049588"/>
                        <a:ext cx="2635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8" name="Object 88"/>
          <p:cNvGraphicFramePr>
            <a:graphicFrameLocks noChangeAspect="1"/>
          </p:cNvGraphicFramePr>
          <p:nvPr/>
        </p:nvGraphicFramePr>
        <p:xfrm>
          <a:off x="2389188" y="3943350"/>
          <a:ext cx="2587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9" name="Ecuación" r:id="rId20" imgW="177569" imgH="215619" progId="Equation.3">
                  <p:embed/>
                </p:oleObj>
              </mc:Choice>
              <mc:Fallback>
                <p:oleObj name="Ecuación" r:id="rId20" imgW="177569" imgH="215619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3943350"/>
                        <a:ext cx="25876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9" name="Object 88"/>
          <p:cNvGraphicFramePr>
            <a:graphicFrameLocks noChangeAspect="1"/>
          </p:cNvGraphicFramePr>
          <p:nvPr/>
        </p:nvGraphicFramePr>
        <p:xfrm>
          <a:off x="2967038" y="3429000"/>
          <a:ext cx="1778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0" name="Ecuación" r:id="rId21" imgW="152334" imgH="228501" progId="Equation.3">
                  <p:embed/>
                </p:oleObj>
              </mc:Choice>
              <mc:Fallback>
                <p:oleObj name="Ecuación" r:id="rId21" imgW="152334" imgH="228501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3429000"/>
                        <a:ext cx="1778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1 Título"/>
          <p:cNvSpPr txBox="1">
            <a:spLocks/>
          </p:cNvSpPr>
          <p:nvPr/>
        </p:nvSpPr>
        <p:spPr bwMode="auto">
          <a:xfrm>
            <a:off x="668338" y="26621"/>
            <a:ext cx="7869237" cy="954107"/>
          </a:xfrm>
          <a:prstGeom prst="rect">
            <a:avLst/>
          </a:prstGeom>
          <a:blipFill>
            <a:blip r:embed="rId23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s-AR" sz="2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Arial" charset="0"/>
              </a:rPr>
              <a:t>Componentes cartesianas de la velocidad </a:t>
            </a:r>
          </a:p>
          <a:p>
            <a:pPr>
              <a:defRPr/>
            </a:pPr>
            <a:r>
              <a:rPr lang="es-AR" sz="2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Arial" charset="0"/>
              </a:rPr>
              <a:t>y de la aceleración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0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0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02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0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0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" grpId="0" animBg="1"/>
      <p:bldP spid="10251" grpId="0" animBg="1"/>
      <p:bldP spid="10252" grpId="0" animBg="1"/>
      <p:bldP spid="10253" grpId="0" animBg="1"/>
      <p:bldP spid="10254" grpId="0" animBg="1"/>
      <p:bldP spid="10257" grpId="0"/>
      <p:bldP spid="10259" grpId="0" animBg="1"/>
      <p:bldP spid="10260" grpId="0" animBg="1"/>
      <p:bldP spid="10261" grpId="0"/>
      <p:bldP spid="10262" grpId="0"/>
      <p:bldP spid="10263" grpId="0" animBg="1"/>
      <p:bldP spid="10264" grpId="0" animBg="1"/>
      <p:bldP spid="10265" grpId="0" animBg="1"/>
      <p:bldP spid="10266" grpId="0" animBg="1"/>
      <p:bldP spid="10267" grpId="0" animBg="1"/>
      <p:bldP spid="10268" grpId="0" animBg="1"/>
      <p:bldP spid="10269" grpId="0" animBg="1"/>
      <p:bldP spid="10270" grpId="0" animBg="1"/>
      <p:bldP spid="10271" grpId="0" animBg="1"/>
      <p:bldP spid="10272" grpId="0" animBg="1"/>
      <p:bldP spid="10273" grpId="0" animBg="1"/>
      <p:bldP spid="10274" grpId="0" animBg="1"/>
      <p:bldP spid="1028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 bwMode="auto">
          <a:xfrm>
            <a:off x="683568" y="160338"/>
            <a:ext cx="7804150" cy="523875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s-AR" sz="2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Arial" charset="0"/>
              </a:rPr>
              <a:t>Componentes normal y tangencial</a:t>
            </a:r>
          </a:p>
        </p:txBody>
      </p:sp>
      <p:sp>
        <p:nvSpPr>
          <p:cNvPr id="11267" name="Arc 47"/>
          <p:cNvSpPr>
            <a:spLocks/>
          </p:cNvSpPr>
          <p:nvPr/>
        </p:nvSpPr>
        <p:spPr bwMode="auto">
          <a:xfrm rot="1364734" flipH="1">
            <a:off x="1439863" y="2333625"/>
            <a:ext cx="1431925" cy="174783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dash"/>
            <a:round/>
            <a:headEnd type="triangl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1268" name="Line 48"/>
          <p:cNvSpPr>
            <a:spLocks noChangeShapeType="1"/>
          </p:cNvSpPr>
          <p:nvPr/>
        </p:nvSpPr>
        <p:spPr bwMode="auto">
          <a:xfrm flipV="1">
            <a:off x="1487488" y="2093913"/>
            <a:ext cx="911225" cy="10509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1269" name="Oval 49"/>
          <p:cNvSpPr>
            <a:spLocks noChangeArrowheads="1"/>
          </p:cNvSpPr>
          <p:nvPr/>
        </p:nvSpPr>
        <p:spPr bwMode="auto">
          <a:xfrm>
            <a:off x="1435100" y="3082925"/>
            <a:ext cx="108000" cy="1080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11270" name="Line 50"/>
          <p:cNvSpPr>
            <a:spLocks noChangeShapeType="1"/>
          </p:cNvSpPr>
          <p:nvPr/>
        </p:nvSpPr>
        <p:spPr bwMode="auto">
          <a:xfrm flipV="1">
            <a:off x="1119188" y="3541713"/>
            <a:ext cx="125412" cy="330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1" name="Line 51"/>
          <p:cNvSpPr>
            <a:spLocks noChangeShapeType="1"/>
          </p:cNvSpPr>
          <p:nvPr/>
        </p:nvSpPr>
        <p:spPr bwMode="auto">
          <a:xfrm>
            <a:off x="1492250" y="3145854"/>
            <a:ext cx="1335088" cy="211138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1272" name="Text Box 52"/>
          <p:cNvSpPr txBox="1">
            <a:spLocks noChangeArrowheads="1"/>
          </p:cNvSpPr>
          <p:nvPr/>
        </p:nvSpPr>
        <p:spPr bwMode="auto">
          <a:xfrm>
            <a:off x="1968500" y="2065338"/>
            <a:ext cx="34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11273" name="Text Box 53"/>
          <p:cNvSpPr txBox="1">
            <a:spLocks noChangeArrowheads="1"/>
          </p:cNvSpPr>
          <p:nvPr/>
        </p:nvSpPr>
        <p:spPr bwMode="auto">
          <a:xfrm>
            <a:off x="2516188" y="3146425"/>
            <a:ext cx="34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11274" name="Text Box 54"/>
          <p:cNvSpPr txBox="1">
            <a:spLocks noChangeArrowheads="1"/>
          </p:cNvSpPr>
          <p:nvPr/>
        </p:nvSpPr>
        <p:spPr bwMode="auto">
          <a:xfrm>
            <a:off x="1339850" y="2741798"/>
            <a:ext cx="2952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400" dirty="0"/>
              <a:t>P</a:t>
            </a:r>
            <a:endParaRPr lang="es-AR" altLang="es-AR" sz="2400" dirty="0">
              <a:latin typeface="Arial" charset="0"/>
            </a:endParaRPr>
          </a:p>
        </p:txBody>
      </p:sp>
      <p:sp>
        <p:nvSpPr>
          <p:cNvPr id="11275" name="Text Box 55"/>
          <p:cNvSpPr txBox="1">
            <a:spLocks noChangeArrowheads="1"/>
          </p:cNvSpPr>
          <p:nvPr/>
        </p:nvSpPr>
        <p:spPr bwMode="auto">
          <a:xfrm>
            <a:off x="1963738" y="4838700"/>
            <a:ext cx="3714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11284" name="Text Box 72"/>
          <p:cNvSpPr txBox="1">
            <a:spLocks noChangeArrowheads="1"/>
          </p:cNvSpPr>
          <p:nvPr/>
        </p:nvSpPr>
        <p:spPr bwMode="auto">
          <a:xfrm>
            <a:off x="623888" y="3109913"/>
            <a:ext cx="34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11285" name="Text Box 73"/>
          <p:cNvSpPr txBox="1">
            <a:spLocks noChangeArrowheads="1"/>
          </p:cNvSpPr>
          <p:nvPr/>
        </p:nvSpPr>
        <p:spPr bwMode="auto">
          <a:xfrm>
            <a:off x="2433638" y="3941763"/>
            <a:ext cx="34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11286" name="Text Box 74"/>
          <p:cNvSpPr txBox="1">
            <a:spLocks noChangeArrowheads="1"/>
          </p:cNvSpPr>
          <p:nvPr/>
        </p:nvSpPr>
        <p:spPr bwMode="auto">
          <a:xfrm>
            <a:off x="633413" y="2474913"/>
            <a:ext cx="34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11287" name="Text Box 75"/>
          <p:cNvSpPr txBox="1">
            <a:spLocks noChangeArrowheads="1"/>
          </p:cNvSpPr>
          <p:nvPr/>
        </p:nvSpPr>
        <p:spPr bwMode="auto">
          <a:xfrm>
            <a:off x="1730375" y="4381500"/>
            <a:ext cx="34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11288" name="Text Box 76"/>
          <p:cNvSpPr txBox="1">
            <a:spLocks noChangeArrowheads="1"/>
          </p:cNvSpPr>
          <p:nvPr/>
        </p:nvSpPr>
        <p:spPr bwMode="auto">
          <a:xfrm>
            <a:off x="2330450" y="2719388"/>
            <a:ext cx="34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sp>
        <p:nvSpPr>
          <p:cNvPr id="11289" name="Text Box 77"/>
          <p:cNvSpPr txBox="1">
            <a:spLocks noChangeArrowheads="1"/>
          </p:cNvSpPr>
          <p:nvPr/>
        </p:nvSpPr>
        <p:spPr bwMode="auto">
          <a:xfrm>
            <a:off x="1492250" y="3159125"/>
            <a:ext cx="34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600">
              <a:latin typeface="Arial" charset="0"/>
            </a:endParaRPr>
          </a:p>
        </p:txBody>
      </p:sp>
      <p:graphicFrame>
        <p:nvGraphicFramePr>
          <p:cNvPr id="11291" name="Object 82"/>
          <p:cNvGraphicFramePr>
            <a:graphicFrameLocks noChangeAspect="1"/>
          </p:cNvGraphicFramePr>
          <p:nvPr/>
        </p:nvGraphicFramePr>
        <p:xfrm>
          <a:off x="1809750" y="2171700"/>
          <a:ext cx="2349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7" name="Ecuación" r:id="rId5" imgW="215619" imgH="317087" progId="Equation.3">
                  <p:embed/>
                </p:oleObj>
              </mc:Choice>
              <mc:Fallback>
                <p:oleObj name="Ecuación" r:id="rId5" imgW="215619" imgH="317087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2171700"/>
                        <a:ext cx="2349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3" name="Object 88"/>
          <p:cNvGraphicFramePr>
            <a:graphicFrameLocks noChangeAspect="1"/>
          </p:cNvGraphicFramePr>
          <p:nvPr/>
        </p:nvGraphicFramePr>
        <p:xfrm>
          <a:off x="2463800" y="2963863"/>
          <a:ext cx="3444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8" name="Ecuación" r:id="rId7" imgW="152334" imgH="228501" progId="Equation.3">
                  <p:embed/>
                </p:oleObj>
              </mc:Choice>
              <mc:Fallback>
                <p:oleObj name="Ecuación" r:id="rId7" imgW="152334" imgH="228501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2963863"/>
                        <a:ext cx="344488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46 Conector recto de flecha"/>
          <p:cNvCxnSpPr/>
          <p:nvPr/>
        </p:nvCxnSpPr>
        <p:spPr>
          <a:xfrm flipV="1">
            <a:off x="1149295" y="996951"/>
            <a:ext cx="2198687" cy="25447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 flipH="1" flipV="1">
            <a:off x="309562" y="2036763"/>
            <a:ext cx="2449513" cy="2254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6" name="50 CuadroTexto"/>
          <p:cNvSpPr txBox="1">
            <a:spLocks noChangeArrowheads="1"/>
          </p:cNvSpPr>
          <p:nvPr/>
        </p:nvSpPr>
        <p:spPr bwMode="auto">
          <a:xfrm>
            <a:off x="2773363" y="930275"/>
            <a:ext cx="468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AR" altLang="es-AR" sz="2400"/>
              <a:t>//</a:t>
            </a:r>
          </a:p>
        </p:txBody>
      </p:sp>
      <p:cxnSp>
        <p:nvCxnSpPr>
          <p:cNvPr id="55" name="54 Conector recto de flecha"/>
          <p:cNvCxnSpPr/>
          <p:nvPr/>
        </p:nvCxnSpPr>
        <p:spPr>
          <a:xfrm flipV="1">
            <a:off x="2365375" y="3111500"/>
            <a:ext cx="677863" cy="795338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 de flecha"/>
          <p:cNvCxnSpPr/>
          <p:nvPr/>
        </p:nvCxnSpPr>
        <p:spPr>
          <a:xfrm flipH="1" flipV="1">
            <a:off x="1765300" y="2374900"/>
            <a:ext cx="1243013" cy="1166813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62 CuadroTexto"/>
          <p:cNvSpPr txBox="1">
            <a:spLocks noChangeArrowheads="1"/>
          </p:cNvSpPr>
          <p:nvPr/>
        </p:nvSpPr>
        <p:spPr bwMode="auto">
          <a:xfrm>
            <a:off x="1403350" y="2446338"/>
            <a:ext cx="4762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400" dirty="0">
                <a:latin typeface="Arial" charset="0"/>
                <a:sym typeface="Symbol" pitchFamily="18" charset="2"/>
              </a:rPr>
              <a:t>a</a:t>
            </a:r>
            <a:r>
              <a:rPr lang="es-AR" altLang="es-AR" sz="2400" baseline="-25000" dirty="0">
                <a:latin typeface="Arial" charset="0"/>
                <a:sym typeface="Symbol" pitchFamily="18" charset="2"/>
              </a:rPr>
              <a:t>//</a:t>
            </a:r>
            <a:endParaRPr lang="es-AR" altLang="es-AR" sz="2400" baseline="-25000" dirty="0">
              <a:latin typeface="Arial" charset="0"/>
            </a:endParaRPr>
          </a:p>
        </p:txBody>
      </p:sp>
      <p:sp>
        <p:nvSpPr>
          <p:cNvPr id="64" name="61 CuadroTexto"/>
          <p:cNvSpPr txBox="1">
            <a:spLocks noChangeArrowheads="1"/>
          </p:cNvSpPr>
          <p:nvPr/>
        </p:nvSpPr>
        <p:spPr bwMode="auto">
          <a:xfrm rot="1585044">
            <a:off x="1689100" y="3365500"/>
            <a:ext cx="468313" cy="44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400" dirty="0">
                <a:latin typeface="Arial" charset="0"/>
                <a:sym typeface="Symbol" pitchFamily="18" charset="2"/>
              </a:rPr>
              <a:t>a</a:t>
            </a:r>
            <a:r>
              <a:rPr lang="es-AR" altLang="es-AR" sz="2400" baseline="-25000" dirty="0">
                <a:latin typeface="Arial" charset="0"/>
                <a:sym typeface="Symbol" pitchFamily="18" charset="2"/>
              </a:rPr>
              <a:t></a:t>
            </a:r>
            <a:endParaRPr lang="es-AR" altLang="es-AR" sz="2400" baseline="-25000" dirty="0">
              <a:latin typeface="Arial" charset="0"/>
            </a:endParaRPr>
          </a:p>
        </p:txBody>
      </p:sp>
      <p:sp>
        <p:nvSpPr>
          <p:cNvPr id="65" name="61 CuadroTexto"/>
          <p:cNvSpPr txBox="1">
            <a:spLocks noChangeArrowheads="1"/>
          </p:cNvSpPr>
          <p:nvPr/>
        </p:nvSpPr>
        <p:spPr bwMode="auto">
          <a:xfrm>
            <a:off x="257175" y="2068513"/>
            <a:ext cx="468313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2400">
                <a:latin typeface="Arial" charset="0"/>
                <a:sym typeface="Symbol" pitchFamily="18" charset="2"/>
              </a:rPr>
              <a:t></a:t>
            </a:r>
            <a:endParaRPr lang="es-AR" altLang="es-AR" sz="2400">
              <a:latin typeface="Arial" charset="0"/>
            </a:endParaRPr>
          </a:p>
        </p:txBody>
      </p:sp>
      <p:sp>
        <p:nvSpPr>
          <p:cNvPr id="66" name="Line 51"/>
          <p:cNvSpPr>
            <a:spLocks noChangeShapeType="1"/>
          </p:cNvSpPr>
          <p:nvPr/>
        </p:nvSpPr>
        <p:spPr bwMode="auto">
          <a:xfrm flipV="1">
            <a:off x="1524000" y="2576513"/>
            <a:ext cx="479425" cy="552450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67" name="Line 51"/>
          <p:cNvSpPr>
            <a:spLocks noChangeShapeType="1"/>
          </p:cNvSpPr>
          <p:nvPr/>
        </p:nvSpPr>
        <p:spPr bwMode="auto">
          <a:xfrm>
            <a:off x="1506517" y="3141663"/>
            <a:ext cx="862012" cy="765175"/>
          </a:xfrm>
          <a:prstGeom prst="lin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s-AR"/>
          </a:p>
        </p:txBody>
      </p:sp>
      <p:sp>
        <p:nvSpPr>
          <p:cNvPr id="11304" name="61 CuadroTexto"/>
          <p:cNvSpPr txBox="1">
            <a:spLocks noChangeArrowheads="1"/>
          </p:cNvSpPr>
          <p:nvPr/>
        </p:nvSpPr>
        <p:spPr bwMode="auto">
          <a:xfrm>
            <a:off x="4392613" y="930275"/>
            <a:ext cx="4067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s-AR" altLang="es-AR" sz="2400" dirty="0"/>
              <a:t>¿cómo llegamos?</a:t>
            </a:r>
          </a:p>
        </p:txBody>
      </p:sp>
      <p:cxnSp>
        <p:nvCxnSpPr>
          <p:cNvPr id="69" name="68 Conector recto de flecha"/>
          <p:cNvCxnSpPr/>
          <p:nvPr/>
        </p:nvCxnSpPr>
        <p:spPr>
          <a:xfrm flipV="1">
            <a:off x="5364163" y="2181225"/>
            <a:ext cx="360362" cy="7191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69 Conector recto de flecha"/>
          <p:cNvCxnSpPr/>
          <p:nvPr/>
        </p:nvCxnSpPr>
        <p:spPr>
          <a:xfrm flipV="1">
            <a:off x="5940425" y="1682750"/>
            <a:ext cx="1296988" cy="606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26 CuadroTexto"/>
          <p:cNvSpPr txBox="1">
            <a:spLocks noChangeArrowheads="1"/>
          </p:cNvSpPr>
          <p:nvPr/>
        </p:nvSpPr>
        <p:spPr bwMode="auto">
          <a:xfrm>
            <a:off x="5221288" y="2036763"/>
            <a:ext cx="3587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>
                <a:latin typeface="Arial" charset="0"/>
              </a:rPr>
              <a:t>v</a:t>
            </a:r>
            <a:r>
              <a:rPr lang="es-AR" altLang="es-AR" sz="1800" baseline="-25000">
                <a:latin typeface="Arial" charset="0"/>
              </a:rPr>
              <a:t>i</a:t>
            </a:r>
          </a:p>
        </p:txBody>
      </p:sp>
      <p:sp>
        <p:nvSpPr>
          <p:cNvPr id="72" name="27 CuadroTexto"/>
          <p:cNvSpPr txBox="1">
            <a:spLocks noChangeArrowheads="1"/>
          </p:cNvSpPr>
          <p:nvPr/>
        </p:nvSpPr>
        <p:spPr bwMode="auto">
          <a:xfrm>
            <a:off x="6732588" y="1389063"/>
            <a:ext cx="3603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>
                <a:latin typeface="Arial" charset="0"/>
              </a:rPr>
              <a:t>v</a:t>
            </a:r>
            <a:r>
              <a:rPr lang="es-AR" altLang="es-AR" sz="1800" baseline="-25000">
                <a:latin typeface="Arial" charset="0"/>
              </a:rPr>
              <a:t>f</a:t>
            </a:r>
            <a:endParaRPr lang="es-AR" altLang="es-AR" sz="1800">
              <a:latin typeface="Arial" charset="0"/>
            </a:endParaRPr>
          </a:p>
        </p:txBody>
      </p:sp>
      <p:cxnSp>
        <p:nvCxnSpPr>
          <p:cNvPr id="73" name="72 Conector recto de flecha"/>
          <p:cNvCxnSpPr/>
          <p:nvPr/>
        </p:nvCxnSpPr>
        <p:spPr>
          <a:xfrm flipV="1">
            <a:off x="5416550" y="3457575"/>
            <a:ext cx="360363" cy="71913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31 CuadroTexto"/>
          <p:cNvSpPr txBox="1">
            <a:spLocks noChangeArrowheads="1"/>
          </p:cNvSpPr>
          <p:nvPr/>
        </p:nvSpPr>
        <p:spPr bwMode="auto">
          <a:xfrm>
            <a:off x="5273675" y="3438525"/>
            <a:ext cx="3603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>
                <a:latin typeface="Arial" charset="0"/>
              </a:rPr>
              <a:t>v</a:t>
            </a:r>
            <a:r>
              <a:rPr lang="es-AR" altLang="es-AR" sz="1800" baseline="-25000">
                <a:latin typeface="Arial" charset="0"/>
              </a:rPr>
              <a:t>i</a:t>
            </a:r>
          </a:p>
        </p:txBody>
      </p:sp>
      <p:sp>
        <p:nvSpPr>
          <p:cNvPr id="75" name="33 CuadroTexto"/>
          <p:cNvSpPr txBox="1">
            <a:spLocks noChangeArrowheads="1"/>
          </p:cNvSpPr>
          <p:nvPr/>
        </p:nvSpPr>
        <p:spPr bwMode="auto">
          <a:xfrm>
            <a:off x="6426200" y="3727450"/>
            <a:ext cx="3587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dirty="0" err="1">
                <a:latin typeface="Arial" charset="0"/>
              </a:rPr>
              <a:t>v</a:t>
            </a:r>
            <a:r>
              <a:rPr lang="es-AR" altLang="es-AR" sz="1800" baseline="-25000" dirty="0" err="1">
                <a:latin typeface="Arial" charset="0"/>
              </a:rPr>
              <a:t>f</a:t>
            </a:r>
            <a:endParaRPr lang="es-AR" altLang="es-AR" sz="1800" dirty="0">
              <a:latin typeface="Arial" charset="0"/>
            </a:endParaRPr>
          </a:p>
        </p:txBody>
      </p:sp>
      <p:sp>
        <p:nvSpPr>
          <p:cNvPr id="77" name="39 CuadroTexto"/>
          <p:cNvSpPr txBox="1">
            <a:spLocks noChangeArrowheads="1"/>
          </p:cNvSpPr>
          <p:nvPr/>
        </p:nvSpPr>
        <p:spPr bwMode="auto">
          <a:xfrm>
            <a:off x="5992813" y="3140075"/>
            <a:ext cx="433387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dirty="0">
                <a:latin typeface="Arial" charset="0"/>
                <a:sym typeface="Symbol" pitchFamily="18" charset="2"/>
              </a:rPr>
              <a:t></a:t>
            </a:r>
            <a:r>
              <a:rPr lang="es-AR" altLang="es-AR" sz="1800" dirty="0">
                <a:latin typeface="Arial" charset="0"/>
              </a:rPr>
              <a:t>v</a:t>
            </a:r>
          </a:p>
        </p:txBody>
      </p:sp>
      <p:cxnSp>
        <p:nvCxnSpPr>
          <p:cNvPr id="78" name="77 Conector recto de flecha"/>
          <p:cNvCxnSpPr/>
          <p:nvPr/>
        </p:nvCxnSpPr>
        <p:spPr>
          <a:xfrm flipV="1">
            <a:off x="5416550" y="3551238"/>
            <a:ext cx="1333500" cy="622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78 Conector recto de flecha"/>
          <p:cNvCxnSpPr/>
          <p:nvPr/>
        </p:nvCxnSpPr>
        <p:spPr>
          <a:xfrm>
            <a:off x="5776913" y="3475038"/>
            <a:ext cx="936625" cy="66675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45 CuadroTexto"/>
          <p:cNvSpPr txBox="1">
            <a:spLocks noChangeArrowheads="1"/>
          </p:cNvSpPr>
          <p:nvPr/>
        </p:nvSpPr>
        <p:spPr bwMode="auto">
          <a:xfrm>
            <a:off x="5707063" y="5049838"/>
            <a:ext cx="43180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dirty="0">
                <a:latin typeface="Arial" charset="0"/>
                <a:sym typeface="Symbol" pitchFamily="18" charset="2"/>
              </a:rPr>
              <a:t></a:t>
            </a:r>
            <a:r>
              <a:rPr lang="es-AR" altLang="es-AR" sz="1800" dirty="0">
                <a:latin typeface="Arial" charset="0"/>
              </a:rPr>
              <a:t>v</a:t>
            </a:r>
          </a:p>
        </p:txBody>
      </p:sp>
      <p:cxnSp>
        <p:nvCxnSpPr>
          <p:cNvPr id="81" name="80 Conector recto de flecha"/>
          <p:cNvCxnSpPr/>
          <p:nvPr/>
        </p:nvCxnSpPr>
        <p:spPr>
          <a:xfrm flipV="1">
            <a:off x="5381625" y="4470400"/>
            <a:ext cx="576263" cy="1223963"/>
          </a:xfrm>
          <a:prstGeom prst="straightConnector1">
            <a:avLst/>
          </a:prstGeom>
          <a:solidFill>
            <a:schemeClr val="bg1"/>
          </a:solidFill>
          <a:ln w="127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81 Conector recto de flecha"/>
          <p:cNvCxnSpPr/>
          <p:nvPr/>
        </p:nvCxnSpPr>
        <p:spPr>
          <a:xfrm flipH="1" flipV="1">
            <a:off x="5165725" y="5159375"/>
            <a:ext cx="1512888" cy="757238"/>
          </a:xfrm>
          <a:prstGeom prst="straightConnector1">
            <a:avLst/>
          </a:prstGeom>
          <a:solidFill>
            <a:schemeClr val="bg1"/>
          </a:solidFill>
          <a:ln w="127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82 Conector recto de flecha"/>
          <p:cNvCxnSpPr/>
          <p:nvPr/>
        </p:nvCxnSpPr>
        <p:spPr>
          <a:xfrm flipH="1" flipV="1">
            <a:off x="5273675" y="4833938"/>
            <a:ext cx="1370013" cy="687387"/>
          </a:xfrm>
          <a:prstGeom prst="straightConnector1">
            <a:avLst/>
          </a:prstGeom>
          <a:solidFill>
            <a:schemeClr val="bg1"/>
          </a:solidFill>
          <a:ln w="127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 de flecha"/>
          <p:cNvCxnSpPr/>
          <p:nvPr/>
        </p:nvCxnSpPr>
        <p:spPr>
          <a:xfrm flipV="1">
            <a:off x="6088063" y="4937125"/>
            <a:ext cx="576262" cy="1223963"/>
          </a:xfrm>
          <a:prstGeom prst="straightConnector1">
            <a:avLst/>
          </a:prstGeom>
          <a:solidFill>
            <a:schemeClr val="bg1"/>
          </a:solidFill>
          <a:ln w="127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/>
          <p:nvPr/>
        </p:nvCxnSpPr>
        <p:spPr>
          <a:xfrm flipV="1">
            <a:off x="6286500" y="5419725"/>
            <a:ext cx="144463" cy="288925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85 Conector recto de flecha"/>
          <p:cNvCxnSpPr/>
          <p:nvPr/>
        </p:nvCxnSpPr>
        <p:spPr>
          <a:xfrm>
            <a:off x="5562600" y="5356225"/>
            <a:ext cx="719138" cy="360363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61 CuadroTexto"/>
          <p:cNvSpPr txBox="1">
            <a:spLocks noChangeArrowheads="1"/>
          </p:cNvSpPr>
          <p:nvPr/>
        </p:nvSpPr>
        <p:spPr bwMode="auto">
          <a:xfrm rot="1585044">
            <a:off x="5502275" y="5521325"/>
            <a:ext cx="468313" cy="347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>
                <a:latin typeface="Arial" charset="0"/>
                <a:sym typeface="Symbol" pitchFamily="18" charset="2"/>
              </a:rPr>
              <a:t></a:t>
            </a:r>
            <a:r>
              <a:rPr lang="es-AR" altLang="es-AR" sz="1800">
                <a:latin typeface="Arial" charset="0"/>
              </a:rPr>
              <a:t>v</a:t>
            </a:r>
            <a:r>
              <a:rPr lang="es-AR" altLang="es-AR" sz="1800" baseline="-25000">
                <a:latin typeface="Arial" charset="0"/>
                <a:sym typeface="Symbol" pitchFamily="18" charset="2"/>
              </a:rPr>
              <a:t></a:t>
            </a:r>
            <a:endParaRPr lang="es-AR" altLang="es-AR" sz="1800" baseline="-25000">
              <a:latin typeface="Arial" charset="0"/>
            </a:endParaRPr>
          </a:p>
        </p:txBody>
      </p:sp>
      <p:sp>
        <p:nvSpPr>
          <p:cNvPr id="88" name="62 CuadroTexto"/>
          <p:cNvSpPr txBox="1">
            <a:spLocks noChangeArrowheads="1"/>
          </p:cNvSpPr>
          <p:nvPr/>
        </p:nvSpPr>
        <p:spPr bwMode="auto">
          <a:xfrm rot="1359596">
            <a:off x="6357129" y="5599586"/>
            <a:ext cx="476250" cy="349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dirty="0">
                <a:latin typeface="Arial" charset="0"/>
                <a:sym typeface="Symbol" pitchFamily="18" charset="2"/>
              </a:rPr>
              <a:t></a:t>
            </a:r>
            <a:r>
              <a:rPr lang="es-AR" altLang="es-AR" sz="1800" dirty="0">
                <a:latin typeface="Arial" charset="0"/>
              </a:rPr>
              <a:t>v</a:t>
            </a:r>
            <a:r>
              <a:rPr lang="es-AR" altLang="es-AR" sz="1800" baseline="-25000" dirty="0">
                <a:latin typeface="Arial" charset="0"/>
                <a:sym typeface="Symbol" pitchFamily="18" charset="2"/>
              </a:rPr>
              <a:t>//</a:t>
            </a:r>
            <a:endParaRPr lang="es-AR" altLang="es-AR" sz="1800" baseline="-25000" dirty="0">
              <a:latin typeface="Arial" charset="0"/>
            </a:endParaRPr>
          </a:p>
        </p:txBody>
      </p:sp>
      <p:cxnSp>
        <p:nvCxnSpPr>
          <p:cNvPr id="89" name="88 Conector recto de flecha"/>
          <p:cNvCxnSpPr/>
          <p:nvPr/>
        </p:nvCxnSpPr>
        <p:spPr>
          <a:xfrm>
            <a:off x="5543550" y="5351463"/>
            <a:ext cx="936625" cy="66675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 de flecha"/>
          <p:cNvCxnSpPr/>
          <p:nvPr/>
        </p:nvCxnSpPr>
        <p:spPr>
          <a:xfrm flipV="1">
            <a:off x="5075238" y="3730625"/>
            <a:ext cx="576262" cy="1223963"/>
          </a:xfrm>
          <a:prstGeom prst="straightConnector1">
            <a:avLst/>
          </a:prstGeom>
          <a:solidFill>
            <a:schemeClr val="bg1"/>
          </a:solidFill>
          <a:ln w="127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/>
          <p:nvPr/>
        </p:nvCxnSpPr>
        <p:spPr>
          <a:xfrm flipH="1" flipV="1">
            <a:off x="5254625" y="4081463"/>
            <a:ext cx="1512888" cy="757237"/>
          </a:xfrm>
          <a:prstGeom prst="straightConnector1">
            <a:avLst/>
          </a:prstGeom>
          <a:solidFill>
            <a:schemeClr val="bg1"/>
          </a:solidFill>
          <a:ln w="127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600" name="25599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579303"/>
              </p:ext>
            </p:extLst>
          </p:nvPr>
        </p:nvGraphicFramePr>
        <p:xfrm>
          <a:off x="808775" y="4960937"/>
          <a:ext cx="28797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9" name="Equation" r:id="rId9" imgW="1701800" imgH="330200" progId="Equation.3">
                  <p:embed/>
                </p:oleObj>
              </mc:Choice>
              <mc:Fallback>
                <p:oleObj name="Equation" r:id="rId9" imgW="1701800" imgH="330200" progId="Equation.3">
                  <p:embed/>
                  <p:pic>
                    <p:nvPicPr>
                      <p:cNvPr id="0" name="25599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775" y="4960937"/>
                        <a:ext cx="28797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1" name="25600 Objeto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9549069"/>
              </p:ext>
            </p:extLst>
          </p:nvPr>
        </p:nvGraphicFramePr>
        <p:xfrm>
          <a:off x="176430" y="5788596"/>
          <a:ext cx="4971634" cy="772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0" name="Ecuación" r:id="rId11" imgW="4012920" imgH="622080" progId="Equation.3">
                  <p:embed/>
                </p:oleObj>
              </mc:Choice>
              <mc:Fallback>
                <p:oleObj name="Ecuación" r:id="rId11" imgW="4012920" imgH="622080" progId="Equation.3">
                  <p:embed/>
                  <p:pic>
                    <p:nvPicPr>
                      <p:cNvPr id="0" name="25600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430" y="5788596"/>
                        <a:ext cx="4971634" cy="772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  <p:bldP spid="11268" grpId="0" animBg="1"/>
      <p:bldP spid="11269" grpId="0" animBg="1"/>
      <p:bldP spid="11270" grpId="0" animBg="1"/>
      <p:bldP spid="11" grpId="0" animBg="1"/>
      <p:bldP spid="11274" grpId="0"/>
      <p:bldP spid="11296" grpId="0"/>
      <p:bldP spid="63" grpId="0"/>
      <p:bldP spid="64" grpId="0"/>
      <p:bldP spid="65" grpId="0"/>
      <p:bldP spid="66" grpId="0" animBg="1"/>
      <p:bldP spid="67" grpId="0" animBg="1"/>
      <p:bldP spid="11304" grpId="0"/>
      <p:bldP spid="71" grpId="0"/>
      <p:bldP spid="72" grpId="0"/>
      <p:bldP spid="74" grpId="0"/>
      <p:bldP spid="75" grpId="0"/>
      <p:bldP spid="77" grpId="0"/>
      <p:bldP spid="80" grpId="0"/>
      <p:bldP spid="87" grpId="0" animBg="1"/>
      <p:bldP spid="8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388" y="2600325"/>
            <a:ext cx="8748712" cy="90011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s-ES_tradnl" altLang="es-AR" sz="2400" dirty="0">
                <a:latin typeface="Arial" charset="0"/>
                <a:cs typeface="Arial" charset="0"/>
              </a:rPr>
              <a:t>La componente </a:t>
            </a:r>
            <a:r>
              <a:rPr lang="es-AR" altLang="es-AR" sz="2400" dirty="0">
                <a:sym typeface="Symbol" pitchFamily="18" charset="2"/>
              </a:rPr>
              <a:t></a:t>
            </a:r>
            <a:r>
              <a:rPr lang="es-AR" altLang="es-AR" sz="2400" dirty="0"/>
              <a:t>v</a:t>
            </a:r>
            <a:r>
              <a:rPr lang="es-AR" altLang="es-AR" sz="2400" baseline="-25000" dirty="0">
                <a:sym typeface="Symbol" pitchFamily="18" charset="2"/>
              </a:rPr>
              <a:t>// </a:t>
            </a:r>
            <a:r>
              <a:rPr lang="es-ES_tradnl" altLang="es-AR" sz="2400" dirty="0">
                <a:latin typeface="Arial" charset="0"/>
                <a:cs typeface="Arial" charset="0"/>
              </a:rPr>
              <a:t>es un índice del cambio en el módulo del vector  </a:t>
            </a:r>
            <a:r>
              <a:rPr lang="es-ES_tradnl" altLang="es-AR" sz="2400" b="1" dirty="0">
                <a:latin typeface="Arial" charset="0"/>
                <a:cs typeface="Arial" charset="0"/>
              </a:rPr>
              <a:t>v</a:t>
            </a:r>
            <a:r>
              <a:rPr lang="es-ES_tradnl" altLang="es-AR" sz="2400" dirty="0">
                <a:latin typeface="Arial" charset="0"/>
                <a:cs typeface="Arial" charset="0"/>
              </a:rPr>
              <a:t>  y la componente </a:t>
            </a:r>
            <a:r>
              <a:rPr lang="es-AR" altLang="es-AR" sz="2400" dirty="0">
                <a:sym typeface="Symbol" pitchFamily="18" charset="2"/>
              </a:rPr>
              <a:t></a:t>
            </a:r>
            <a:r>
              <a:rPr lang="es-AR" altLang="es-AR" sz="2400" dirty="0"/>
              <a:t>v</a:t>
            </a:r>
            <a:r>
              <a:rPr lang="es-AR" altLang="es-AR" sz="2400" baseline="-25000" dirty="0">
                <a:sym typeface="Symbol" pitchFamily="18" charset="2"/>
              </a:rPr>
              <a:t> </a:t>
            </a:r>
            <a:r>
              <a:rPr lang="es-ES_tradnl" altLang="es-AR" sz="2400" dirty="0">
                <a:latin typeface="Arial" charset="0"/>
                <a:cs typeface="Arial" charset="0"/>
              </a:rPr>
              <a:t>mide el cambio de dirección. </a:t>
            </a:r>
            <a:endParaRPr lang="es-ES_tradnl" altLang="es-AR" sz="2400" dirty="0"/>
          </a:p>
          <a:p>
            <a:pPr marL="0" indent="0" eaLnBrk="1" hangingPunct="1">
              <a:buFont typeface="Arial" charset="0"/>
              <a:buNone/>
            </a:pPr>
            <a:endParaRPr lang="es-ES_tradnl" altLang="es-AR" sz="2400" dirty="0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758825" y="4365625"/>
          <a:ext cx="23733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8" name="Ecuación" r:id="rId4" imgW="1040948" imgH="406224" progId="Equation.3">
                  <p:embed/>
                </p:oleObj>
              </mc:Choice>
              <mc:Fallback>
                <p:oleObj name="Ecuación" r:id="rId4" imgW="1040948" imgH="40622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4365625"/>
                        <a:ext cx="2373313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graphicFrame>
        <p:nvGraphicFramePr>
          <p:cNvPr id="34823" name="Object 7"/>
          <p:cNvGraphicFramePr>
            <a:graphicFrameLocks noChangeAspect="1"/>
          </p:cNvGraphicFramePr>
          <p:nvPr/>
        </p:nvGraphicFramePr>
        <p:xfrm>
          <a:off x="4106863" y="4329113"/>
          <a:ext cx="27209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9" name="Ecuación" r:id="rId6" imgW="749300" imgH="228600" progId="Equation.3">
                  <p:embed/>
                </p:oleObj>
              </mc:Choice>
              <mc:Fallback>
                <p:oleObj name="Ecuación" r:id="rId6" imgW="7493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3" y="4329113"/>
                        <a:ext cx="2720975" cy="8286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1229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12299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1230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18" name="45 CuadroTexto"/>
          <p:cNvSpPr txBox="1">
            <a:spLocks noChangeArrowheads="1"/>
          </p:cNvSpPr>
          <p:nvPr/>
        </p:nvSpPr>
        <p:spPr bwMode="auto">
          <a:xfrm>
            <a:off x="1512888" y="1160463"/>
            <a:ext cx="431800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>
                <a:latin typeface="Arial" charset="0"/>
                <a:sym typeface="Symbol" pitchFamily="18" charset="2"/>
              </a:rPr>
              <a:t></a:t>
            </a:r>
            <a:r>
              <a:rPr lang="es-AR" altLang="es-AR" sz="1800">
                <a:latin typeface="Arial" charset="0"/>
              </a:rPr>
              <a:t>v</a:t>
            </a:r>
          </a:p>
        </p:txBody>
      </p:sp>
      <p:cxnSp>
        <p:nvCxnSpPr>
          <p:cNvPr id="19" name="18 Conector recto de flecha"/>
          <p:cNvCxnSpPr/>
          <p:nvPr/>
        </p:nvCxnSpPr>
        <p:spPr>
          <a:xfrm flipV="1">
            <a:off x="1187450" y="581025"/>
            <a:ext cx="576263" cy="1223963"/>
          </a:xfrm>
          <a:prstGeom prst="straightConnector1">
            <a:avLst/>
          </a:prstGeom>
          <a:solidFill>
            <a:schemeClr val="bg1"/>
          </a:solidFill>
          <a:ln w="127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H="1" flipV="1">
            <a:off x="971550" y="1270000"/>
            <a:ext cx="1512888" cy="757238"/>
          </a:xfrm>
          <a:prstGeom prst="straightConnector1">
            <a:avLst/>
          </a:prstGeom>
          <a:solidFill>
            <a:schemeClr val="bg1"/>
          </a:solidFill>
          <a:ln w="127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 flipH="1" flipV="1">
            <a:off x="1079500" y="944563"/>
            <a:ext cx="1370013" cy="687387"/>
          </a:xfrm>
          <a:prstGeom prst="straightConnector1">
            <a:avLst/>
          </a:prstGeom>
          <a:solidFill>
            <a:schemeClr val="bg1"/>
          </a:solidFill>
          <a:ln w="127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 de flecha"/>
          <p:cNvCxnSpPr/>
          <p:nvPr/>
        </p:nvCxnSpPr>
        <p:spPr>
          <a:xfrm flipV="1">
            <a:off x="1893888" y="1047750"/>
            <a:ext cx="576262" cy="1223963"/>
          </a:xfrm>
          <a:prstGeom prst="straightConnector1">
            <a:avLst/>
          </a:prstGeom>
          <a:solidFill>
            <a:schemeClr val="bg1"/>
          </a:solidFill>
          <a:ln w="12700"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/>
          <p:nvPr/>
        </p:nvCxnSpPr>
        <p:spPr>
          <a:xfrm flipV="1">
            <a:off x="2092325" y="1530350"/>
            <a:ext cx="144463" cy="288925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>
            <a:off x="1368425" y="1466850"/>
            <a:ext cx="719138" cy="360363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61 CuadroTexto"/>
          <p:cNvSpPr txBox="1">
            <a:spLocks noChangeArrowheads="1"/>
          </p:cNvSpPr>
          <p:nvPr/>
        </p:nvSpPr>
        <p:spPr bwMode="auto">
          <a:xfrm rot="1585044">
            <a:off x="1308100" y="1631950"/>
            <a:ext cx="468313" cy="347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>
                <a:latin typeface="Arial" charset="0"/>
                <a:sym typeface="Symbol" pitchFamily="18" charset="2"/>
              </a:rPr>
              <a:t></a:t>
            </a:r>
            <a:r>
              <a:rPr lang="es-AR" altLang="es-AR" sz="1800">
                <a:latin typeface="Arial" charset="0"/>
              </a:rPr>
              <a:t>v</a:t>
            </a:r>
            <a:r>
              <a:rPr lang="es-AR" altLang="es-AR" sz="1800" baseline="-25000">
                <a:latin typeface="Arial" charset="0"/>
                <a:sym typeface="Symbol" pitchFamily="18" charset="2"/>
              </a:rPr>
              <a:t></a:t>
            </a:r>
            <a:endParaRPr lang="es-AR" altLang="es-AR" sz="1800" baseline="-25000">
              <a:latin typeface="Arial" charset="0"/>
            </a:endParaRPr>
          </a:p>
        </p:txBody>
      </p:sp>
      <p:sp>
        <p:nvSpPr>
          <p:cNvPr id="26" name="62 CuadroTexto"/>
          <p:cNvSpPr txBox="1">
            <a:spLocks noChangeArrowheads="1"/>
          </p:cNvSpPr>
          <p:nvPr/>
        </p:nvSpPr>
        <p:spPr bwMode="auto">
          <a:xfrm rot="1359596">
            <a:off x="2232025" y="1628775"/>
            <a:ext cx="476250" cy="349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>
                <a:latin typeface="Arial" charset="0"/>
                <a:sym typeface="Symbol" pitchFamily="18" charset="2"/>
              </a:rPr>
              <a:t></a:t>
            </a:r>
            <a:r>
              <a:rPr lang="es-AR" altLang="es-AR" sz="1800">
                <a:latin typeface="Arial" charset="0"/>
              </a:rPr>
              <a:t>v</a:t>
            </a:r>
            <a:r>
              <a:rPr lang="es-AR" altLang="es-AR" sz="1800" baseline="-25000">
                <a:latin typeface="Arial" charset="0"/>
                <a:sym typeface="Symbol" pitchFamily="18" charset="2"/>
              </a:rPr>
              <a:t>//</a:t>
            </a:r>
            <a:endParaRPr lang="es-AR" altLang="es-AR" sz="1800" baseline="-25000">
              <a:latin typeface="Arial" charset="0"/>
            </a:endParaRPr>
          </a:p>
        </p:txBody>
      </p:sp>
      <p:cxnSp>
        <p:nvCxnSpPr>
          <p:cNvPr id="27" name="26 Conector recto de flecha"/>
          <p:cNvCxnSpPr/>
          <p:nvPr/>
        </p:nvCxnSpPr>
        <p:spPr>
          <a:xfrm>
            <a:off x="1349375" y="1462088"/>
            <a:ext cx="936625" cy="66675"/>
          </a:xfrm>
          <a:prstGeom prst="straightConnector1">
            <a:avLst/>
          </a:prstGeom>
          <a:solidFill>
            <a:schemeClr val="bg1"/>
          </a:solidFill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Arco"/>
          <p:cNvSpPr/>
          <p:nvPr/>
        </p:nvSpPr>
        <p:spPr>
          <a:xfrm rot="18258386">
            <a:off x="4782344" y="1351757"/>
            <a:ext cx="2198687" cy="1250950"/>
          </a:xfrm>
          <a:prstGeom prst="arc">
            <a:avLst>
              <a:gd name="adj1" fmla="val 12444972"/>
              <a:gd name="adj2" fmla="val 1169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cxnSp>
        <p:nvCxnSpPr>
          <p:cNvPr id="29" name="28 Conector recto de flecha"/>
          <p:cNvCxnSpPr/>
          <p:nvPr/>
        </p:nvCxnSpPr>
        <p:spPr>
          <a:xfrm flipV="1">
            <a:off x="5291138" y="985838"/>
            <a:ext cx="360362" cy="71913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 flipV="1">
            <a:off x="5867400" y="487363"/>
            <a:ext cx="1296988" cy="60642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26 CuadroTexto"/>
          <p:cNvSpPr txBox="1">
            <a:spLocks noChangeArrowheads="1"/>
          </p:cNvSpPr>
          <p:nvPr/>
        </p:nvSpPr>
        <p:spPr bwMode="auto">
          <a:xfrm>
            <a:off x="5148263" y="841375"/>
            <a:ext cx="3587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>
                <a:latin typeface="Arial" charset="0"/>
              </a:rPr>
              <a:t>v</a:t>
            </a:r>
            <a:r>
              <a:rPr lang="es-AR" altLang="es-AR" sz="1800" baseline="-25000">
                <a:latin typeface="Arial" charset="0"/>
              </a:rPr>
              <a:t>i</a:t>
            </a:r>
          </a:p>
        </p:txBody>
      </p:sp>
      <p:sp>
        <p:nvSpPr>
          <p:cNvPr id="32" name="27 CuadroTexto"/>
          <p:cNvSpPr txBox="1">
            <a:spLocks noChangeArrowheads="1"/>
          </p:cNvSpPr>
          <p:nvPr/>
        </p:nvSpPr>
        <p:spPr bwMode="auto">
          <a:xfrm>
            <a:off x="6659563" y="193675"/>
            <a:ext cx="36036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>
                <a:latin typeface="Arial" charset="0"/>
              </a:rPr>
              <a:t>v</a:t>
            </a:r>
            <a:r>
              <a:rPr lang="es-AR" altLang="es-AR" sz="1800" baseline="-25000">
                <a:latin typeface="Arial" charset="0"/>
              </a:rPr>
              <a:t>f</a:t>
            </a:r>
            <a:endParaRPr lang="es-AR" altLang="es-AR" sz="1800">
              <a:latin typeface="Arial" charset="0"/>
            </a:endParaRPr>
          </a:p>
        </p:txBody>
      </p:sp>
      <p:cxnSp>
        <p:nvCxnSpPr>
          <p:cNvPr id="40" name="39 Conector recto de flecha"/>
          <p:cNvCxnSpPr/>
          <p:nvPr/>
        </p:nvCxnSpPr>
        <p:spPr>
          <a:xfrm flipV="1">
            <a:off x="5646738" y="695325"/>
            <a:ext cx="144462" cy="288925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62 CuadroTexto"/>
          <p:cNvSpPr txBox="1">
            <a:spLocks noChangeArrowheads="1"/>
          </p:cNvSpPr>
          <p:nvPr/>
        </p:nvSpPr>
        <p:spPr bwMode="auto">
          <a:xfrm rot="1359596">
            <a:off x="5343525" y="519113"/>
            <a:ext cx="4762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>
                <a:latin typeface="Arial" charset="0"/>
                <a:sym typeface="Symbol" pitchFamily="18" charset="2"/>
              </a:rPr>
              <a:t></a:t>
            </a:r>
            <a:r>
              <a:rPr lang="es-AR" altLang="es-AR" sz="1800">
                <a:latin typeface="Arial" charset="0"/>
              </a:rPr>
              <a:t>v</a:t>
            </a:r>
            <a:r>
              <a:rPr lang="es-AR" altLang="es-AR" sz="1800" baseline="-25000">
                <a:latin typeface="Arial" charset="0"/>
                <a:sym typeface="Symbol" pitchFamily="18" charset="2"/>
              </a:rPr>
              <a:t>//</a:t>
            </a:r>
            <a:endParaRPr lang="es-AR" altLang="es-AR" sz="1800" baseline="-25000">
              <a:latin typeface="Arial" charset="0"/>
            </a:endParaRPr>
          </a:p>
        </p:txBody>
      </p:sp>
      <p:cxnSp>
        <p:nvCxnSpPr>
          <p:cNvPr id="42" name="41 Conector recto de flecha"/>
          <p:cNvCxnSpPr/>
          <p:nvPr/>
        </p:nvCxnSpPr>
        <p:spPr>
          <a:xfrm>
            <a:off x="5294313" y="1674813"/>
            <a:ext cx="719137" cy="360362"/>
          </a:xfrm>
          <a:prstGeom prst="straightConnector1">
            <a:avLst/>
          </a:prstGeom>
          <a:solidFill>
            <a:schemeClr val="bg1"/>
          </a:solidFill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61 CuadroTexto"/>
          <p:cNvSpPr txBox="1">
            <a:spLocks noChangeArrowheads="1"/>
          </p:cNvSpPr>
          <p:nvPr/>
        </p:nvSpPr>
        <p:spPr bwMode="auto">
          <a:xfrm rot="1585044">
            <a:off x="5310940" y="1714826"/>
            <a:ext cx="468312" cy="347662"/>
          </a:xfrm>
          <a:prstGeom prst="rect">
            <a:avLst/>
          </a:prstGeom>
          <a:noFill/>
          <a:ln>
            <a:noFill/>
          </a:ln>
          <a:extLst/>
        </p:spPr>
        <p:txBody>
          <a:bodyPr lIns="36000" tIns="36000" rIns="36000" bIns="36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AR" altLang="es-AR" sz="1800" dirty="0">
                <a:latin typeface="Arial" charset="0"/>
                <a:sym typeface="Symbol" pitchFamily="18" charset="2"/>
              </a:rPr>
              <a:t></a:t>
            </a:r>
            <a:r>
              <a:rPr lang="es-AR" altLang="es-AR" sz="1800" dirty="0">
                <a:latin typeface="Arial" charset="0"/>
              </a:rPr>
              <a:t>v</a:t>
            </a:r>
            <a:r>
              <a:rPr lang="es-AR" altLang="es-AR" sz="1800" baseline="-25000" dirty="0">
                <a:latin typeface="Arial" charset="0"/>
                <a:sym typeface="Symbol" pitchFamily="18" charset="2"/>
              </a:rPr>
              <a:t></a:t>
            </a:r>
            <a:endParaRPr lang="es-AR" altLang="es-AR" sz="1800" baseline="-25000" dirty="0">
              <a:latin typeface="Arial" charset="0"/>
            </a:endParaRPr>
          </a:p>
        </p:txBody>
      </p:sp>
      <p:graphicFrame>
        <p:nvGraphicFramePr>
          <p:cNvPr id="2" name="1 Objeto"/>
          <p:cNvGraphicFramePr>
            <a:graphicFrameLocks noChangeAspect="1"/>
          </p:cNvGraphicFramePr>
          <p:nvPr/>
        </p:nvGraphicFramePr>
        <p:xfrm>
          <a:off x="981075" y="3608388"/>
          <a:ext cx="20351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0" name="Equation" r:id="rId8" imgW="1701800" imgH="330200" progId="Equation.3">
                  <p:embed/>
                </p:oleObj>
              </mc:Choice>
              <mc:Fallback>
                <p:oleObj name="Equation" r:id="rId8" imgW="1701800" imgH="330200" progId="Equation.3">
                  <p:embed/>
                  <p:pic>
                    <p:nvPicPr>
                      <p:cNvPr id="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3608388"/>
                        <a:ext cx="20351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2 Marcador de contenido"/>
          <p:cNvSpPr txBox="1">
            <a:spLocks/>
          </p:cNvSpPr>
          <p:nvPr/>
        </p:nvSpPr>
        <p:spPr bwMode="auto">
          <a:xfrm>
            <a:off x="65088" y="5589588"/>
            <a:ext cx="9078912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s-ES_tradnl" altLang="es-AR" sz="2400" dirty="0">
                <a:latin typeface="Arial" charset="0"/>
              </a:rPr>
              <a:t>La </a:t>
            </a:r>
            <a:r>
              <a:rPr lang="es-AR" altLang="es-AR" sz="2400" dirty="0">
                <a:latin typeface="Arial" charset="0"/>
                <a:sym typeface="Symbol" pitchFamily="18" charset="2"/>
              </a:rPr>
              <a:t>a</a:t>
            </a:r>
            <a:r>
              <a:rPr lang="es-AR" altLang="es-AR" sz="2400" baseline="-25000" dirty="0">
                <a:latin typeface="Arial" charset="0"/>
                <a:sym typeface="Symbol" pitchFamily="18" charset="2"/>
              </a:rPr>
              <a:t>//  </a:t>
            </a:r>
            <a:r>
              <a:rPr lang="es-AR" altLang="es-AR" sz="2400" dirty="0">
                <a:latin typeface="Arial" charset="0"/>
                <a:sym typeface="Symbol" pitchFamily="18" charset="2"/>
              </a:rPr>
              <a:t>da el ritmo con que cambia el módulo de la velocidad.</a:t>
            </a:r>
          </a:p>
          <a:p>
            <a:pPr eaLnBrk="1" hangingPunct="1">
              <a:buFont typeface="Arial" charset="0"/>
              <a:buNone/>
            </a:pPr>
            <a:r>
              <a:rPr lang="es-AR" altLang="es-AR" sz="2400" dirty="0">
                <a:latin typeface="Arial" charset="0"/>
                <a:sym typeface="Symbol" pitchFamily="18" charset="2"/>
              </a:rPr>
              <a:t>La a</a:t>
            </a:r>
            <a:r>
              <a:rPr lang="es-AR" altLang="es-AR" sz="2400" baseline="-25000" dirty="0">
                <a:latin typeface="Arial" charset="0"/>
                <a:sym typeface="Symbol" pitchFamily="18" charset="2"/>
              </a:rPr>
              <a:t> </a:t>
            </a:r>
            <a:r>
              <a:rPr lang="es-ES_tradnl" altLang="es-AR" sz="2400" dirty="0">
                <a:latin typeface="Arial" charset="0"/>
              </a:rPr>
              <a:t>da el ritmo con que cambia la dirección de la velocidad.</a:t>
            </a:r>
          </a:p>
          <a:p>
            <a:pPr eaLnBrk="1" hangingPunct="1">
              <a:buFont typeface="Arial" charset="0"/>
              <a:buNone/>
            </a:pPr>
            <a:endParaRPr lang="es-ES_tradnl" altLang="es-AR" sz="2400" dirty="0"/>
          </a:p>
        </p:txBody>
      </p:sp>
      <p:sp>
        <p:nvSpPr>
          <p:cNvPr id="34" name="1 Título"/>
          <p:cNvSpPr txBox="1">
            <a:spLocks/>
          </p:cNvSpPr>
          <p:nvPr/>
        </p:nvSpPr>
        <p:spPr bwMode="auto">
          <a:xfrm>
            <a:off x="0" y="8620"/>
            <a:ext cx="6295429" cy="400110"/>
          </a:xfrm>
          <a:prstGeom prst="rect">
            <a:avLst/>
          </a:prstGeom>
          <a:blipFill>
            <a:blip r:embed="rId10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s-AR" sz="20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Arial" charset="0"/>
              </a:rPr>
              <a:t>Componentes normal y tangencial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/>
      <p:bldP spid="25" grpId="0" animBg="1"/>
      <p:bldP spid="26" grpId="0" animBg="1"/>
      <p:bldP spid="28" grpId="0" animBg="1"/>
      <p:bldP spid="31" grpId="0"/>
      <p:bldP spid="32" grpId="0"/>
      <p:bldP spid="41" grpId="0"/>
      <p:bldP spid="43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3" name="Line 13"/>
          <p:cNvSpPr>
            <a:spLocks noChangeShapeType="1"/>
          </p:cNvSpPr>
          <p:nvPr/>
        </p:nvSpPr>
        <p:spPr bwMode="auto">
          <a:xfrm flipV="1">
            <a:off x="565150" y="1136736"/>
            <a:ext cx="1671638" cy="493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5854" name="Line 14"/>
          <p:cNvSpPr>
            <a:spLocks noChangeShapeType="1"/>
          </p:cNvSpPr>
          <p:nvPr/>
        </p:nvSpPr>
        <p:spPr bwMode="auto">
          <a:xfrm flipV="1">
            <a:off x="685800" y="1251036"/>
            <a:ext cx="2373313" cy="7016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 flipV="1">
            <a:off x="2232025" y="935124"/>
            <a:ext cx="692150" cy="206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 flipV="1">
            <a:off x="395288" y="873211"/>
            <a:ext cx="1104900" cy="319088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318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graphicFrame>
        <p:nvGraphicFramePr>
          <p:cNvPr id="358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455511"/>
              </p:ext>
            </p:extLst>
          </p:nvPr>
        </p:nvGraphicFramePr>
        <p:xfrm>
          <a:off x="900113" y="585873"/>
          <a:ext cx="2667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3" name="Ecuación" r:id="rId4" imgW="126725" imgH="177415" progId="Equation.3">
                  <p:embed/>
                </p:oleObj>
              </mc:Choice>
              <mc:Fallback>
                <p:oleObj name="Ecuación" r:id="rId4" imgW="126725" imgH="177415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85873"/>
                        <a:ext cx="2667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graphicFrame>
        <p:nvGraphicFramePr>
          <p:cNvPr id="358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1933"/>
              </p:ext>
            </p:extLst>
          </p:nvPr>
        </p:nvGraphicFramePr>
        <p:xfrm>
          <a:off x="1403350" y="879561"/>
          <a:ext cx="2968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4" name="Ecuación" r:id="rId6" imgW="152268" imgH="215713" progId="Equation.3">
                  <p:embed/>
                </p:oleObj>
              </mc:Choice>
              <mc:Fallback>
                <p:oleObj name="Ecuación" r:id="rId6" imgW="152268" imgH="21571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879561"/>
                        <a:ext cx="2968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graphicFrame>
        <p:nvGraphicFramePr>
          <p:cNvPr id="3586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960208"/>
              </p:ext>
            </p:extLst>
          </p:nvPr>
        </p:nvGraphicFramePr>
        <p:xfrm>
          <a:off x="1835150" y="1179599"/>
          <a:ext cx="30638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5" name="Ecuación" r:id="rId8" imgW="164885" imgH="215619" progId="Equation.3">
                  <p:embed/>
                </p:oleObj>
              </mc:Choice>
              <mc:Fallback>
                <p:oleObj name="Ecuación" r:id="rId8" imgW="164885" imgH="215619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179599"/>
                        <a:ext cx="30638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Rectangle 2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graphicFrame>
        <p:nvGraphicFramePr>
          <p:cNvPr id="3586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800429"/>
              </p:ext>
            </p:extLst>
          </p:nvPr>
        </p:nvGraphicFramePr>
        <p:xfrm>
          <a:off x="2268538" y="693824"/>
          <a:ext cx="40322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6" name="Ecuación" r:id="rId10" imgW="215619" imgH="177569" progId="Equation.3">
                  <p:embed/>
                </p:oleObj>
              </mc:Choice>
              <mc:Fallback>
                <p:oleObj name="Ecuación" r:id="rId10" imgW="215619" imgH="17756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693824"/>
                        <a:ext cx="40322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6" name="Line 36"/>
          <p:cNvSpPr>
            <a:spLocks noChangeShapeType="1"/>
          </p:cNvSpPr>
          <p:nvPr/>
        </p:nvSpPr>
        <p:spPr bwMode="auto">
          <a:xfrm flipV="1">
            <a:off x="755650" y="3213186"/>
            <a:ext cx="1549400" cy="4238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5877" name="Line 37"/>
          <p:cNvSpPr>
            <a:spLocks noChangeShapeType="1"/>
          </p:cNvSpPr>
          <p:nvPr/>
        </p:nvSpPr>
        <p:spPr bwMode="auto">
          <a:xfrm flipV="1">
            <a:off x="755650" y="2601999"/>
            <a:ext cx="1163638" cy="10255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5878" name="Arc 38"/>
          <p:cNvSpPr>
            <a:spLocks/>
          </p:cNvSpPr>
          <p:nvPr/>
        </p:nvSpPr>
        <p:spPr bwMode="auto">
          <a:xfrm>
            <a:off x="1279525" y="3162386"/>
            <a:ext cx="200025" cy="279400"/>
          </a:xfrm>
          <a:custGeom>
            <a:avLst/>
            <a:gdLst>
              <a:gd name="T0" fmla="*/ 0 w 21600"/>
              <a:gd name="T1" fmla="*/ 0 h 25394"/>
              <a:gd name="T2" fmla="*/ 16965574 w 21600"/>
              <a:gd name="T3" fmla="*/ 33821208 h 25394"/>
              <a:gd name="T4" fmla="*/ 0 w 21600"/>
              <a:gd name="T5" fmla="*/ 28768155 h 25394"/>
              <a:gd name="T6" fmla="*/ 0 60000 65536"/>
              <a:gd name="T7" fmla="*/ 0 60000 65536"/>
              <a:gd name="T8" fmla="*/ 0 60000 65536"/>
              <a:gd name="T9" fmla="*/ 0 w 21600"/>
              <a:gd name="T10" fmla="*/ 0 h 25394"/>
              <a:gd name="T11" fmla="*/ 21600 w 21600"/>
              <a:gd name="T12" fmla="*/ 25394 h 253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539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72"/>
                  <a:pt x="21487" y="24141"/>
                  <a:pt x="21264" y="25394"/>
                </a:cubicBezTo>
              </a:path>
              <a:path w="21600" h="2539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2872"/>
                  <a:pt x="21487" y="24141"/>
                  <a:pt x="21264" y="2539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triangl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5879" name="Line 39"/>
          <p:cNvSpPr>
            <a:spLocks noChangeShapeType="1"/>
          </p:cNvSpPr>
          <p:nvPr/>
        </p:nvSpPr>
        <p:spPr bwMode="auto">
          <a:xfrm>
            <a:off x="1908175" y="2601999"/>
            <a:ext cx="407988" cy="6286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871538" y="3765065"/>
            <a:ext cx="407987" cy="62865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3331" name="Text Box 41"/>
          <p:cNvSpPr txBox="1">
            <a:spLocks noChangeArrowheads="1"/>
          </p:cNvSpPr>
          <p:nvPr/>
        </p:nvSpPr>
        <p:spPr bwMode="auto">
          <a:xfrm>
            <a:off x="1173163" y="2744874"/>
            <a:ext cx="349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13332" name="Text Box 42"/>
          <p:cNvSpPr txBox="1">
            <a:spLocks noChangeArrowheads="1"/>
          </p:cNvSpPr>
          <p:nvPr/>
        </p:nvSpPr>
        <p:spPr bwMode="auto">
          <a:xfrm>
            <a:off x="1597025" y="3352886"/>
            <a:ext cx="349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13333" name="Text Box 43"/>
          <p:cNvSpPr txBox="1">
            <a:spLocks noChangeArrowheads="1"/>
          </p:cNvSpPr>
          <p:nvPr/>
        </p:nvSpPr>
        <p:spPr bwMode="auto">
          <a:xfrm>
            <a:off x="1403350" y="3044911"/>
            <a:ext cx="349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13335" name="Text Box 46"/>
          <p:cNvSpPr txBox="1">
            <a:spLocks noChangeArrowheads="1"/>
          </p:cNvSpPr>
          <p:nvPr/>
        </p:nvSpPr>
        <p:spPr bwMode="auto">
          <a:xfrm>
            <a:off x="1612900" y="4278399"/>
            <a:ext cx="347663" cy="290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13336" name="Rectangle 4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graphicFrame>
        <p:nvGraphicFramePr>
          <p:cNvPr id="3588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837459"/>
              </p:ext>
            </p:extLst>
          </p:nvPr>
        </p:nvGraphicFramePr>
        <p:xfrm>
          <a:off x="1512888" y="3033799"/>
          <a:ext cx="2349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7" name="Ecuación" r:id="rId12" imgW="152334" imgH="228501" progId="Equation.3">
                  <p:embed/>
                </p:oleObj>
              </mc:Choice>
              <mc:Fallback>
                <p:oleObj name="Ecuación" r:id="rId12" imgW="152334" imgH="228501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3033799"/>
                        <a:ext cx="23495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600528"/>
              </p:ext>
            </p:extLst>
          </p:nvPr>
        </p:nvGraphicFramePr>
        <p:xfrm>
          <a:off x="2195513" y="2601999"/>
          <a:ext cx="4032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8" name="Ecuación" r:id="rId14" imgW="215619" imgH="177569" progId="Equation.3">
                  <p:embed/>
                </p:oleObj>
              </mc:Choice>
              <mc:Fallback>
                <p:oleObj name="Ecuación" r:id="rId14" imgW="215619" imgH="17756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601999"/>
                        <a:ext cx="4032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661206"/>
              </p:ext>
            </p:extLst>
          </p:nvPr>
        </p:nvGraphicFramePr>
        <p:xfrm>
          <a:off x="1403350" y="2313074"/>
          <a:ext cx="29686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9" name="Ecuación" r:id="rId15" imgW="152268" imgH="215713" progId="Equation.3">
                  <p:embed/>
                </p:oleObj>
              </mc:Choice>
              <mc:Fallback>
                <p:oleObj name="Ecuación" r:id="rId15" imgW="152268" imgH="215713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313074"/>
                        <a:ext cx="296863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514570"/>
              </p:ext>
            </p:extLst>
          </p:nvPr>
        </p:nvGraphicFramePr>
        <p:xfrm>
          <a:off x="2051050" y="3321136"/>
          <a:ext cx="30638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0" name="Ecuación" r:id="rId16" imgW="164885" imgH="215619" progId="Equation.3">
                  <p:embed/>
                </p:oleObj>
              </mc:Choice>
              <mc:Fallback>
                <p:oleObj name="Ecuación" r:id="rId16" imgW="164885" imgH="215619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321136"/>
                        <a:ext cx="30638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14205"/>
              </p:ext>
            </p:extLst>
          </p:nvPr>
        </p:nvGraphicFramePr>
        <p:xfrm>
          <a:off x="1150938" y="3754524"/>
          <a:ext cx="26828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1" name="Ecuación" r:id="rId17" imgW="126725" imgH="177415" progId="Equation.3">
                  <p:embed/>
                </p:oleObj>
              </mc:Choice>
              <mc:Fallback>
                <p:oleObj name="Ecuación" r:id="rId17" imgW="126725" imgH="177415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3754524"/>
                        <a:ext cx="26828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731312"/>
              </p:ext>
            </p:extLst>
          </p:nvPr>
        </p:nvGraphicFramePr>
        <p:xfrm>
          <a:off x="240345" y="6273800"/>
          <a:ext cx="8688139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2" name="Ecuación" r:id="rId18" imgW="4673520" imgH="203040" progId="Equation.3">
                  <p:embed/>
                </p:oleObj>
              </mc:Choice>
              <mc:Fallback>
                <p:oleObj name="Ecuación" r:id="rId18" imgW="4673520" imgH="2030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5" y="6273800"/>
                        <a:ext cx="8688139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97" name="Freeform 57"/>
          <p:cNvSpPr>
            <a:spLocks/>
          </p:cNvSpPr>
          <p:nvPr/>
        </p:nvSpPr>
        <p:spPr bwMode="auto">
          <a:xfrm>
            <a:off x="2735263" y="4795924"/>
            <a:ext cx="2474912" cy="1274762"/>
          </a:xfrm>
          <a:custGeom>
            <a:avLst/>
            <a:gdLst>
              <a:gd name="T0" fmla="*/ 0 w 1670"/>
              <a:gd name="T1" fmla="*/ 2110413190 h 770"/>
              <a:gd name="T2" fmla="*/ 417292562 w 1670"/>
              <a:gd name="T3" fmla="*/ 1452622754 h 770"/>
              <a:gd name="T4" fmla="*/ 1383654205 w 1670"/>
              <a:gd name="T5" fmla="*/ 575566632 h 770"/>
              <a:gd name="T6" fmla="*/ 2147483647 w 1670"/>
              <a:gd name="T7" fmla="*/ 54816422 h 770"/>
              <a:gd name="T8" fmla="*/ 2147483647 w 1670"/>
              <a:gd name="T9" fmla="*/ 246671414 h 770"/>
              <a:gd name="T10" fmla="*/ 2147483647 w 1670"/>
              <a:gd name="T11" fmla="*/ 520751866 h 77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670"/>
              <a:gd name="T19" fmla="*/ 0 h 770"/>
              <a:gd name="T20" fmla="*/ 1670 w 1670"/>
              <a:gd name="T21" fmla="*/ 770 h 77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670" h="770">
                <a:moveTo>
                  <a:pt x="0" y="770"/>
                </a:moveTo>
                <a:cubicBezTo>
                  <a:pt x="42" y="696"/>
                  <a:pt x="85" y="623"/>
                  <a:pt x="190" y="530"/>
                </a:cubicBezTo>
                <a:cubicBezTo>
                  <a:pt x="295" y="437"/>
                  <a:pt x="480" y="295"/>
                  <a:pt x="630" y="210"/>
                </a:cubicBezTo>
                <a:cubicBezTo>
                  <a:pt x="780" y="125"/>
                  <a:pt x="952" y="40"/>
                  <a:pt x="1090" y="20"/>
                </a:cubicBezTo>
                <a:cubicBezTo>
                  <a:pt x="1228" y="0"/>
                  <a:pt x="1363" y="62"/>
                  <a:pt x="1460" y="90"/>
                </a:cubicBezTo>
                <a:cubicBezTo>
                  <a:pt x="1557" y="118"/>
                  <a:pt x="1613" y="154"/>
                  <a:pt x="1670" y="19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5898" name="Line 58"/>
          <p:cNvSpPr>
            <a:spLocks noChangeShapeType="1"/>
          </p:cNvSpPr>
          <p:nvPr/>
        </p:nvSpPr>
        <p:spPr bwMode="auto">
          <a:xfrm flipV="1">
            <a:off x="2824163" y="5743661"/>
            <a:ext cx="134937" cy="182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5899" name="Oval 59"/>
          <p:cNvSpPr>
            <a:spLocks noChangeArrowheads="1"/>
          </p:cNvSpPr>
          <p:nvPr/>
        </p:nvSpPr>
        <p:spPr bwMode="auto">
          <a:xfrm>
            <a:off x="4198938" y="4813386"/>
            <a:ext cx="104775" cy="1174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35900" name="Line 60"/>
          <p:cNvSpPr>
            <a:spLocks noChangeShapeType="1"/>
          </p:cNvSpPr>
          <p:nvPr/>
        </p:nvSpPr>
        <p:spPr bwMode="auto">
          <a:xfrm>
            <a:off x="4248150" y="4854661"/>
            <a:ext cx="533400" cy="59690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5901" name="Line 61"/>
          <p:cNvSpPr>
            <a:spLocks noChangeShapeType="1"/>
          </p:cNvSpPr>
          <p:nvPr/>
        </p:nvSpPr>
        <p:spPr bwMode="auto">
          <a:xfrm flipV="1">
            <a:off x="3492500" y="4437149"/>
            <a:ext cx="2178050" cy="6350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5902" name="Line 62"/>
          <p:cNvSpPr>
            <a:spLocks noChangeShapeType="1"/>
          </p:cNvSpPr>
          <p:nvPr/>
        </p:nvSpPr>
        <p:spPr bwMode="auto">
          <a:xfrm flipV="1">
            <a:off x="4248150" y="4645111"/>
            <a:ext cx="700088" cy="211138"/>
          </a:xfrm>
          <a:prstGeom prst="line">
            <a:avLst/>
          </a:prstGeom>
          <a:noFill/>
          <a:ln w="44450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5903" name="Line 63"/>
          <p:cNvSpPr>
            <a:spLocks noChangeShapeType="1"/>
          </p:cNvSpPr>
          <p:nvPr/>
        </p:nvSpPr>
        <p:spPr bwMode="auto">
          <a:xfrm>
            <a:off x="4081463" y="4413336"/>
            <a:ext cx="555625" cy="1616075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5904" name="Line 64"/>
          <p:cNvSpPr>
            <a:spLocks noChangeShapeType="1"/>
          </p:cNvSpPr>
          <p:nvPr/>
        </p:nvSpPr>
        <p:spPr bwMode="auto">
          <a:xfrm>
            <a:off x="4241800" y="4854661"/>
            <a:ext cx="222250" cy="688975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5905" name="Line 65"/>
          <p:cNvSpPr>
            <a:spLocks noChangeShapeType="1"/>
          </p:cNvSpPr>
          <p:nvPr/>
        </p:nvSpPr>
        <p:spPr bwMode="auto">
          <a:xfrm flipV="1">
            <a:off x="4248150" y="4765761"/>
            <a:ext cx="320675" cy="889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5906" name="Line 66"/>
          <p:cNvSpPr>
            <a:spLocks noChangeShapeType="1"/>
          </p:cNvSpPr>
          <p:nvPr/>
        </p:nvSpPr>
        <p:spPr bwMode="auto">
          <a:xfrm>
            <a:off x="5541963" y="4489536"/>
            <a:ext cx="134937" cy="49213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5907" name="Line 67"/>
          <p:cNvSpPr>
            <a:spLocks noChangeShapeType="1"/>
          </p:cNvSpPr>
          <p:nvPr/>
        </p:nvSpPr>
        <p:spPr bwMode="auto">
          <a:xfrm>
            <a:off x="4602163" y="5867486"/>
            <a:ext cx="133350" cy="47625"/>
          </a:xfrm>
          <a:prstGeom prst="line">
            <a:avLst/>
          </a:pr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5908" name="Text Box 68"/>
          <p:cNvSpPr txBox="1">
            <a:spLocks noChangeArrowheads="1"/>
          </p:cNvSpPr>
          <p:nvPr/>
        </p:nvSpPr>
        <p:spPr bwMode="auto">
          <a:xfrm>
            <a:off x="5670550" y="4459374"/>
            <a:ext cx="1944687" cy="471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000" dirty="0">
                <a:latin typeface="Arial" charset="0"/>
              </a:rPr>
              <a:t>Tangente   en P</a:t>
            </a:r>
          </a:p>
        </p:txBody>
      </p:sp>
      <p:sp>
        <p:nvSpPr>
          <p:cNvPr id="35909" name="Text Box 69"/>
          <p:cNvSpPr txBox="1">
            <a:spLocks noChangeArrowheads="1"/>
          </p:cNvSpPr>
          <p:nvPr/>
        </p:nvSpPr>
        <p:spPr bwMode="auto">
          <a:xfrm>
            <a:off x="4727575" y="5781761"/>
            <a:ext cx="207645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000">
                <a:latin typeface="Arial" charset="0"/>
              </a:rPr>
              <a:t>Normal  en P</a:t>
            </a:r>
          </a:p>
        </p:txBody>
      </p:sp>
      <p:sp>
        <p:nvSpPr>
          <p:cNvPr id="35913" name="Text Box 73"/>
          <p:cNvSpPr txBox="1">
            <a:spLocks noChangeArrowheads="1"/>
          </p:cNvSpPr>
          <p:nvPr/>
        </p:nvSpPr>
        <p:spPr bwMode="auto">
          <a:xfrm>
            <a:off x="3963293" y="4546165"/>
            <a:ext cx="32067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2400" b="1" dirty="0">
                <a:latin typeface="Arial" charset="0"/>
              </a:rPr>
              <a:t>P</a:t>
            </a:r>
            <a:endParaRPr lang="es-AR" altLang="es-AR" sz="2400" dirty="0">
              <a:latin typeface="Arial" charset="0"/>
            </a:endParaRPr>
          </a:p>
        </p:txBody>
      </p:sp>
      <p:graphicFrame>
        <p:nvGraphicFramePr>
          <p:cNvPr id="82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340916"/>
              </p:ext>
            </p:extLst>
          </p:nvPr>
        </p:nvGraphicFramePr>
        <p:xfrm>
          <a:off x="4716463" y="5194386"/>
          <a:ext cx="36988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3" name="Ecuación" r:id="rId20" imgW="126725" imgH="177415" progId="Equation.3">
                  <p:embed/>
                </p:oleObj>
              </mc:Choice>
              <mc:Fallback>
                <p:oleObj name="Ecuación" r:id="rId20" imgW="126725" imgH="177415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194386"/>
                        <a:ext cx="36988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17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961331"/>
              </p:ext>
            </p:extLst>
          </p:nvPr>
        </p:nvGraphicFramePr>
        <p:xfrm>
          <a:off x="4140200" y="4218074"/>
          <a:ext cx="4603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4" name="Ecuación" r:id="rId21" imgW="177646" imgH="228402" progId="Equation.3">
                  <p:embed/>
                </p:oleObj>
              </mc:Choice>
              <mc:Fallback>
                <p:oleObj name="Ecuación" r:id="rId21" imgW="177646" imgH="228402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218074"/>
                        <a:ext cx="4603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812610"/>
              </p:ext>
            </p:extLst>
          </p:nvPr>
        </p:nvGraphicFramePr>
        <p:xfrm>
          <a:off x="4768850" y="4243474"/>
          <a:ext cx="25558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5" name="Ecuación" r:id="rId23" imgW="165028" imgH="228501" progId="Equation.3">
                  <p:embed/>
                </p:oleObj>
              </mc:Choice>
              <mc:Fallback>
                <p:oleObj name="Ecuación" r:id="rId23" imgW="165028" imgH="228501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4243474"/>
                        <a:ext cx="25558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19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863495"/>
              </p:ext>
            </p:extLst>
          </p:nvPr>
        </p:nvGraphicFramePr>
        <p:xfrm>
          <a:off x="3960813" y="5086436"/>
          <a:ext cx="5270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6" name="Equation" r:id="rId25" imgW="203024" imgH="215713" progId="Equation.3">
                  <p:embed/>
                </p:oleObj>
              </mc:Choice>
              <mc:Fallback>
                <p:oleObj name="Equation" r:id="rId25" imgW="203024" imgH="215713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3" y="5086436"/>
                        <a:ext cx="5270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ine 61"/>
          <p:cNvSpPr>
            <a:spLocks noChangeShapeType="1"/>
          </p:cNvSpPr>
          <p:nvPr/>
        </p:nvSpPr>
        <p:spPr bwMode="auto">
          <a:xfrm flipV="1">
            <a:off x="4464050" y="5448386"/>
            <a:ext cx="288925" cy="8413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" name="Line 63"/>
          <p:cNvSpPr>
            <a:spLocks noChangeShapeType="1"/>
          </p:cNvSpPr>
          <p:nvPr/>
        </p:nvSpPr>
        <p:spPr bwMode="auto">
          <a:xfrm>
            <a:off x="4559300" y="4783224"/>
            <a:ext cx="222250" cy="647700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graphicFrame>
        <p:nvGraphicFramePr>
          <p:cNvPr id="6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697885"/>
              </p:ext>
            </p:extLst>
          </p:nvPr>
        </p:nvGraphicFramePr>
        <p:xfrm>
          <a:off x="3635375" y="695411"/>
          <a:ext cx="5072063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7" name="Ecuación" r:id="rId27" imgW="2400120" imgH="660240" progId="Equation.3">
                  <p:embed/>
                </p:oleObj>
              </mc:Choice>
              <mc:Fallback>
                <p:oleObj name="Ecuación" r:id="rId27" imgW="2400120" imgH="6602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695411"/>
                        <a:ext cx="5072063" cy="1376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60502"/>
              </p:ext>
            </p:extLst>
          </p:nvPr>
        </p:nvGraphicFramePr>
        <p:xfrm>
          <a:off x="3125788" y="2205124"/>
          <a:ext cx="5822950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8" name="Ecuación" r:id="rId29" imgW="2755800" imgH="660240" progId="Equation.3">
                  <p:embed/>
                </p:oleObj>
              </mc:Choice>
              <mc:Fallback>
                <p:oleObj name="Ecuación" r:id="rId29" imgW="2755800" imgH="66024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2205124"/>
                        <a:ext cx="5822950" cy="137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1862550" y="0"/>
            <a:ext cx="435572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b="1" dirty="0">
                <a:solidFill>
                  <a:schemeClr val="bg1"/>
                </a:solidFill>
              </a:rPr>
              <a:t>IMPORTANTE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5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5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5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3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35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3" grpId="0" animBg="1"/>
      <p:bldP spid="35854" grpId="0" animBg="1"/>
      <p:bldP spid="35855" grpId="0" animBg="1"/>
      <p:bldP spid="35856" grpId="0" animBg="1"/>
      <p:bldP spid="35876" grpId="0" animBg="1"/>
      <p:bldP spid="35877" grpId="0" animBg="1"/>
      <p:bldP spid="35878" grpId="0" animBg="1"/>
      <p:bldP spid="35879" grpId="0" animBg="1"/>
      <p:bldP spid="35880" grpId="0" animBg="1"/>
      <p:bldP spid="35897" grpId="0" animBg="1"/>
      <p:bldP spid="35898" grpId="0" animBg="1"/>
      <p:bldP spid="35899" grpId="0" animBg="1"/>
      <p:bldP spid="35900" grpId="0" animBg="1"/>
      <p:bldP spid="35901" grpId="0" animBg="1"/>
      <p:bldP spid="35902" grpId="0" animBg="1"/>
      <p:bldP spid="35903" grpId="0" animBg="1"/>
      <p:bldP spid="35904" grpId="0" animBg="1"/>
      <p:bldP spid="35905" grpId="0" animBg="1"/>
      <p:bldP spid="35906" grpId="0" animBg="1"/>
      <p:bldP spid="35907" grpId="0" animBg="1"/>
      <p:bldP spid="35908" grpId="0"/>
      <p:bldP spid="35909" grpId="0"/>
      <p:bldP spid="35913" grpId="0"/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950" y="1016000"/>
            <a:ext cx="8856663" cy="1225550"/>
          </a:xfrm>
        </p:spPr>
        <p:txBody>
          <a:bodyPr/>
          <a:lstStyle/>
          <a:p>
            <a:pPr algn="just" eaLnBrk="1" hangingPunct="1"/>
            <a:r>
              <a:rPr lang="es-ES_tradnl" altLang="es-AR" sz="2400" b="1" u="sng" dirty="0">
                <a:latin typeface="Arial" charset="0"/>
                <a:cs typeface="Arial" charset="0"/>
              </a:rPr>
              <a:t>El movimiento Circular Uniforme</a:t>
            </a:r>
            <a:r>
              <a:rPr lang="es-ES_tradnl" altLang="es-AR" sz="2400" dirty="0">
                <a:latin typeface="Arial" charset="0"/>
                <a:cs typeface="Arial" charset="0"/>
              </a:rPr>
              <a:t> (MCU) es un movimiento de trayectoria circular, con </a:t>
            </a:r>
            <a:r>
              <a:rPr lang="es-ES_tradnl" altLang="es-AR" sz="2400" b="1" dirty="0">
                <a:latin typeface="Arial" charset="0"/>
                <a:cs typeface="Arial" charset="0"/>
              </a:rPr>
              <a:t>el módulo </a:t>
            </a:r>
            <a:r>
              <a:rPr lang="es-ES_tradnl" altLang="es-AR" sz="2400" dirty="0">
                <a:latin typeface="Arial" charset="0"/>
                <a:cs typeface="Arial" charset="0"/>
              </a:rPr>
              <a:t>de la </a:t>
            </a:r>
            <a:r>
              <a:rPr lang="es-ES_tradnl" altLang="es-AR" sz="2400" b="1" dirty="0">
                <a:latin typeface="Arial" charset="0"/>
                <a:cs typeface="Arial" charset="0"/>
              </a:rPr>
              <a:t>velocidad tangencial </a:t>
            </a:r>
            <a:r>
              <a:rPr lang="es-ES_tradnl" altLang="es-AR" sz="2400" b="1" i="1" dirty="0">
                <a:latin typeface="Arial" charset="0"/>
                <a:cs typeface="Arial" charset="0"/>
              </a:rPr>
              <a:t>constante.</a:t>
            </a:r>
            <a:endParaRPr lang="es-AR" altLang="es-AR" sz="2400" dirty="0">
              <a:latin typeface="Arial" charset="0"/>
              <a:cs typeface="Arial" charset="0"/>
            </a:endParaRPr>
          </a:p>
        </p:txBody>
      </p:sp>
      <p:sp>
        <p:nvSpPr>
          <p:cNvPr id="5" name="1 Título"/>
          <p:cNvSpPr txBox="1">
            <a:spLocks/>
          </p:cNvSpPr>
          <p:nvPr/>
        </p:nvSpPr>
        <p:spPr bwMode="auto">
          <a:xfrm>
            <a:off x="2268538" y="160338"/>
            <a:ext cx="5219700" cy="523875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s-AR" sz="2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 Antiqua" pitchFamily="18" charset="0"/>
                <a:ea typeface="+mn-ea"/>
                <a:cs typeface="Arial" charset="0"/>
              </a:rPr>
              <a:t>Movimiento circular</a:t>
            </a:r>
          </a:p>
        </p:txBody>
      </p:sp>
      <p:sp>
        <p:nvSpPr>
          <p:cNvPr id="14340" name="Text Box 24"/>
          <p:cNvSpPr txBox="1">
            <a:spLocks noChangeArrowheads="1"/>
          </p:cNvSpPr>
          <p:nvPr/>
        </p:nvSpPr>
        <p:spPr bwMode="auto">
          <a:xfrm>
            <a:off x="1592263" y="3411538"/>
            <a:ext cx="26987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1800">
                <a:latin typeface="Arial" charset="0"/>
              </a:rPr>
              <a:t>P</a:t>
            </a:r>
          </a:p>
        </p:txBody>
      </p:sp>
      <p:sp>
        <p:nvSpPr>
          <p:cNvPr id="14341" name="Arc 3"/>
          <p:cNvSpPr>
            <a:spLocks/>
          </p:cNvSpPr>
          <p:nvPr/>
        </p:nvSpPr>
        <p:spPr bwMode="auto">
          <a:xfrm rot="-5648785">
            <a:off x="1656557" y="2677319"/>
            <a:ext cx="1763712" cy="1968500"/>
          </a:xfrm>
          <a:custGeom>
            <a:avLst/>
            <a:gdLst>
              <a:gd name="T0" fmla="*/ 2180226 w 21600"/>
              <a:gd name="T1" fmla="*/ 0 h 23056"/>
              <a:gd name="T2" fmla="*/ 11834426 w 21600"/>
              <a:gd name="T3" fmla="*/ 14710388 h 23056"/>
              <a:gd name="T4" fmla="*/ 0 w 21600"/>
              <a:gd name="T5" fmla="*/ 13544025 h 23056"/>
              <a:gd name="T6" fmla="*/ 0 60000 65536"/>
              <a:gd name="T7" fmla="*/ 0 60000 65536"/>
              <a:gd name="T8" fmla="*/ 0 60000 65536"/>
              <a:gd name="T9" fmla="*/ 0 w 21600"/>
              <a:gd name="T10" fmla="*/ 0 h 23056"/>
              <a:gd name="T11" fmla="*/ 21600 w 21600"/>
              <a:gd name="T12" fmla="*/ 23056 h 230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3056" fill="none" extrusionOk="0">
                <a:moveTo>
                  <a:pt x="3963" y="-1"/>
                </a:moveTo>
                <a:cubicBezTo>
                  <a:pt x="14187" y="1907"/>
                  <a:pt x="21600" y="10832"/>
                  <a:pt x="21600" y="21233"/>
                </a:cubicBezTo>
                <a:cubicBezTo>
                  <a:pt x="21600" y="21841"/>
                  <a:pt x="21574" y="22449"/>
                  <a:pt x="21522" y="23055"/>
                </a:cubicBezTo>
              </a:path>
              <a:path w="21600" h="23056" stroke="0" extrusionOk="0">
                <a:moveTo>
                  <a:pt x="3963" y="-1"/>
                </a:moveTo>
                <a:cubicBezTo>
                  <a:pt x="14187" y="1907"/>
                  <a:pt x="21600" y="10832"/>
                  <a:pt x="21600" y="21233"/>
                </a:cubicBezTo>
                <a:cubicBezTo>
                  <a:pt x="21600" y="21841"/>
                  <a:pt x="21574" y="22449"/>
                  <a:pt x="21522" y="23055"/>
                </a:cubicBezTo>
                <a:lnTo>
                  <a:pt x="0" y="21233"/>
                </a:lnTo>
                <a:lnTo>
                  <a:pt x="3963" y="-1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4342" name="Line 4"/>
          <p:cNvSpPr>
            <a:spLocks noChangeShapeType="1"/>
          </p:cNvSpPr>
          <p:nvPr/>
        </p:nvSpPr>
        <p:spPr bwMode="auto">
          <a:xfrm flipH="1" flipV="1">
            <a:off x="1817688" y="3582988"/>
            <a:ext cx="1530350" cy="774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4343" name="Line 5"/>
          <p:cNvSpPr>
            <a:spLocks noChangeShapeType="1"/>
          </p:cNvSpPr>
          <p:nvPr/>
        </p:nvSpPr>
        <p:spPr bwMode="auto">
          <a:xfrm flipH="1" flipV="1">
            <a:off x="2519363" y="2947988"/>
            <a:ext cx="841375" cy="1409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4344" name="Line 6"/>
          <p:cNvSpPr>
            <a:spLocks noChangeShapeType="1"/>
          </p:cNvSpPr>
          <p:nvPr/>
        </p:nvSpPr>
        <p:spPr bwMode="auto">
          <a:xfrm rot="320249" flipV="1">
            <a:off x="2560638" y="2282825"/>
            <a:ext cx="946150" cy="7127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4345" name="Line 7"/>
          <p:cNvSpPr>
            <a:spLocks noChangeShapeType="1"/>
          </p:cNvSpPr>
          <p:nvPr/>
        </p:nvSpPr>
        <p:spPr bwMode="auto">
          <a:xfrm flipV="1">
            <a:off x="1820863" y="2971800"/>
            <a:ext cx="698500" cy="606425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4346" name="Line 8"/>
          <p:cNvSpPr>
            <a:spLocks noChangeShapeType="1"/>
          </p:cNvSpPr>
          <p:nvPr/>
        </p:nvSpPr>
        <p:spPr bwMode="auto">
          <a:xfrm rot="20245093" flipV="1">
            <a:off x="1687513" y="2674938"/>
            <a:ext cx="949325" cy="714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4347" name="Arc 9"/>
          <p:cNvSpPr>
            <a:spLocks/>
          </p:cNvSpPr>
          <p:nvPr/>
        </p:nvSpPr>
        <p:spPr bwMode="auto">
          <a:xfrm rot="-5011045">
            <a:off x="2809875" y="3784601"/>
            <a:ext cx="263525" cy="292100"/>
          </a:xfrm>
          <a:custGeom>
            <a:avLst/>
            <a:gdLst>
              <a:gd name="T0" fmla="*/ 1537 w 21264"/>
              <a:gd name="T1" fmla="*/ 0 h 21586"/>
              <a:gd name="T2" fmla="*/ 40860 w 21264"/>
              <a:gd name="T3" fmla="*/ 45224 h 21586"/>
              <a:gd name="T4" fmla="*/ 0 w 21264"/>
              <a:gd name="T5" fmla="*/ 54940 h 21586"/>
              <a:gd name="T6" fmla="*/ 0 60000 65536"/>
              <a:gd name="T7" fmla="*/ 0 60000 65536"/>
              <a:gd name="T8" fmla="*/ 0 60000 65536"/>
              <a:gd name="T9" fmla="*/ 0 w 21264"/>
              <a:gd name="T10" fmla="*/ 0 h 21586"/>
              <a:gd name="T11" fmla="*/ 21264 w 21264"/>
              <a:gd name="T12" fmla="*/ 21586 h 2158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264" h="21586" fill="none" extrusionOk="0">
                <a:moveTo>
                  <a:pt x="787" y="0"/>
                </a:moveTo>
                <a:cubicBezTo>
                  <a:pt x="10949" y="371"/>
                  <a:pt x="19476" y="7779"/>
                  <a:pt x="21263" y="17789"/>
                </a:cubicBezTo>
              </a:path>
              <a:path w="21264" h="21586" stroke="0" extrusionOk="0">
                <a:moveTo>
                  <a:pt x="787" y="0"/>
                </a:moveTo>
                <a:cubicBezTo>
                  <a:pt x="10949" y="371"/>
                  <a:pt x="19476" y="7779"/>
                  <a:pt x="21263" y="17789"/>
                </a:cubicBezTo>
                <a:lnTo>
                  <a:pt x="0" y="21586"/>
                </a:lnTo>
                <a:lnTo>
                  <a:pt x="787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4348" name="Text Box 14"/>
          <p:cNvSpPr txBox="1">
            <a:spLocks noChangeArrowheads="1"/>
          </p:cNvSpPr>
          <p:nvPr/>
        </p:nvSpPr>
        <p:spPr bwMode="auto">
          <a:xfrm>
            <a:off x="1811338" y="2859088"/>
            <a:ext cx="2889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14349" name="Text Box 16"/>
          <p:cNvSpPr txBox="1">
            <a:spLocks noChangeArrowheads="1"/>
          </p:cNvSpPr>
          <p:nvPr/>
        </p:nvSpPr>
        <p:spPr bwMode="auto">
          <a:xfrm>
            <a:off x="2874963" y="2259013"/>
            <a:ext cx="311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14350" name="Text Box 18"/>
          <p:cNvSpPr txBox="1">
            <a:spLocks noChangeArrowheads="1"/>
          </p:cNvSpPr>
          <p:nvPr/>
        </p:nvSpPr>
        <p:spPr bwMode="auto">
          <a:xfrm>
            <a:off x="2566988" y="3625850"/>
            <a:ext cx="4254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14351" name="Text Box 19"/>
          <p:cNvSpPr txBox="1">
            <a:spLocks noChangeArrowheads="1"/>
          </p:cNvSpPr>
          <p:nvPr/>
        </p:nvSpPr>
        <p:spPr bwMode="auto">
          <a:xfrm>
            <a:off x="2132013" y="3181350"/>
            <a:ext cx="387350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14352" name="Oval 21"/>
          <p:cNvSpPr>
            <a:spLocks noChangeArrowheads="1"/>
          </p:cNvSpPr>
          <p:nvPr/>
        </p:nvSpPr>
        <p:spPr bwMode="auto">
          <a:xfrm>
            <a:off x="1804988" y="3549650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14353" name="Oval 22"/>
          <p:cNvSpPr>
            <a:spLocks noChangeArrowheads="1"/>
          </p:cNvSpPr>
          <p:nvPr/>
        </p:nvSpPr>
        <p:spPr bwMode="auto">
          <a:xfrm>
            <a:off x="2484438" y="2919413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AR" sz="1800">
              <a:latin typeface="Arial" charset="0"/>
            </a:endParaRPr>
          </a:p>
        </p:txBody>
      </p:sp>
      <p:sp>
        <p:nvSpPr>
          <p:cNvPr id="14354" name="Text Box 26"/>
          <p:cNvSpPr txBox="1">
            <a:spLocks noChangeArrowheads="1"/>
          </p:cNvSpPr>
          <p:nvPr/>
        </p:nvSpPr>
        <p:spPr bwMode="auto">
          <a:xfrm>
            <a:off x="2403475" y="2639219"/>
            <a:ext cx="269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1800" dirty="0">
                <a:latin typeface="Arial" charset="0"/>
              </a:rPr>
              <a:t>Q</a:t>
            </a:r>
          </a:p>
        </p:txBody>
      </p:sp>
      <p:sp>
        <p:nvSpPr>
          <p:cNvPr id="14355" name="Text Box 28"/>
          <p:cNvSpPr txBox="1">
            <a:spLocks noChangeArrowheads="1"/>
          </p:cNvSpPr>
          <p:nvPr/>
        </p:nvSpPr>
        <p:spPr bwMode="auto">
          <a:xfrm>
            <a:off x="3421063" y="4268788"/>
            <a:ext cx="26987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1800" dirty="0">
                <a:latin typeface="Arial" charset="0"/>
              </a:rPr>
              <a:t>o</a:t>
            </a:r>
          </a:p>
        </p:txBody>
      </p:sp>
      <p:sp>
        <p:nvSpPr>
          <p:cNvPr id="14356" name="Text Box 31"/>
          <p:cNvSpPr txBox="1">
            <a:spLocks noChangeArrowheads="1"/>
          </p:cNvSpPr>
          <p:nvPr/>
        </p:nvSpPr>
        <p:spPr bwMode="auto">
          <a:xfrm>
            <a:off x="2570163" y="4554538"/>
            <a:ext cx="4286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1000"/>
              </a:spcAft>
              <a:buFontTx/>
              <a:buNone/>
            </a:pPr>
            <a:r>
              <a:rPr lang="es-AR" altLang="es-AR" sz="1800" dirty="0">
                <a:latin typeface="Arial" charset="0"/>
              </a:rPr>
              <a:t>(a)</a:t>
            </a:r>
          </a:p>
        </p:txBody>
      </p:sp>
      <p:graphicFrame>
        <p:nvGraphicFramePr>
          <p:cNvPr id="14357" name="Object 33"/>
          <p:cNvGraphicFramePr>
            <a:graphicFrameLocks noChangeAspect="1"/>
          </p:cNvGraphicFramePr>
          <p:nvPr/>
        </p:nvGraphicFramePr>
        <p:xfrm>
          <a:off x="2490788" y="3592513"/>
          <a:ext cx="43180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3" name="Ecuación" r:id="rId5" imgW="241091" imgH="177646" progId="Equation.3">
                  <p:embed/>
                </p:oleObj>
              </mc:Choice>
              <mc:Fallback>
                <p:oleObj name="Ecuación" r:id="rId5" imgW="241091" imgH="177646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3592513"/>
                        <a:ext cx="43180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004528"/>
              </p:ext>
            </p:extLst>
          </p:nvPr>
        </p:nvGraphicFramePr>
        <p:xfrm>
          <a:off x="2159732" y="3176972"/>
          <a:ext cx="36195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4" name="Ecuación" r:id="rId7" imgW="215619" imgH="177569" progId="Equation.3">
                  <p:embed/>
                </p:oleObj>
              </mc:Choice>
              <mc:Fallback>
                <p:oleObj name="Ecuación" r:id="rId7" imgW="215619" imgH="177569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732" y="3176972"/>
                        <a:ext cx="361950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120"/>
          <p:cNvGrpSpPr>
            <a:grpSpLocks/>
          </p:cNvGrpSpPr>
          <p:nvPr/>
        </p:nvGrpSpPr>
        <p:grpSpPr bwMode="auto">
          <a:xfrm>
            <a:off x="6345238" y="2655888"/>
            <a:ext cx="1498600" cy="2198687"/>
            <a:chOff x="3976" y="317"/>
            <a:chExt cx="945" cy="1385"/>
          </a:xfrm>
        </p:grpSpPr>
        <p:sp>
          <p:nvSpPr>
            <p:cNvPr id="14368" name="Line 10"/>
            <p:cNvSpPr>
              <a:spLocks noChangeShapeType="1"/>
            </p:cNvSpPr>
            <p:nvPr/>
          </p:nvSpPr>
          <p:spPr bwMode="auto">
            <a:xfrm rot="320249" flipV="1">
              <a:off x="4112" y="684"/>
              <a:ext cx="598" cy="4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4369" name="Line 11"/>
            <p:cNvSpPr>
              <a:spLocks noChangeShapeType="1"/>
            </p:cNvSpPr>
            <p:nvPr/>
          </p:nvSpPr>
          <p:spPr bwMode="auto">
            <a:xfrm rot="20245093" flipV="1">
              <a:off x="3976" y="568"/>
              <a:ext cx="597" cy="44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4370" name="Line 12"/>
            <p:cNvSpPr>
              <a:spLocks noChangeShapeType="1"/>
            </p:cNvSpPr>
            <p:nvPr/>
          </p:nvSpPr>
          <p:spPr bwMode="auto">
            <a:xfrm rot="320249">
              <a:off x="4447" y="485"/>
              <a:ext cx="288" cy="214"/>
            </a:xfrm>
            <a:prstGeom prst="line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4371" name="Arc 13"/>
            <p:cNvSpPr>
              <a:spLocks/>
            </p:cNvSpPr>
            <p:nvPr/>
          </p:nvSpPr>
          <p:spPr bwMode="auto">
            <a:xfrm rot="758063">
              <a:off x="4216" y="852"/>
              <a:ext cx="138" cy="184"/>
            </a:xfrm>
            <a:custGeom>
              <a:avLst/>
              <a:gdLst>
                <a:gd name="T0" fmla="*/ 0 w 18096"/>
                <a:gd name="T1" fmla="*/ 0 h 21208"/>
                <a:gd name="T2" fmla="*/ 0 w 18096"/>
                <a:gd name="T3" fmla="*/ 0 h 21208"/>
                <a:gd name="T4" fmla="*/ 0 w 18096"/>
                <a:gd name="T5" fmla="*/ 0 h 21208"/>
                <a:gd name="T6" fmla="*/ 0 60000 65536"/>
                <a:gd name="T7" fmla="*/ 0 60000 65536"/>
                <a:gd name="T8" fmla="*/ 0 60000 65536"/>
                <a:gd name="T9" fmla="*/ 0 w 18096"/>
                <a:gd name="T10" fmla="*/ 0 h 21208"/>
                <a:gd name="T11" fmla="*/ 18096 w 18096"/>
                <a:gd name="T12" fmla="*/ 21208 h 2120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96" h="21208" fill="none" extrusionOk="0">
                  <a:moveTo>
                    <a:pt x="4096" y="-1"/>
                  </a:moveTo>
                  <a:cubicBezTo>
                    <a:pt x="9846" y="1110"/>
                    <a:pt x="14898" y="4508"/>
                    <a:pt x="18096" y="9414"/>
                  </a:cubicBezTo>
                </a:path>
                <a:path w="18096" h="21208" stroke="0" extrusionOk="0">
                  <a:moveTo>
                    <a:pt x="4096" y="-1"/>
                  </a:moveTo>
                  <a:cubicBezTo>
                    <a:pt x="9846" y="1110"/>
                    <a:pt x="14898" y="4508"/>
                    <a:pt x="18096" y="9414"/>
                  </a:cubicBezTo>
                  <a:lnTo>
                    <a:pt x="0" y="21208"/>
                  </a:lnTo>
                  <a:lnTo>
                    <a:pt x="4096" y="-1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4372" name="Text Box 15"/>
            <p:cNvSpPr txBox="1">
              <a:spLocks noChangeArrowheads="1"/>
            </p:cNvSpPr>
            <p:nvPr/>
          </p:nvSpPr>
          <p:spPr bwMode="auto">
            <a:xfrm>
              <a:off x="4127" y="590"/>
              <a:ext cx="1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s-AR" sz="1800">
                <a:latin typeface="Arial" charset="0"/>
              </a:endParaRPr>
            </a:p>
          </p:txBody>
        </p:sp>
        <p:sp>
          <p:nvSpPr>
            <p:cNvPr id="14373" name="Text Box 17"/>
            <p:cNvSpPr txBox="1">
              <a:spLocks noChangeArrowheads="1"/>
            </p:cNvSpPr>
            <p:nvPr/>
          </p:nvSpPr>
          <p:spPr bwMode="auto">
            <a:xfrm>
              <a:off x="4455" y="841"/>
              <a:ext cx="19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s-AR" sz="1800">
                <a:latin typeface="Arial" charset="0"/>
              </a:endParaRPr>
            </a:p>
          </p:txBody>
        </p:sp>
        <p:sp>
          <p:nvSpPr>
            <p:cNvPr id="14374" name="Text Box 20"/>
            <p:cNvSpPr txBox="1">
              <a:spLocks noChangeArrowheads="1"/>
            </p:cNvSpPr>
            <p:nvPr/>
          </p:nvSpPr>
          <p:spPr bwMode="auto">
            <a:xfrm>
              <a:off x="4533" y="429"/>
              <a:ext cx="24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s-AR" sz="1800">
                <a:latin typeface="Arial" charset="0"/>
              </a:endParaRPr>
            </a:p>
          </p:txBody>
        </p:sp>
        <p:sp>
          <p:nvSpPr>
            <p:cNvPr id="14375" name="Text Box 23"/>
            <p:cNvSpPr txBox="1">
              <a:spLocks noChangeArrowheads="1"/>
            </p:cNvSpPr>
            <p:nvPr/>
          </p:nvSpPr>
          <p:spPr bwMode="auto">
            <a:xfrm>
              <a:off x="4267" y="710"/>
              <a:ext cx="269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" altLang="es-AR" sz="1800">
                <a:latin typeface="Arial" charset="0"/>
              </a:endParaRPr>
            </a:p>
          </p:txBody>
        </p:sp>
        <p:sp>
          <p:nvSpPr>
            <p:cNvPr id="14376" name="Text Box 25"/>
            <p:cNvSpPr txBox="1">
              <a:spLocks noChangeArrowheads="1"/>
            </p:cNvSpPr>
            <p:nvPr/>
          </p:nvSpPr>
          <p:spPr bwMode="auto">
            <a:xfrm>
              <a:off x="4345" y="317"/>
              <a:ext cx="16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s-AR" altLang="es-AR" sz="1800">
                  <a:latin typeface="Arial" charset="0"/>
                </a:rPr>
                <a:t>p</a:t>
              </a:r>
            </a:p>
          </p:txBody>
        </p:sp>
        <p:sp>
          <p:nvSpPr>
            <p:cNvPr id="14377" name="Text Box 27"/>
            <p:cNvSpPr txBox="1">
              <a:spLocks noChangeArrowheads="1"/>
            </p:cNvSpPr>
            <p:nvPr/>
          </p:nvSpPr>
          <p:spPr bwMode="auto">
            <a:xfrm>
              <a:off x="4751" y="624"/>
              <a:ext cx="170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s-AR" altLang="es-AR" sz="1800">
                  <a:latin typeface="Arial" charset="0"/>
                </a:rPr>
                <a:t>q</a:t>
              </a:r>
            </a:p>
          </p:txBody>
        </p:sp>
        <p:sp>
          <p:nvSpPr>
            <p:cNvPr id="14378" name="Text Box 29"/>
            <p:cNvSpPr txBox="1">
              <a:spLocks noChangeArrowheads="1"/>
            </p:cNvSpPr>
            <p:nvPr/>
          </p:nvSpPr>
          <p:spPr bwMode="auto">
            <a:xfrm>
              <a:off x="3987" y="1066"/>
              <a:ext cx="170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s-AR" altLang="es-AR" sz="1800" dirty="0">
                  <a:latin typeface="Arial" charset="0"/>
                </a:rPr>
                <a:t>o</a:t>
              </a:r>
            </a:p>
          </p:txBody>
        </p:sp>
        <p:sp>
          <p:nvSpPr>
            <p:cNvPr id="14379" name="Text Box 32"/>
            <p:cNvSpPr txBox="1">
              <a:spLocks noChangeArrowheads="1"/>
            </p:cNvSpPr>
            <p:nvPr/>
          </p:nvSpPr>
          <p:spPr bwMode="auto">
            <a:xfrm>
              <a:off x="4216" y="1515"/>
              <a:ext cx="269" cy="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ts val="1000"/>
                </a:spcAft>
                <a:buFontTx/>
                <a:buNone/>
              </a:pPr>
              <a:r>
                <a:rPr lang="es-AR" altLang="es-AR" sz="1800">
                  <a:latin typeface="Arial" charset="0"/>
                </a:rPr>
                <a:t>(b)</a:t>
              </a:r>
            </a:p>
          </p:txBody>
        </p:sp>
        <p:graphicFrame>
          <p:nvGraphicFramePr>
            <p:cNvPr id="14380" name="Object 33"/>
            <p:cNvGraphicFramePr>
              <a:graphicFrameLocks noChangeAspect="1"/>
            </p:cNvGraphicFramePr>
            <p:nvPr/>
          </p:nvGraphicFramePr>
          <p:xfrm>
            <a:off x="4324" y="738"/>
            <a:ext cx="189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5" name="Ecuación" r:id="rId9" imgW="241091" imgH="177646" progId="Equation.3">
                    <p:embed/>
                  </p:oleObj>
                </mc:Choice>
                <mc:Fallback>
                  <p:oleObj name="Ecuación" r:id="rId9" imgW="241091" imgH="177646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4" y="738"/>
                          <a:ext cx="189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1" name="Object 69"/>
            <p:cNvGraphicFramePr>
              <a:graphicFrameLocks noChangeAspect="1"/>
            </p:cNvGraphicFramePr>
            <p:nvPr/>
          </p:nvGraphicFramePr>
          <p:xfrm>
            <a:off x="4120" y="511"/>
            <a:ext cx="18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6" name="Ecuación" r:id="rId10" imgW="152268" imgH="215713" progId="Equation.3">
                    <p:embed/>
                  </p:oleObj>
                </mc:Choice>
                <mc:Fallback>
                  <p:oleObj name="Ecuación" r:id="rId10" imgW="152268" imgH="215713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0" y="511"/>
                          <a:ext cx="18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2" name="Object 70"/>
            <p:cNvGraphicFramePr>
              <a:graphicFrameLocks noChangeAspect="1"/>
            </p:cNvGraphicFramePr>
            <p:nvPr/>
          </p:nvGraphicFramePr>
          <p:xfrm>
            <a:off x="4529" y="885"/>
            <a:ext cx="193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7" name="Ecuación" r:id="rId12" imgW="164885" imgH="215619" progId="Equation.3">
                    <p:embed/>
                  </p:oleObj>
                </mc:Choice>
                <mc:Fallback>
                  <p:oleObj name="Ecuación" r:id="rId12" imgW="164885" imgH="215619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9" y="885"/>
                          <a:ext cx="193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3" name="Object 71"/>
            <p:cNvGraphicFramePr>
              <a:graphicFrameLocks noChangeAspect="1"/>
            </p:cNvGraphicFramePr>
            <p:nvPr/>
          </p:nvGraphicFramePr>
          <p:xfrm>
            <a:off x="4637" y="466"/>
            <a:ext cx="25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48" name="Ecuación" r:id="rId14" imgW="215619" imgH="177569" progId="Equation.3">
                    <p:embed/>
                  </p:oleObj>
                </mc:Choice>
                <mc:Fallback>
                  <p:oleObj name="Ecuación" r:id="rId14" imgW="215619" imgH="177569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7" y="466"/>
                          <a:ext cx="25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60" name="Object 69"/>
          <p:cNvGraphicFramePr>
            <a:graphicFrameLocks noChangeAspect="1"/>
          </p:cNvGraphicFramePr>
          <p:nvPr/>
        </p:nvGraphicFramePr>
        <p:xfrm>
          <a:off x="2024063" y="2368550"/>
          <a:ext cx="2952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49" name="Ecuación" r:id="rId16" imgW="152268" imgH="215713" progId="Equation.3">
                  <p:embed/>
                </p:oleObj>
              </mc:Choice>
              <mc:Fallback>
                <p:oleObj name="Ecuación" r:id="rId16" imgW="152268" imgH="215713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2368550"/>
                        <a:ext cx="2952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70"/>
          <p:cNvGraphicFramePr>
            <a:graphicFrameLocks noChangeAspect="1"/>
          </p:cNvGraphicFramePr>
          <p:nvPr/>
        </p:nvGraphicFramePr>
        <p:xfrm>
          <a:off x="3535363" y="2295525"/>
          <a:ext cx="3079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0" name="Ecuación" r:id="rId17" imgW="164885" imgH="215619" progId="Equation.3">
                  <p:embed/>
                </p:oleObj>
              </mc:Choice>
              <mc:Fallback>
                <p:oleObj name="Ecuación" r:id="rId17" imgW="164885" imgH="215619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363" y="2295525"/>
                        <a:ext cx="30797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2" name="Object 115"/>
          <p:cNvGraphicFramePr>
            <a:graphicFrameLocks noChangeAspect="1"/>
          </p:cNvGraphicFramePr>
          <p:nvPr/>
        </p:nvGraphicFramePr>
        <p:xfrm>
          <a:off x="2024063" y="3808413"/>
          <a:ext cx="2825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1" name="Equation" r:id="rId18" imgW="152268" imgH="215713" progId="Equation.3">
                  <p:embed/>
                </p:oleObj>
              </mc:Choice>
              <mc:Fallback>
                <p:oleObj name="Equation" r:id="rId18" imgW="152268" imgH="215713" progId="Equation.3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3808413"/>
                        <a:ext cx="28257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16"/>
          <p:cNvGraphicFramePr>
            <a:graphicFrameLocks noChangeAspect="1"/>
          </p:cNvGraphicFramePr>
          <p:nvPr/>
        </p:nvGraphicFramePr>
        <p:xfrm>
          <a:off x="3370263" y="3592513"/>
          <a:ext cx="14605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" name="Equation" r:id="rId20" imgW="787058" imgH="253890" progId="Equation.3">
                  <p:embed/>
                </p:oleObj>
              </mc:Choice>
              <mc:Fallback>
                <p:oleObj name="Equation" r:id="rId20" imgW="787058" imgH="253890" progId="Equation.3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3592513"/>
                        <a:ext cx="14605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118"/>
          <p:cNvGraphicFramePr>
            <a:graphicFrameLocks noChangeAspect="1"/>
          </p:cNvGraphicFramePr>
          <p:nvPr/>
        </p:nvGraphicFramePr>
        <p:xfrm>
          <a:off x="2814638" y="3124200"/>
          <a:ext cx="3079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3" name="Equation" r:id="rId22" imgW="164885" imgH="215619" progId="Equation.3">
                  <p:embed/>
                </p:oleObj>
              </mc:Choice>
              <mc:Fallback>
                <p:oleObj name="Equation" r:id="rId22" imgW="164885" imgH="215619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3124200"/>
                        <a:ext cx="30797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Rectangle 110"/>
          <p:cNvSpPr>
            <a:spLocks noChangeArrowheads="1"/>
          </p:cNvSpPr>
          <p:nvPr/>
        </p:nvSpPr>
        <p:spPr bwMode="auto">
          <a:xfrm>
            <a:off x="34925" y="4976813"/>
            <a:ext cx="51244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Arial" charset="0"/>
              <a:buNone/>
            </a:pPr>
            <a:r>
              <a:rPr lang="es-ES_tradnl" altLang="es-AR" sz="2000" dirty="0">
                <a:latin typeface="Arial" charset="0"/>
              </a:rPr>
              <a:t>Los triángulos OPQ y </a:t>
            </a:r>
            <a:r>
              <a:rPr lang="es-ES_tradnl" altLang="es-AR" sz="2000" dirty="0" err="1">
                <a:latin typeface="Arial" charset="0"/>
              </a:rPr>
              <a:t>opq</a:t>
            </a:r>
            <a:r>
              <a:rPr lang="es-ES_tradnl" altLang="es-AR" sz="2000" dirty="0">
                <a:latin typeface="Arial" charset="0"/>
              </a:rPr>
              <a:t>  son semejantes. Por lo tanto, sus lados homólogos son proporcionales:</a:t>
            </a:r>
            <a:endParaRPr lang="es-AR" altLang="es-AR" sz="2000" dirty="0"/>
          </a:p>
        </p:txBody>
      </p:sp>
      <p:graphicFrame>
        <p:nvGraphicFramePr>
          <p:cNvPr id="4" name="3 Objeto"/>
          <p:cNvGraphicFramePr>
            <a:graphicFrameLocks noChangeAspect="1"/>
          </p:cNvGraphicFramePr>
          <p:nvPr/>
        </p:nvGraphicFramePr>
        <p:xfrm>
          <a:off x="5159375" y="4875213"/>
          <a:ext cx="147320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4" name="Equation" r:id="rId24" imgW="571252" imgH="431613" progId="Equation.3">
                  <p:embed/>
                </p:oleObj>
              </mc:Choice>
              <mc:Fallback>
                <p:oleObj name="Equation" r:id="rId24" imgW="571252" imgH="431613" progId="Equation.3">
                  <p:embed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4875213"/>
                        <a:ext cx="1473200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47 Objeto"/>
          <p:cNvGraphicFramePr>
            <a:graphicFrameLocks noChangeAspect="1"/>
          </p:cNvGraphicFramePr>
          <p:nvPr/>
        </p:nvGraphicFramePr>
        <p:xfrm>
          <a:off x="6284913" y="4868863"/>
          <a:ext cx="267970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5" name="Equation" r:id="rId26" imgW="1129810" imgH="393529" progId="Equation.3">
                  <p:embed/>
                </p:oleObj>
              </mc:Choice>
              <mc:Fallback>
                <p:oleObj name="Equation" r:id="rId26" imgW="1129810" imgH="393529" progId="Equation.3">
                  <p:embed/>
                  <p:pic>
                    <p:nvPicPr>
                      <p:cNvPr id="0" name="47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913" y="4868863"/>
                        <a:ext cx="267970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340" grpId="0"/>
      <p:bldP spid="14341" grpId="0" animBg="1"/>
      <p:bldP spid="14342" grpId="0" animBg="1"/>
      <p:bldP spid="14343" grpId="0" animBg="1"/>
      <p:bldP spid="14344" grpId="0" animBg="1"/>
      <p:bldP spid="14345" grpId="0" animBg="1"/>
      <p:bldP spid="14346" grpId="0" animBg="1"/>
      <p:bldP spid="14347" grpId="0" animBg="1"/>
      <p:bldP spid="14349" grpId="0"/>
      <p:bldP spid="14350" grpId="0"/>
      <p:bldP spid="14352" grpId="0" animBg="1"/>
      <p:bldP spid="14353" grpId="0" animBg="1"/>
      <p:bldP spid="14354" grpId="0"/>
      <p:bldP spid="14355" grpId="0"/>
      <p:bldP spid="14356" grpId="0"/>
      <p:bldP spid="47" grpId="0"/>
    </p:bldLst>
  </p:timing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4334</TotalTime>
  <Words>1089</Words>
  <Application>Microsoft Office PowerPoint</Application>
  <PresentationFormat>Presentación en pantalla (4:3)</PresentationFormat>
  <Paragraphs>227</Paragraphs>
  <Slides>40</Slides>
  <Notes>16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40</vt:i4>
      </vt:variant>
    </vt:vector>
  </HeadingPairs>
  <TitlesOfParts>
    <vt:vector size="49" baseType="lpstr">
      <vt:lpstr>Arial</vt:lpstr>
      <vt:lpstr>Arial Black</vt:lpstr>
      <vt:lpstr>Book Antiqua</vt:lpstr>
      <vt:lpstr>Calibri</vt:lpstr>
      <vt:lpstr>Symbol</vt:lpstr>
      <vt:lpstr>Times New Roman</vt:lpstr>
      <vt:lpstr>1_Tema de Office</vt:lpstr>
      <vt:lpstr>Ecuación</vt:lpstr>
      <vt:lpstr>Equation</vt:lpstr>
      <vt:lpstr>FÍSICA I</vt:lpstr>
      <vt:lpstr>Vectores posición y desplazamiento</vt:lpstr>
      <vt:lpstr>Velocidad media e instantánea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ROTACIÓN DE CUERPOS RÍGIDOS</vt:lpstr>
      <vt:lpstr>Presentación de PowerPoint</vt:lpstr>
      <vt:lpstr>Velocidad angular media e instantánea </vt:lpstr>
      <vt:lpstr>Presentación de PowerPoint</vt:lpstr>
      <vt:lpstr>Presentación de PowerPoint</vt:lpstr>
      <vt:lpstr>Aceleración angular media e instantánea </vt:lpstr>
      <vt:lpstr>Presentación de PowerPoint</vt:lpstr>
      <vt:lpstr>Rotación con aceleración angular constante </vt:lpstr>
      <vt:lpstr>Relación entre cinemática lineal y angular </vt:lpstr>
      <vt:lpstr>Presentación de PowerPoint</vt:lpstr>
      <vt:lpstr>Presentación de PowerPoint</vt:lpstr>
      <vt:lpstr>Rotación con aceleración angular constante </vt:lpstr>
      <vt:lpstr>Presentación de PowerPoint</vt:lpstr>
      <vt:lpstr>Rotación con velocidad angular constante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leiba</dc:creator>
  <cp:lastModifiedBy>VAIO</cp:lastModifiedBy>
  <cp:revision>291</cp:revision>
  <dcterms:created xsi:type="dcterms:W3CDTF">2014-05-05T19:33:19Z</dcterms:created>
  <dcterms:modified xsi:type="dcterms:W3CDTF">2018-09-13T11:48:40Z</dcterms:modified>
</cp:coreProperties>
</file>