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560BB-46C4-44B1-9D21-695A2584D0E8}" type="datetimeFigureOut">
              <a:rPr lang="es-ES" smtClean="0"/>
              <a:t>15/08/2018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A64C8-A8CC-4A3F-8AF0-E3743E8450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9544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87B1-E6AE-4DE4-BB0A-75C44D96A31F}" type="datetimeFigureOut">
              <a:rPr lang="es-ES" smtClean="0"/>
              <a:t>15/08/2018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34FD-51A7-437A-8676-1510737236A4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87B1-E6AE-4DE4-BB0A-75C44D96A31F}" type="datetimeFigureOut">
              <a:rPr lang="es-ES" smtClean="0"/>
              <a:t>15/08/2018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34FD-51A7-437A-8676-1510737236A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87B1-E6AE-4DE4-BB0A-75C44D96A31F}" type="datetimeFigureOut">
              <a:rPr lang="es-ES" smtClean="0"/>
              <a:t>15/08/2018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34FD-51A7-437A-8676-1510737236A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87B1-E6AE-4DE4-BB0A-75C44D96A31F}" type="datetimeFigureOut">
              <a:rPr lang="es-ES" smtClean="0"/>
              <a:t>15/08/2018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34FD-51A7-437A-8676-1510737236A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87B1-E6AE-4DE4-BB0A-75C44D96A31F}" type="datetimeFigureOut">
              <a:rPr lang="es-ES" smtClean="0"/>
              <a:t>15/08/2018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34FD-51A7-437A-8676-1510737236A4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87B1-E6AE-4DE4-BB0A-75C44D96A31F}" type="datetimeFigureOut">
              <a:rPr lang="es-ES" smtClean="0"/>
              <a:t>15/08/2018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34FD-51A7-437A-8676-1510737236A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87B1-E6AE-4DE4-BB0A-75C44D96A31F}" type="datetimeFigureOut">
              <a:rPr lang="es-ES" smtClean="0"/>
              <a:t>15/08/2018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34FD-51A7-437A-8676-1510737236A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87B1-E6AE-4DE4-BB0A-75C44D96A31F}" type="datetimeFigureOut">
              <a:rPr lang="es-ES" smtClean="0"/>
              <a:t>15/08/2018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34FD-51A7-437A-8676-1510737236A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87B1-E6AE-4DE4-BB0A-75C44D96A31F}" type="datetimeFigureOut">
              <a:rPr lang="es-ES" smtClean="0"/>
              <a:t>15/08/2018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34FD-51A7-437A-8676-1510737236A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87B1-E6AE-4DE4-BB0A-75C44D96A31F}" type="datetimeFigureOut">
              <a:rPr lang="es-ES" smtClean="0"/>
              <a:t>15/08/2018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34FD-51A7-437A-8676-1510737236A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87B1-E6AE-4DE4-BB0A-75C44D96A31F}" type="datetimeFigureOut">
              <a:rPr lang="es-ES" smtClean="0"/>
              <a:t>15/08/2018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97434FD-51A7-437A-8676-1510737236A4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FB887B1-E6AE-4DE4-BB0A-75C44D96A31F}" type="datetimeFigureOut">
              <a:rPr lang="es-ES" smtClean="0"/>
              <a:t>15/08/2018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7434FD-51A7-437A-8676-1510737236A4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Estructuras de Selección Lenguaje C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Facultad de Ingeniería</a:t>
            </a:r>
            <a:br>
              <a:rPr lang="es-AR" dirty="0" smtClean="0"/>
            </a:br>
            <a:r>
              <a:rPr lang="es-AR" dirty="0" smtClean="0"/>
              <a:t>Cátedra: INFORMATICA</a:t>
            </a:r>
          </a:p>
        </p:txBody>
      </p:sp>
    </p:spTree>
    <p:extLst>
      <p:ext uri="{BB962C8B-B14F-4D97-AF65-F5344CB8AC3E}">
        <p14:creationId xmlns:p14="http://schemas.microsoft.com/office/powerpoint/2010/main" val="84773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Selección Simple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3200" dirty="0"/>
              <a:t>Sentencia </a:t>
            </a:r>
            <a:r>
              <a:rPr lang="es-AR" sz="3200" dirty="0" err="1" smtClean="0">
                <a:solidFill>
                  <a:srgbClr val="0070C0"/>
                </a:solidFill>
              </a:rPr>
              <a:t>if</a:t>
            </a:r>
            <a:endParaRPr lang="es-AR" sz="3200" dirty="0" smtClean="0">
              <a:solidFill>
                <a:srgbClr val="0070C0"/>
              </a:solidFill>
            </a:endParaRPr>
          </a:p>
          <a:p>
            <a:pPr marL="640080" lvl="2" indent="-365760">
              <a:buNone/>
            </a:pPr>
            <a:r>
              <a:rPr lang="es-ES" sz="2800" dirty="0" err="1">
                <a:solidFill>
                  <a:srgbClr val="0070C0"/>
                </a:solidFill>
              </a:rPr>
              <a:t>if</a:t>
            </a:r>
            <a:r>
              <a:rPr lang="es-ES" sz="2800" dirty="0">
                <a:solidFill>
                  <a:srgbClr val="0070C0"/>
                </a:solidFill>
              </a:rPr>
              <a:t> </a:t>
            </a:r>
            <a:r>
              <a:rPr lang="es-ES" sz="2800" dirty="0" smtClean="0"/>
              <a:t>(</a:t>
            </a:r>
            <a:r>
              <a:rPr lang="es-ES" sz="2800" dirty="0" smtClean="0">
                <a:solidFill>
                  <a:srgbClr val="00B0F0"/>
                </a:solidFill>
              </a:rPr>
              <a:t>expresión</a:t>
            </a:r>
            <a:r>
              <a:rPr lang="es-ES" sz="2800" dirty="0" smtClean="0"/>
              <a:t>) {</a:t>
            </a:r>
          </a:p>
          <a:p>
            <a:pPr marL="548640" lvl="3" indent="0">
              <a:buSzPct val="95000"/>
              <a:buNone/>
            </a:pPr>
            <a:r>
              <a:rPr lang="es-ES" sz="2700" dirty="0" smtClean="0"/>
              <a:t> </a:t>
            </a:r>
            <a:r>
              <a:rPr lang="es-ES" sz="2700" dirty="0" smtClean="0">
                <a:solidFill>
                  <a:srgbClr val="00B0F0"/>
                </a:solidFill>
              </a:rPr>
              <a:t>acción</a:t>
            </a:r>
          </a:p>
          <a:p>
            <a:pPr marL="274320" lvl="2" indent="0">
              <a:buSzPct val="95000"/>
              <a:buNone/>
            </a:pPr>
            <a:r>
              <a:rPr lang="es-ES" sz="2800" dirty="0" smtClean="0"/>
              <a:t>}</a:t>
            </a:r>
            <a:endParaRPr lang="es-ES" sz="2800" dirty="0"/>
          </a:p>
          <a:p>
            <a:pPr lvl="2"/>
            <a:r>
              <a:rPr lang="es-AR" sz="2800" dirty="0">
                <a:solidFill>
                  <a:srgbClr val="00B0F0"/>
                </a:solidFill>
              </a:rPr>
              <a:t>e</a:t>
            </a:r>
            <a:r>
              <a:rPr lang="es-AR" sz="2800" dirty="0" smtClean="0">
                <a:solidFill>
                  <a:srgbClr val="00B0F0"/>
                </a:solidFill>
              </a:rPr>
              <a:t>xpresión lógica</a:t>
            </a:r>
            <a:r>
              <a:rPr lang="es-AR" sz="2800" dirty="0" smtClean="0"/>
              <a:t>:  determina </a:t>
            </a:r>
            <a:r>
              <a:rPr lang="es-AR" sz="2800" dirty="0"/>
              <a:t>si la acción se ha de </a:t>
            </a:r>
            <a:r>
              <a:rPr lang="es-AR" sz="2800" dirty="0" smtClean="0"/>
              <a:t>ejecutar.</a:t>
            </a:r>
          </a:p>
          <a:p>
            <a:pPr lvl="2"/>
            <a:r>
              <a:rPr lang="es-AR" sz="2800" dirty="0">
                <a:solidFill>
                  <a:srgbClr val="00B0F0"/>
                </a:solidFill>
              </a:rPr>
              <a:t>a</a:t>
            </a:r>
            <a:r>
              <a:rPr lang="es-AR" sz="2800" dirty="0" smtClean="0">
                <a:solidFill>
                  <a:srgbClr val="00B0F0"/>
                </a:solidFill>
              </a:rPr>
              <a:t>cción</a:t>
            </a:r>
            <a:r>
              <a:rPr lang="es-AR" sz="2800" dirty="0" smtClean="0"/>
              <a:t>: </a:t>
            </a:r>
            <a:r>
              <a:rPr lang="es-AR" sz="2800" dirty="0"/>
              <a:t>se ejecuta si la expresión lógica es </a:t>
            </a:r>
            <a:r>
              <a:rPr lang="es-AR" sz="2800" dirty="0" smtClean="0"/>
              <a:t>verdadera.</a:t>
            </a:r>
            <a:endParaRPr lang="es-AR" sz="2800" dirty="0"/>
          </a:p>
          <a:p>
            <a:pPr lvl="1"/>
            <a:endParaRPr lang="es-AR" dirty="0"/>
          </a:p>
          <a:p>
            <a:endParaRPr lang="es-AR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37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Selección Doble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Sentencia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/>
              <a:t>de dos alternativas: </a:t>
            </a:r>
            <a:r>
              <a:rPr lang="pt-BR" dirty="0" err="1">
                <a:solidFill>
                  <a:srgbClr val="0070C0"/>
                </a:solidFill>
              </a:rPr>
              <a:t>if</a:t>
            </a:r>
            <a:r>
              <a:rPr lang="pt-BR" dirty="0">
                <a:solidFill>
                  <a:srgbClr val="0070C0"/>
                </a:solidFill>
              </a:rPr>
              <a:t> – </a:t>
            </a:r>
            <a:r>
              <a:rPr lang="pt-BR" dirty="0" err="1">
                <a:solidFill>
                  <a:srgbClr val="0070C0"/>
                </a:solidFill>
              </a:rPr>
              <a:t>else</a:t>
            </a:r>
            <a:endParaRPr lang="pt-BR" dirty="0">
              <a:solidFill>
                <a:srgbClr val="0070C0"/>
              </a:solidFill>
            </a:endParaRPr>
          </a:p>
          <a:p>
            <a:pPr marL="393192" lvl="1" indent="0">
              <a:buNone/>
            </a:pPr>
            <a:r>
              <a:rPr lang="es-AR" dirty="0" err="1">
                <a:solidFill>
                  <a:srgbClr val="0070C0"/>
                </a:solidFill>
              </a:rPr>
              <a:t>if</a:t>
            </a:r>
            <a:r>
              <a:rPr lang="es-AR" dirty="0">
                <a:solidFill>
                  <a:srgbClr val="0070C0"/>
                </a:solidFill>
              </a:rPr>
              <a:t> </a:t>
            </a:r>
            <a:r>
              <a:rPr lang="es-AR" dirty="0"/>
              <a:t>(expresión) </a:t>
            </a:r>
            <a:r>
              <a:rPr lang="es-AR" dirty="0" smtClean="0"/>
              <a:t>{ </a:t>
            </a:r>
          </a:p>
          <a:p>
            <a:pPr marL="667512" lvl="2" indent="0">
              <a:buNone/>
            </a:pPr>
            <a:r>
              <a:rPr lang="es-AR" dirty="0">
                <a:solidFill>
                  <a:srgbClr val="00B0F0"/>
                </a:solidFill>
              </a:rPr>
              <a:t>a</a:t>
            </a:r>
            <a:r>
              <a:rPr lang="es-AR" dirty="0" smtClean="0">
                <a:solidFill>
                  <a:srgbClr val="00B0F0"/>
                </a:solidFill>
              </a:rPr>
              <a:t>cción 1</a:t>
            </a:r>
          </a:p>
          <a:p>
            <a:pPr marL="393192" lvl="1" indent="0">
              <a:buNone/>
            </a:pPr>
            <a:r>
              <a:rPr lang="es-AR" dirty="0"/>
              <a:t>}</a:t>
            </a:r>
            <a:r>
              <a:rPr lang="es-AR" dirty="0" smtClean="0"/>
              <a:t> </a:t>
            </a:r>
            <a:r>
              <a:rPr lang="es-AR" dirty="0" err="1" smtClean="0">
                <a:solidFill>
                  <a:srgbClr val="0070C0"/>
                </a:solidFill>
              </a:rPr>
              <a:t>else</a:t>
            </a:r>
            <a:r>
              <a:rPr lang="es-AR" dirty="0" smtClean="0">
                <a:solidFill>
                  <a:srgbClr val="0070C0"/>
                </a:solidFill>
              </a:rPr>
              <a:t> </a:t>
            </a:r>
            <a:r>
              <a:rPr lang="es-AR" dirty="0" smtClean="0"/>
              <a:t>{</a:t>
            </a:r>
          </a:p>
          <a:p>
            <a:pPr marL="393192" lvl="1" indent="0">
              <a:buNone/>
            </a:pPr>
            <a:r>
              <a:rPr lang="es-AR" smtClean="0">
                <a:solidFill>
                  <a:srgbClr val="0070C0"/>
                </a:solidFill>
              </a:rPr>
              <a:t> </a:t>
            </a:r>
            <a:r>
              <a:rPr lang="es-AR" sz="2100" smtClean="0">
                <a:solidFill>
                  <a:srgbClr val="00B0F0"/>
                </a:solidFill>
              </a:rPr>
              <a:t>acción </a:t>
            </a:r>
            <a:r>
              <a:rPr lang="es-AR" sz="2100" dirty="0">
                <a:solidFill>
                  <a:srgbClr val="00B0F0"/>
                </a:solidFill>
              </a:rPr>
              <a:t>2</a:t>
            </a:r>
          </a:p>
          <a:p>
            <a:pPr marL="393192" lvl="1" indent="0">
              <a:buNone/>
            </a:pPr>
            <a:r>
              <a:rPr lang="es-AR" dirty="0"/>
              <a:t>}</a:t>
            </a:r>
          </a:p>
          <a:p>
            <a:pPr lvl="1"/>
            <a:r>
              <a:rPr lang="es-AR" dirty="0" smtClean="0">
                <a:solidFill>
                  <a:srgbClr val="00B0F0"/>
                </a:solidFill>
              </a:rPr>
              <a:t>expresión lógica</a:t>
            </a:r>
            <a:r>
              <a:rPr lang="es-AR" dirty="0" smtClean="0"/>
              <a:t>: determina </a:t>
            </a:r>
            <a:r>
              <a:rPr lang="es-AR" dirty="0"/>
              <a:t>la Acción a </a:t>
            </a:r>
            <a:r>
              <a:rPr lang="es-AR" dirty="0" smtClean="0"/>
              <a:t>ejecutar</a:t>
            </a:r>
          </a:p>
          <a:p>
            <a:pPr lvl="1"/>
            <a:r>
              <a:rPr lang="es-AR" dirty="0" smtClean="0">
                <a:solidFill>
                  <a:srgbClr val="00B0F0"/>
                </a:solidFill>
              </a:rPr>
              <a:t>acción 1:</a:t>
            </a:r>
            <a:r>
              <a:rPr lang="es-AR" dirty="0" smtClean="0"/>
              <a:t> acción  </a:t>
            </a:r>
            <a:r>
              <a:rPr lang="es-AR" dirty="0"/>
              <a:t>que se realiza si la expresión lógica es </a:t>
            </a:r>
            <a:r>
              <a:rPr lang="es-AR" dirty="0" smtClean="0"/>
              <a:t>verdadera.</a:t>
            </a:r>
            <a:endParaRPr lang="es-AR" dirty="0"/>
          </a:p>
          <a:p>
            <a:pPr lvl="1"/>
            <a:r>
              <a:rPr lang="es-AR" dirty="0">
                <a:solidFill>
                  <a:srgbClr val="00B0F0"/>
                </a:solidFill>
              </a:rPr>
              <a:t>a</a:t>
            </a:r>
            <a:r>
              <a:rPr lang="es-AR" dirty="0" smtClean="0">
                <a:solidFill>
                  <a:srgbClr val="00B0F0"/>
                </a:solidFill>
              </a:rPr>
              <a:t>cción 2</a:t>
            </a:r>
            <a:r>
              <a:rPr lang="es-AR" dirty="0" smtClean="0"/>
              <a:t>: acción </a:t>
            </a:r>
            <a:r>
              <a:rPr lang="es-AR" dirty="0"/>
              <a:t>que se realiza si la expresión lógica es </a:t>
            </a:r>
            <a:r>
              <a:rPr lang="es-AR" dirty="0" smtClean="0"/>
              <a:t>falsa.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85211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Estructuras de Selección </a:t>
            </a:r>
            <a:r>
              <a:rPr lang="es-ES" dirty="0" smtClean="0"/>
              <a:t>Anidadas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Sentencia </a:t>
            </a:r>
            <a:r>
              <a:rPr lang="es-ES" dirty="0" err="1">
                <a:solidFill>
                  <a:srgbClr val="0070C0"/>
                </a:solidFill>
              </a:rPr>
              <a:t>if</a:t>
            </a:r>
            <a:r>
              <a:rPr lang="es-ES" dirty="0">
                <a:solidFill>
                  <a:srgbClr val="0070C0"/>
                </a:solidFill>
              </a:rPr>
              <a:t> – </a:t>
            </a:r>
            <a:r>
              <a:rPr lang="es-ES" dirty="0" err="1">
                <a:solidFill>
                  <a:srgbClr val="0070C0"/>
                </a:solidFill>
              </a:rPr>
              <a:t>else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 smtClean="0">
                <a:solidFill>
                  <a:srgbClr val="0070C0"/>
                </a:solidFill>
              </a:rPr>
              <a:t>anidadas</a:t>
            </a:r>
          </a:p>
          <a:p>
            <a:pPr marL="393192" lvl="1" indent="0">
              <a:buNone/>
            </a:pPr>
            <a:r>
              <a:rPr lang="es-AR" dirty="0" err="1">
                <a:solidFill>
                  <a:srgbClr val="0070C0"/>
                </a:solidFill>
              </a:rPr>
              <a:t>if</a:t>
            </a:r>
            <a:r>
              <a:rPr lang="es-AR" dirty="0">
                <a:solidFill>
                  <a:srgbClr val="0070C0"/>
                </a:solidFill>
              </a:rPr>
              <a:t> </a:t>
            </a:r>
            <a:r>
              <a:rPr lang="es-AR" dirty="0"/>
              <a:t>(expresión) { </a:t>
            </a:r>
          </a:p>
          <a:p>
            <a:pPr marL="667512" lvl="2" indent="0">
              <a:buNone/>
            </a:pPr>
            <a:r>
              <a:rPr lang="es-AR" dirty="0">
                <a:solidFill>
                  <a:srgbClr val="00B0F0"/>
                </a:solidFill>
              </a:rPr>
              <a:t>acción 1</a:t>
            </a:r>
          </a:p>
          <a:p>
            <a:pPr marL="393192" lvl="1" indent="0">
              <a:buNone/>
            </a:pPr>
            <a:r>
              <a:rPr lang="es-AR" dirty="0"/>
              <a:t>} </a:t>
            </a:r>
            <a:r>
              <a:rPr lang="es-AR" dirty="0" err="1">
                <a:solidFill>
                  <a:srgbClr val="0070C0"/>
                </a:solidFill>
              </a:rPr>
              <a:t>else</a:t>
            </a:r>
            <a:r>
              <a:rPr lang="es-AR" dirty="0">
                <a:solidFill>
                  <a:srgbClr val="0070C0"/>
                </a:solidFill>
              </a:rPr>
              <a:t> </a:t>
            </a:r>
            <a:r>
              <a:rPr lang="es-AR" dirty="0" smtClean="0"/>
              <a:t>{</a:t>
            </a:r>
          </a:p>
          <a:p>
            <a:pPr marL="393192" lvl="1" indent="0">
              <a:buNone/>
            </a:pPr>
            <a:r>
              <a:rPr lang="es-AR" dirty="0"/>
              <a:t>	</a:t>
            </a:r>
            <a:r>
              <a:rPr lang="es-AR" dirty="0" err="1">
                <a:solidFill>
                  <a:srgbClr val="0070C0"/>
                </a:solidFill>
              </a:rPr>
              <a:t>if</a:t>
            </a:r>
            <a:r>
              <a:rPr lang="es-AR" dirty="0">
                <a:solidFill>
                  <a:srgbClr val="0070C0"/>
                </a:solidFill>
              </a:rPr>
              <a:t> </a:t>
            </a:r>
            <a:r>
              <a:rPr lang="es-AR" dirty="0"/>
              <a:t>(expresión) { </a:t>
            </a:r>
          </a:p>
          <a:p>
            <a:pPr marL="667512" lvl="2" indent="0">
              <a:buNone/>
            </a:pPr>
            <a:r>
              <a:rPr lang="es-AR" dirty="0" smtClean="0">
                <a:solidFill>
                  <a:srgbClr val="00B0F0"/>
                </a:solidFill>
              </a:rPr>
              <a:t>	   acción 2</a:t>
            </a:r>
            <a:endParaRPr lang="es-AR" dirty="0">
              <a:solidFill>
                <a:srgbClr val="00B0F0"/>
              </a:solidFill>
            </a:endParaRPr>
          </a:p>
          <a:p>
            <a:pPr marL="393192" lvl="1" indent="0">
              <a:buNone/>
            </a:pPr>
            <a:r>
              <a:rPr lang="es-AR" dirty="0" smtClean="0"/>
              <a:t>       } </a:t>
            </a:r>
            <a:r>
              <a:rPr lang="es-AR" dirty="0" err="1">
                <a:solidFill>
                  <a:srgbClr val="0070C0"/>
                </a:solidFill>
              </a:rPr>
              <a:t>else</a:t>
            </a:r>
            <a:r>
              <a:rPr lang="es-AR" dirty="0">
                <a:solidFill>
                  <a:srgbClr val="0070C0"/>
                </a:solidFill>
              </a:rPr>
              <a:t> </a:t>
            </a:r>
            <a:r>
              <a:rPr lang="es-AR" dirty="0"/>
              <a:t>{</a:t>
            </a:r>
          </a:p>
          <a:p>
            <a:pPr marL="393192" lvl="1" indent="0">
              <a:buNone/>
            </a:pPr>
            <a:r>
              <a:rPr lang="es-AR" sz="2100" dirty="0">
                <a:solidFill>
                  <a:srgbClr val="00B0F0"/>
                </a:solidFill>
              </a:rPr>
              <a:t>         </a:t>
            </a:r>
            <a:r>
              <a:rPr lang="es-AR" sz="2100" dirty="0">
                <a:solidFill>
                  <a:srgbClr val="00B0F0"/>
                </a:solidFill>
              </a:rPr>
              <a:t>acción </a:t>
            </a:r>
            <a:r>
              <a:rPr lang="es-AR" sz="2100" dirty="0">
                <a:solidFill>
                  <a:srgbClr val="00B0F0"/>
                </a:solidFill>
              </a:rPr>
              <a:t>3</a:t>
            </a:r>
          </a:p>
          <a:p>
            <a:pPr marL="393192" lvl="1" indent="0">
              <a:buNone/>
            </a:pPr>
            <a:r>
              <a:rPr lang="es-AR" dirty="0">
                <a:solidFill>
                  <a:srgbClr val="00B0F0"/>
                </a:solidFill>
              </a:rPr>
              <a:t>	</a:t>
            </a:r>
            <a:r>
              <a:rPr lang="es-AR" dirty="0" smtClean="0"/>
              <a:t>}</a:t>
            </a:r>
            <a:endParaRPr lang="es-AR" dirty="0"/>
          </a:p>
          <a:p>
            <a:pPr marL="393192" lvl="1" indent="0">
              <a:buNone/>
            </a:pPr>
            <a:r>
              <a:rPr lang="es-AR" dirty="0" smtClean="0"/>
              <a:t>} </a:t>
            </a:r>
            <a:r>
              <a:rPr lang="es-AR" dirty="0" err="1">
                <a:solidFill>
                  <a:srgbClr val="0070C0"/>
                </a:solidFill>
              </a:rPr>
              <a:t>else</a:t>
            </a:r>
            <a:r>
              <a:rPr lang="es-AR" dirty="0">
                <a:solidFill>
                  <a:srgbClr val="0070C0"/>
                </a:solidFill>
              </a:rPr>
              <a:t> </a:t>
            </a:r>
            <a:r>
              <a:rPr lang="es-AR" dirty="0"/>
              <a:t>{</a:t>
            </a:r>
          </a:p>
          <a:p>
            <a:pPr marL="393192" lvl="1" indent="0">
              <a:buNone/>
            </a:pPr>
            <a:r>
              <a:rPr lang="es-AR" dirty="0">
                <a:solidFill>
                  <a:srgbClr val="0070C0"/>
                </a:solidFill>
              </a:rPr>
              <a:t> </a:t>
            </a:r>
            <a:r>
              <a:rPr lang="es-AR" dirty="0" smtClean="0">
                <a:solidFill>
                  <a:srgbClr val="0070C0"/>
                </a:solidFill>
              </a:rPr>
              <a:t>   </a:t>
            </a:r>
            <a:r>
              <a:rPr lang="es-AR" sz="2100" dirty="0" smtClean="0">
                <a:solidFill>
                  <a:srgbClr val="00B0F0"/>
                </a:solidFill>
              </a:rPr>
              <a:t>acción </a:t>
            </a:r>
            <a:r>
              <a:rPr lang="es-AR" sz="2100" dirty="0">
                <a:solidFill>
                  <a:srgbClr val="00B0F0"/>
                </a:solidFill>
              </a:rPr>
              <a:t>4</a:t>
            </a:r>
          </a:p>
          <a:p>
            <a:pPr marL="393192" lvl="1" indent="0">
              <a:buNone/>
            </a:pPr>
            <a:r>
              <a:rPr lang="es-AR" dirty="0"/>
              <a:t>}</a:t>
            </a:r>
          </a:p>
          <a:p>
            <a:pPr marL="393192" lvl="1" indent="0">
              <a:buNone/>
            </a:pPr>
            <a:endParaRPr lang="es-AR" dirty="0"/>
          </a:p>
          <a:p>
            <a:endParaRPr lang="es-E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8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Selección Múltiple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1800" dirty="0"/>
              <a:t>Sentencia de Control </a:t>
            </a:r>
            <a:r>
              <a:rPr lang="es-ES" sz="1800" dirty="0" err="1" smtClean="0">
                <a:solidFill>
                  <a:srgbClr val="0070C0"/>
                </a:solidFill>
              </a:rPr>
              <a:t>Switch</a:t>
            </a:r>
            <a:endParaRPr lang="es-ES" sz="1800" dirty="0" smtClean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 err="1">
                <a:solidFill>
                  <a:srgbClr val="0070C0"/>
                </a:solidFill>
              </a:rPr>
              <a:t>switch</a:t>
            </a:r>
            <a:r>
              <a:rPr lang="es-ES" sz="1800" dirty="0">
                <a:solidFill>
                  <a:srgbClr val="0070C0"/>
                </a:solidFill>
              </a:rPr>
              <a:t> </a:t>
            </a:r>
            <a:r>
              <a:rPr lang="es-ES" sz="1800" dirty="0"/>
              <a:t>(</a:t>
            </a:r>
            <a:r>
              <a:rPr lang="es-ES" sz="1800" dirty="0">
                <a:solidFill>
                  <a:srgbClr val="00B0F0"/>
                </a:solidFill>
              </a:rPr>
              <a:t>expresión de contro</a:t>
            </a:r>
            <a:r>
              <a:rPr lang="es-ES" sz="1800" dirty="0"/>
              <a:t>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 smtClean="0"/>
              <a:t>  </a:t>
            </a:r>
            <a:r>
              <a:rPr lang="es-ES" sz="1800" dirty="0" smtClean="0">
                <a:solidFill>
                  <a:srgbClr val="0070C0"/>
                </a:solidFill>
              </a:rPr>
              <a:t>case</a:t>
            </a:r>
            <a:r>
              <a:rPr lang="es-ES" sz="1800" dirty="0" smtClean="0"/>
              <a:t> </a:t>
            </a:r>
            <a:r>
              <a:rPr lang="es-ES" sz="1800" dirty="0">
                <a:solidFill>
                  <a:srgbClr val="00B0F0"/>
                </a:solidFill>
              </a:rPr>
              <a:t>etiqueta1</a:t>
            </a:r>
            <a:r>
              <a:rPr lang="es-ES" sz="1800" dirty="0"/>
              <a:t>: </a:t>
            </a:r>
            <a:endParaRPr lang="es-E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/>
              <a:t> </a:t>
            </a:r>
            <a:r>
              <a:rPr lang="es-ES" sz="1800" dirty="0" smtClean="0"/>
              <a:t>   sentencias1</a:t>
            </a:r>
            <a:r>
              <a:rPr lang="es-ES" sz="1800" dirty="0"/>
              <a:t>; </a:t>
            </a:r>
            <a:endParaRPr lang="es-E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/>
              <a:t> </a:t>
            </a:r>
            <a:r>
              <a:rPr lang="es-ES" sz="1800" dirty="0" smtClean="0"/>
              <a:t>   </a:t>
            </a:r>
            <a:r>
              <a:rPr lang="es-ES" sz="1800" dirty="0" smtClean="0">
                <a:solidFill>
                  <a:srgbClr val="0070C0"/>
                </a:solidFill>
              </a:rPr>
              <a:t>break</a:t>
            </a:r>
            <a:r>
              <a:rPr lang="es-ES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 smtClean="0"/>
              <a:t>  </a:t>
            </a:r>
            <a:r>
              <a:rPr lang="es-ES" sz="1800" dirty="0" smtClean="0">
                <a:solidFill>
                  <a:srgbClr val="0070C0"/>
                </a:solidFill>
              </a:rPr>
              <a:t>case</a:t>
            </a:r>
            <a:r>
              <a:rPr lang="es-ES" sz="1800" dirty="0" smtClean="0"/>
              <a:t> </a:t>
            </a:r>
            <a:r>
              <a:rPr lang="es-ES" sz="1800" dirty="0">
                <a:solidFill>
                  <a:srgbClr val="00B0F0"/>
                </a:solidFill>
              </a:rPr>
              <a:t>etiqueta2</a:t>
            </a:r>
            <a:r>
              <a:rPr lang="es-ES" sz="1800" dirty="0"/>
              <a:t>: </a:t>
            </a:r>
            <a:endParaRPr lang="es-E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/>
              <a:t> </a:t>
            </a:r>
            <a:r>
              <a:rPr lang="es-ES" sz="1800" dirty="0" smtClean="0"/>
              <a:t>   sentencias2</a:t>
            </a:r>
            <a:r>
              <a:rPr lang="es-ES" sz="1800" dirty="0"/>
              <a:t>; </a:t>
            </a:r>
            <a:endParaRPr lang="es-E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/>
              <a:t> </a:t>
            </a:r>
            <a:r>
              <a:rPr lang="es-ES" sz="1800" dirty="0" smtClean="0"/>
              <a:t>   </a:t>
            </a:r>
            <a:r>
              <a:rPr lang="es-ES" sz="1800" dirty="0" smtClean="0">
                <a:solidFill>
                  <a:srgbClr val="0070C0"/>
                </a:solidFill>
              </a:rPr>
              <a:t>break</a:t>
            </a:r>
            <a:r>
              <a:rPr lang="es-ES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 smtClean="0"/>
              <a:t>  …</a:t>
            </a:r>
            <a:endParaRPr lang="es-ES" sz="1800" dirty="0"/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 smtClean="0"/>
              <a:t>  </a:t>
            </a:r>
            <a:r>
              <a:rPr lang="es-ES" sz="1800" dirty="0" smtClean="0">
                <a:solidFill>
                  <a:srgbClr val="0070C0"/>
                </a:solidFill>
              </a:rPr>
              <a:t>case</a:t>
            </a:r>
            <a:r>
              <a:rPr lang="es-ES" sz="1800" dirty="0" smtClean="0"/>
              <a:t> </a:t>
            </a:r>
            <a:r>
              <a:rPr lang="es-ES" sz="1800" dirty="0">
                <a:solidFill>
                  <a:srgbClr val="00B0F0"/>
                </a:solidFill>
              </a:rPr>
              <a:t>etiquetan</a:t>
            </a:r>
            <a:r>
              <a:rPr lang="es-ES" sz="1800" dirty="0"/>
              <a:t>: </a:t>
            </a:r>
            <a:endParaRPr lang="es-E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/>
              <a:t> </a:t>
            </a:r>
            <a:r>
              <a:rPr lang="es-ES" sz="1800" dirty="0" smtClean="0"/>
              <a:t>   </a:t>
            </a:r>
            <a:r>
              <a:rPr lang="es-ES" sz="1800" dirty="0" err="1" smtClean="0"/>
              <a:t>sentenciasn</a:t>
            </a:r>
            <a:r>
              <a:rPr lang="es-ES" sz="1800" dirty="0"/>
              <a:t>; </a:t>
            </a:r>
            <a:endParaRPr lang="es-E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/>
              <a:t> </a:t>
            </a:r>
            <a:r>
              <a:rPr lang="es-ES" sz="1800" dirty="0" smtClean="0"/>
              <a:t>   </a:t>
            </a:r>
            <a:r>
              <a:rPr lang="es-ES" sz="1800" dirty="0" smtClean="0">
                <a:solidFill>
                  <a:srgbClr val="0070C0"/>
                </a:solidFill>
              </a:rPr>
              <a:t>break</a:t>
            </a:r>
            <a:r>
              <a:rPr lang="es-ES" sz="1800" dirty="0"/>
              <a:t>; </a:t>
            </a:r>
            <a:endParaRPr lang="es-E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/>
              <a:t> </a:t>
            </a:r>
            <a:r>
              <a:rPr lang="es-ES" sz="1800" dirty="0" smtClean="0"/>
              <a:t> </a:t>
            </a:r>
            <a:r>
              <a:rPr lang="es-ES" sz="1800" dirty="0" smtClean="0">
                <a:solidFill>
                  <a:srgbClr val="0070C0"/>
                </a:solidFill>
              </a:rPr>
              <a:t>default</a:t>
            </a:r>
            <a:r>
              <a:rPr lang="es-ES" sz="1800" dirty="0"/>
              <a:t>: </a:t>
            </a:r>
            <a:endParaRPr lang="es-E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/>
              <a:t> </a:t>
            </a:r>
            <a:r>
              <a:rPr lang="es-ES" sz="1800" dirty="0" smtClean="0"/>
              <a:t>   </a:t>
            </a:r>
            <a:r>
              <a:rPr lang="es-ES" sz="1800" dirty="0" err="1" smtClean="0"/>
              <a:t>sentenciasdefault</a:t>
            </a:r>
            <a:r>
              <a:rPr lang="es-ES" sz="1800" dirty="0" smtClean="0"/>
              <a:t>;</a:t>
            </a:r>
            <a:r>
              <a:rPr lang="es-ES" sz="1800" dirty="0"/>
              <a:t>	/*opcional*/</a:t>
            </a:r>
          </a:p>
          <a:p>
            <a:pPr marL="0" indent="0">
              <a:buNone/>
            </a:pPr>
            <a:r>
              <a:rPr lang="es-ES" sz="1100" dirty="0" smtClean="0"/>
              <a:t>}</a:t>
            </a:r>
            <a:endParaRPr lang="es-ES" sz="1100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AR" sz="2000" dirty="0" smtClean="0">
                <a:solidFill>
                  <a:srgbClr val="00B0F0"/>
                </a:solidFill>
              </a:rPr>
              <a:t>expresión de control</a:t>
            </a:r>
            <a:r>
              <a:rPr lang="es-AR" sz="2000" dirty="0" smtClean="0"/>
              <a:t>: puede </a:t>
            </a:r>
            <a:r>
              <a:rPr lang="es-AR" sz="2000" dirty="0"/>
              <a:t>ser </a:t>
            </a:r>
            <a:r>
              <a:rPr lang="es-AR" sz="2000" dirty="0" err="1"/>
              <a:t>int</a:t>
            </a:r>
            <a:r>
              <a:rPr lang="es-AR" sz="2000" dirty="0"/>
              <a:t> o </a:t>
            </a:r>
            <a:r>
              <a:rPr lang="es-AR" sz="2000" dirty="0" err="1" smtClean="0"/>
              <a:t>char</a:t>
            </a:r>
            <a:r>
              <a:rPr lang="es-AR" sz="2000" dirty="0" smtClean="0"/>
              <a:t>.</a:t>
            </a:r>
          </a:p>
          <a:p>
            <a:r>
              <a:rPr lang="es-AR" sz="2000" dirty="0">
                <a:solidFill>
                  <a:srgbClr val="0070C0"/>
                </a:solidFill>
              </a:rPr>
              <a:t>b</a:t>
            </a:r>
            <a:r>
              <a:rPr lang="es-AR" sz="2000" dirty="0" smtClean="0">
                <a:solidFill>
                  <a:srgbClr val="0070C0"/>
                </a:solidFill>
              </a:rPr>
              <a:t>reak</a:t>
            </a:r>
            <a:r>
              <a:rPr lang="es-AR" sz="2000" dirty="0" smtClean="0"/>
              <a:t>: hace </a:t>
            </a:r>
            <a:r>
              <a:rPr lang="es-AR" sz="2000" dirty="0"/>
              <a:t>que siga la ejecución en la siguiente sentencia al </a:t>
            </a:r>
            <a:r>
              <a:rPr lang="es-AR" sz="2000" dirty="0" err="1" smtClean="0"/>
              <a:t>switch</a:t>
            </a:r>
            <a:r>
              <a:rPr lang="es-AR" sz="2000" dirty="0" smtClean="0"/>
              <a:t>.</a:t>
            </a:r>
            <a:endParaRPr lang="es-AR" sz="2000" dirty="0"/>
          </a:p>
          <a:p>
            <a:endParaRPr lang="es-AR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5390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1661</TotalTime>
  <Words>198</Words>
  <Application>Microsoft Office PowerPoint</Application>
  <PresentationFormat>Presentación en pantalla (4:3)</PresentationFormat>
  <Paragraphs>52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Calibri</vt:lpstr>
      <vt:lpstr>Constantia</vt:lpstr>
      <vt:lpstr>Wingdings 2</vt:lpstr>
      <vt:lpstr>Flujo</vt:lpstr>
      <vt:lpstr>Estructuras de Selección Lenguaje C</vt:lpstr>
      <vt:lpstr>Selección Simple</vt:lpstr>
      <vt:lpstr>Selección Doble</vt:lpstr>
      <vt:lpstr>Estructuras de Selección Anidadas</vt:lpstr>
      <vt:lpstr>Selección Múltiple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Selección</dc:title>
  <dc:creator>Nora A. Costa</dc:creator>
  <cp:lastModifiedBy>Nora A. Costa</cp:lastModifiedBy>
  <cp:revision>108</cp:revision>
  <dcterms:created xsi:type="dcterms:W3CDTF">2016-02-11T19:09:39Z</dcterms:created>
  <dcterms:modified xsi:type="dcterms:W3CDTF">2018-08-15T19:56:44Z</dcterms:modified>
</cp:coreProperties>
</file>