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6" autoAdjust="0"/>
    <p:restoredTop sz="94660"/>
  </p:normalViewPr>
  <p:slideViewPr>
    <p:cSldViewPr>
      <p:cViewPr varScale="1">
        <p:scale>
          <a:sx n="74" d="100"/>
          <a:sy n="7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60BB-46C4-44B1-9D21-695A2584D0E8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64C8-A8CC-4A3F-8AF0-E3743E8450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1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8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8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4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59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0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8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4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B887B1-E6AE-4DE4-BB0A-75C44D96A31F}" type="datetimeFigureOut">
              <a:rPr lang="es-ES" smtClean="0"/>
              <a:t>03/10/2018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7434FD-51A7-437A-8676-1510737236A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dirty="0" smtClean="0"/>
              <a:t>Funciones recursivas y con arreglos como argumento en Lenguaje C</a:t>
            </a:r>
            <a:endParaRPr lang="es-ES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Facultad de Ingeniería</a:t>
            </a:r>
            <a:br>
              <a:rPr lang="es-AR" dirty="0" smtClean="0"/>
            </a:br>
            <a:r>
              <a:rPr lang="es-AR" dirty="0" smtClean="0"/>
              <a:t>Cátedra: INFORMATICA</a:t>
            </a:r>
          </a:p>
        </p:txBody>
      </p:sp>
    </p:spTree>
    <p:extLst>
      <p:ext uri="{BB962C8B-B14F-4D97-AF65-F5344CB8AC3E}">
        <p14:creationId xmlns:p14="http://schemas.microsoft.com/office/powerpoint/2010/main" val="8477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con </a:t>
            </a:r>
            <a:r>
              <a:rPr lang="es-ES" dirty="0"/>
              <a:t>arreglos como argumento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sz="2400" dirty="0" smtClean="0"/>
              <a:t>Declaración de la función: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La </a:t>
            </a:r>
            <a:r>
              <a:rPr lang="es-AR" dirty="0"/>
              <a:t>forma de indicar que uno de los parámetros que se va a recibir es un arreglo de una </a:t>
            </a:r>
            <a:r>
              <a:rPr lang="es-AR" dirty="0" smtClean="0"/>
              <a:t>dimensión es la siguiente: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AR" dirty="0"/>
              <a:t>T</a:t>
            </a:r>
            <a:r>
              <a:rPr lang="es-AR" dirty="0" smtClean="0"/>
              <a:t>ipo </a:t>
            </a:r>
            <a:r>
              <a:rPr lang="es-AR" dirty="0"/>
              <a:t>va a ser el arreglo </a:t>
            </a:r>
            <a:endParaRPr lang="es-AR" dirty="0" smtClean="0"/>
          </a:p>
          <a:p>
            <a:pPr marL="544068" lvl="1" indent="-342900">
              <a:buFont typeface="+mj-lt"/>
              <a:buAutoNum type="arabicPeriod"/>
            </a:pPr>
            <a:r>
              <a:rPr lang="es-AR" dirty="0" smtClean="0"/>
              <a:t>Nombre del arreglo 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AR" dirty="0"/>
              <a:t>S</a:t>
            </a:r>
            <a:r>
              <a:rPr lang="es-AR" dirty="0" smtClean="0"/>
              <a:t>eguido </a:t>
            </a:r>
            <a:r>
              <a:rPr lang="es-AR" dirty="0"/>
              <a:t>de corchetes que abren y </a:t>
            </a:r>
            <a:r>
              <a:rPr lang="es-AR" dirty="0" smtClean="0"/>
              <a:t>cierran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AR" dirty="0" smtClean="0"/>
              <a:t>Puede recibir </a:t>
            </a:r>
            <a:r>
              <a:rPr lang="es-AR" dirty="0"/>
              <a:t>un segundo parámetro que nos indique el tamaño del </a:t>
            </a:r>
            <a:r>
              <a:rPr lang="es-AR" dirty="0" smtClean="0"/>
              <a:t>arreglo</a:t>
            </a:r>
            <a:r>
              <a:rPr lang="es-AR" dirty="0"/>
              <a:t> </a:t>
            </a:r>
            <a:r>
              <a:rPr lang="es-AR" dirty="0" smtClean="0"/>
              <a:t>o </a:t>
            </a:r>
            <a:r>
              <a:rPr lang="es-AR" dirty="0"/>
              <a:t>el número de elementos de los que consta nuestro </a:t>
            </a:r>
            <a:r>
              <a:rPr lang="es-AR" dirty="0" smtClean="0"/>
              <a:t>arreglo.</a:t>
            </a:r>
          </a:p>
          <a:p>
            <a:pPr marL="251460" indent="-342900">
              <a:buFont typeface="Wingdings" panose="05000000000000000000" pitchFamily="2" charset="2"/>
              <a:buChar char="q"/>
            </a:pPr>
            <a:r>
              <a:rPr lang="es-AR" dirty="0" smtClean="0"/>
              <a:t>Ejemplo: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Prototipo </a:t>
            </a:r>
            <a:r>
              <a:rPr lang="es-AR" dirty="0"/>
              <a:t>de una función en C que va a regresar un entero y va a recibir un arreglo de 10 elementos de tipo </a:t>
            </a:r>
            <a:r>
              <a:rPr lang="es-AR" dirty="0" smtClean="0"/>
              <a:t>entero:</a:t>
            </a:r>
          </a:p>
          <a:p>
            <a:pPr marL="201168" lvl="1" indent="0">
              <a:buNone/>
            </a:pPr>
            <a:r>
              <a:rPr lang="es-AR" dirty="0" err="1" smtClean="0"/>
              <a:t>int</a:t>
            </a:r>
            <a:r>
              <a:rPr lang="es-AR" dirty="0" smtClean="0"/>
              <a:t> </a:t>
            </a:r>
            <a:r>
              <a:rPr lang="es-AR" dirty="0" err="1"/>
              <a:t>MiFuncion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 smtClean="0"/>
              <a:t>mi_arreglo</a:t>
            </a:r>
            <a:r>
              <a:rPr lang="es-AR" dirty="0" smtClean="0"/>
              <a:t>[10],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 smtClean="0"/>
              <a:t>num_elementos</a:t>
            </a:r>
            <a:r>
              <a:rPr lang="es-AR" dirty="0"/>
              <a:t>);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920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con </a:t>
            </a:r>
            <a:r>
              <a:rPr lang="es-ES" dirty="0"/>
              <a:t>arreglos como argumento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sz="2400" dirty="0" smtClean="0"/>
              <a:t>Llamada a la función: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s-AR" dirty="0" smtClean="0"/>
              <a:t>Se </a:t>
            </a:r>
            <a:r>
              <a:rPr lang="es-AR" dirty="0"/>
              <a:t>pone como primer argumento el nombre del arreglo (sin </a:t>
            </a:r>
            <a:r>
              <a:rPr lang="es-AR" dirty="0" smtClean="0"/>
              <a:t>corchetes</a:t>
            </a:r>
            <a:r>
              <a:rPr lang="es-AR" dirty="0"/>
              <a:t>) </a:t>
            </a:r>
            <a:endParaRPr lang="es-AR" dirty="0" smtClean="0"/>
          </a:p>
          <a:p>
            <a:pPr marL="544068" lvl="1" indent="-342900">
              <a:buFont typeface="+mj-lt"/>
              <a:buAutoNum type="arabicPeriod"/>
            </a:pPr>
            <a:r>
              <a:rPr lang="es-AR" dirty="0" smtClean="0"/>
              <a:t>Como segundo </a:t>
            </a:r>
            <a:r>
              <a:rPr lang="es-AR" dirty="0"/>
              <a:t>argumento el número de elementos del </a:t>
            </a:r>
            <a:r>
              <a:rPr lang="es-AR" dirty="0" smtClean="0"/>
              <a:t>arreglo.</a:t>
            </a:r>
          </a:p>
          <a:p>
            <a:pPr marL="251460" indent="-342900">
              <a:buFont typeface="Wingdings" panose="05000000000000000000" pitchFamily="2" charset="2"/>
              <a:buChar char="q"/>
            </a:pPr>
            <a:r>
              <a:rPr lang="es-AR" dirty="0" smtClean="0"/>
              <a:t>Ejemplo:</a:t>
            </a:r>
          </a:p>
          <a:p>
            <a:r>
              <a:rPr lang="es-ES" dirty="0"/>
              <a:t>x = </a:t>
            </a:r>
            <a:r>
              <a:rPr lang="es-ES" dirty="0" err="1"/>
              <a:t>MiFuncion</a:t>
            </a:r>
            <a:r>
              <a:rPr lang="es-ES" dirty="0"/>
              <a:t>(</a:t>
            </a:r>
            <a:r>
              <a:rPr lang="es-ES" dirty="0" err="1"/>
              <a:t>numeros</a:t>
            </a:r>
            <a:r>
              <a:rPr lang="es-ES" dirty="0"/>
              <a:t>, 10);</a:t>
            </a:r>
          </a:p>
          <a:p>
            <a:pPr marL="0" indent="0"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8620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con </a:t>
            </a:r>
            <a:r>
              <a:rPr lang="es-ES" dirty="0"/>
              <a:t>arreglos como argumento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siguiente </a:t>
            </a:r>
            <a:r>
              <a:rPr lang="es-AR" dirty="0" smtClean="0"/>
              <a:t>programa: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L</a:t>
            </a:r>
            <a:r>
              <a:rPr lang="es-AR" dirty="0" smtClean="0"/>
              <a:t>e </a:t>
            </a:r>
            <a:r>
              <a:rPr lang="es-AR" dirty="0"/>
              <a:t>pide al usuario que introduzca 9 </a:t>
            </a:r>
            <a:r>
              <a:rPr lang="es-AR" dirty="0" smtClean="0"/>
              <a:t>números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Los </a:t>
            </a:r>
            <a:r>
              <a:rPr lang="es-AR" dirty="0"/>
              <a:t>almacena en un arreglo de dos </a:t>
            </a:r>
            <a:r>
              <a:rPr lang="es-AR" dirty="0" smtClean="0"/>
              <a:t>dimensiones (una </a:t>
            </a:r>
            <a:r>
              <a:rPr lang="es-AR" dirty="0"/>
              <a:t>matriz de </a:t>
            </a:r>
            <a:r>
              <a:rPr lang="es-AR" dirty="0" smtClean="0"/>
              <a:t>3×3)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P</a:t>
            </a:r>
            <a:r>
              <a:rPr lang="es-AR" dirty="0" smtClean="0"/>
              <a:t>osteriormente </a:t>
            </a:r>
            <a:r>
              <a:rPr lang="es-AR" dirty="0"/>
              <a:t>utiliza una función llamada </a:t>
            </a:r>
            <a:r>
              <a:rPr lang="es-AR" dirty="0" err="1"/>
              <a:t>ImprimeMatriz</a:t>
            </a:r>
            <a:r>
              <a:rPr lang="es-AR" dirty="0"/>
              <a:t> para mostrar como quedaron almacenados los números en la matriz. </a:t>
            </a:r>
            <a:endParaRPr lang="es-A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L</a:t>
            </a:r>
            <a:r>
              <a:rPr lang="es-AR" dirty="0" smtClean="0"/>
              <a:t>a función </a:t>
            </a:r>
            <a:r>
              <a:rPr lang="es-AR" dirty="0" err="1"/>
              <a:t>ImprimeMatriz</a:t>
            </a:r>
            <a:r>
              <a:rPr lang="es-AR" dirty="0" smtClean="0"/>
              <a:t> </a:t>
            </a:r>
            <a:r>
              <a:rPr lang="es-AR" dirty="0"/>
              <a:t>recibe como parámetros, la matriz de 3×3 y el tamaño de la primera </a:t>
            </a:r>
            <a:r>
              <a:rPr lang="es-AR" dirty="0" smtClean="0"/>
              <a:t>dimensión.</a:t>
            </a:r>
          </a:p>
        </p:txBody>
      </p:sp>
    </p:spTree>
    <p:extLst>
      <p:ext uri="{BB962C8B-B14F-4D97-AF65-F5344CB8AC3E}">
        <p14:creationId xmlns:p14="http://schemas.microsoft.com/office/powerpoint/2010/main" val="20731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con </a:t>
            </a:r>
            <a:r>
              <a:rPr lang="es-ES" dirty="0"/>
              <a:t>arreglos como argumento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100" dirty="0"/>
              <a:t>#</a:t>
            </a:r>
            <a:r>
              <a:rPr lang="es-ES" sz="1100" dirty="0" err="1"/>
              <a:t>include</a:t>
            </a:r>
            <a:r>
              <a:rPr lang="es-ES" sz="1100" dirty="0"/>
              <a:t> &lt;</a:t>
            </a:r>
            <a:r>
              <a:rPr lang="es-ES" sz="1100" dirty="0" err="1"/>
              <a:t>stdio.h</a:t>
            </a:r>
            <a:r>
              <a:rPr lang="es-ES" sz="11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100" dirty="0"/>
              <a:t>#</a:t>
            </a:r>
            <a:r>
              <a:rPr lang="es-ES" sz="1100" dirty="0" err="1"/>
              <a:t>include</a:t>
            </a:r>
            <a:r>
              <a:rPr lang="es-ES" sz="1100" dirty="0"/>
              <a:t> &lt;</a:t>
            </a:r>
            <a:r>
              <a:rPr lang="es-ES" sz="1100" dirty="0" err="1"/>
              <a:t>stdlib.h</a:t>
            </a:r>
            <a:r>
              <a:rPr lang="es-ES" sz="11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100" dirty="0" err="1"/>
              <a:t>void</a:t>
            </a:r>
            <a:r>
              <a:rPr lang="es-ES" sz="1100" dirty="0"/>
              <a:t> </a:t>
            </a:r>
            <a:r>
              <a:rPr lang="es-ES" sz="1100" dirty="0" err="1"/>
              <a:t>ImprimeMatriz</a:t>
            </a:r>
            <a:r>
              <a:rPr lang="es-ES" sz="1100" dirty="0"/>
              <a:t>(</a:t>
            </a:r>
            <a:r>
              <a:rPr lang="es-ES" sz="1100" dirty="0" err="1"/>
              <a:t>int</a:t>
            </a:r>
            <a:r>
              <a:rPr lang="es-ES" sz="1100" dirty="0"/>
              <a:t> </a:t>
            </a:r>
            <a:r>
              <a:rPr lang="es-ES" sz="1100" dirty="0" smtClean="0"/>
              <a:t>m[3][3], </a:t>
            </a:r>
            <a:r>
              <a:rPr lang="es-ES" sz="1100" dirty="0" err="1"/>
              <a:t>int</a:t>
            </a:r>
            <a:r>
              <a:rPr lang="es-ES" sz="1100" dirty="0"/>
              <a:t> filas, </a:t>
            </a:r>
            <a:r>
              <a:rPr lang="es-ES" sz="1100" dirty="0" err="1"/>
              <a:t>int</a:t>
            </a:r>
            <a:r>
              <a:rPr lang="es-ES" sz="1100" dirty="0"/>
              <a:t> columnas</a:t>
            </a:r>
            <a:r>
              <a:rPr lang="es-ES" sz="11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 err="1" smtClean="0"/>
              <a:t>int</a:t>
            </a:r>
            <a:r>
              <a:rPr lang="es-ES" sz="1100" dirty="0" smtClean="0"/>
              <a:t> </a:t>
            </a:r>
            <a:r>
              <a:rPr lang="es-ES" sz="1100" dirty="0" err="1"/>
              <a:t>main</a:t>
            </a:r>
            <a:r>
              <a:rPr lang="es-ES" sz="1100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int</a:t>
            </a:r>
            <a:r>
              <a:rPr lang="es-ES" sz="1100" dirty="0" smtClean="0"/>
              <a:t> </a:t>
            </a:r>
            <a:r>
              <a:rPr lang="es-ES" sz="1100" dirty="0"/>
              <a:t>x=0,y=0;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int</a:t>
            </a:r>
            <a:r>
              <a:rPr lang="es-ES" sz="1100" dirty="0" smtClean="0"/>
              <a:t> </a:t>
            </a:r>
            <a:r>
              <a:rPr lang="es-ES" sz="1100" dirty="0"/>
              <a:t>matriz[3][3</a:t>
            </a:r>
            <a:r>
              <a:rPr lang="es-ES" sz="1100" u="sng" dirty="0" smtClean="0"/>
              <a:t>];</a:t>
            </a:r>
            <a:endParaRPr lang="es-ES" sz="1100" u="sng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 smtClean="0"/>
              <a:t>    </a:t>
            </a:r>
            <a:r>
              <a:rPr lang="es-ES" sz="1100" dirty="0"/>
              <a:t> </a:t>
            </a:r>
            <a:r>
              <a:rPr lang="es-ES" sz="1100" dirty="0" err="1"/>
              <a:t>printf</a:t>
            </a:r>
            <a:r>
              <a:rPr lang="es-ES" sz="1100" dirty="0"/>
              <a:t>("Introduzca los valores para la matriz\n");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for</a:t>
            </a:r>
            <a:r>
              <a:rPr lang="es-ES" sz="1100" dirty="0" smtClean="0"/>
              <a:t> </a:t>
            </a:r>
            <a:r>
              <a:rPr lang="es-ES" sz="1100" dirty="0"/>
              <a:t>(x=0; x&lt;3; ++x)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</a:t>
            </a:r>
            <a:r>
              <a:rPr lang="es-ES" sz="1100" dirty="0" smtClean="0"/>
              <a:t>{</a:t>
            </a:r>
            <a:endParaRPr lang="es-E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</a:t>
            </a:r>
            <a:r>
              <a:rPr lang="es-ES" sz="1100" dirty="0" smtClean="0"/>
              <a:t>    </a:t>
            </a:r>
            <a:r>
              <a:rPr lang="es-ES" sz="1100" dirty="0"/>
              <a:t> </a:t>
            </a:r>
            <a:r>
              <a:rPr lang="es-ES" sz="1100" dirty="0" err="1"/>
              <a:t>for</a:t>
            </a:r>
            <a:r>
              <a:rPr lang="es-ES" sz="1100" dirty="0"/>
              <a:t> (y=0; y&lt;3; ++y)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 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      </a:t>
            </a:r>
            <a:r>
              <a:rPr lang="es-ES" sz="1100" dirty="0" smtClean="0"/>
              <a:t>    </a:t>
            </a:r>
            <a:r>
              <a:rPr lang="es-ES" sz="1100" dirty="0" err="1" smtClean="0"/>
              <a:t>printf</a:t>
            </a:r>
            <a:r>
              <a:rPr lang="es-ES" sz="1100" dirty="0"/>
              <a:t>("Valor para el elemento [%d][%d]: ", x, 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      </a:t>
            </a:r>
            <a:r>
              <a:rPr lang="es-ES" sz="1100" dirty="0" smtClean="0"/>
              <a:t>    </a:t>
            </a:r>
            <a:r>
              <a:rPr lang="es-ES" sz="1100" dirty="0" err="1" smtClean="0"/>
              <a:t>scanf</a:t>
            </a:r>
            <a:r>
              <a:rPr lang="es-ES" sz="1100" dirty="0"/>
              <a:t>("%</a:t>
            </a:r>
            <a:r>
              <a:rPr lang="es-ES" sz="1100" dirty="0" err="1"/>
              <a:t>d",&amp;matriz</a:t>
            </a:r>
            <a:r>
              <a:rPr lang="es-ES" sz="1100" dirty="0"/>
              <a:t>[x][y]);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 </a:t>
            </a:r>
            <a:r>
              <a:rPr lang="es-ES" sz="1100" dirty="0" smtClean="0"/>
              <a:t>    </a:t>
            </a:r>
            <a:r>
              <a:rPr lang="es-ES" sz="1100" dirty="0" err="1" smtClean="0"/>
              <a:t>printf</a:t>
            </a:r>
            <a:r>
              <a:rPr lang="es-ES" sz="1100" dirty="0"/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</a:t>
            </a:r>
            <a:r>
              <a:rPr lang="es-ES" sz="1100" dirty="0"/>
              <a:t> </a:t>
            </a:r>
            <a:r>
              <a:rPr lang="es-ES" sz="1100" dirty="0" err="1"/>
              <a:t>printf</a:t>
            </a:r>
            <a:r>
              <a:rPr lang="es-ES" sz="1100" dirty="0"/>
              <a:t>("Matriz\n");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ImprimeMatriz</a:t>
            </a:r>
            <a:r>
              <a:rPr lang="es-ES" sz="1100" dirty="0" smtClean="0"/>
              <a:t>(matriz</a:t>
            </a:r>
            <a:r>
              <a:rPr lang="es-ES" sz="1100" dirty="0"/>
              <a:t>, </a:t>
            </a:r>
            <a:r>
              <a:rPr lang="es-ES" sz="1100" dirty="0" smtClean="0"/>
              <a:t>3,3);</a:t>
            </a:r>
            <a:endParaRPr lang="es-E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system</a:t>
            </a:r>
            <a:r>
              <a:rPr lang="es-ES" sz="1100" dirty="0" smtClean="0"/>
              <a:t>(“PAUSE”);</a:t>
            </a:r>
            <a:endParaRPr lang="es-ES" sz="11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 </a:t>
            </a:r>
            <a:r>
              <a:rPr lang="es-ES" sz="1100" dirty="0" smtClean="0"/>
              <a:t>    </a:t>
            </a:r>
            <a:r>
              <a:rPr lang="es-ES" sz="1100" dirty="0" err="1" smtClean="0"/>
              <a:t>return</a:t>
            </a:r>
            <a:r>
              <a:rPr lang="es-ES" sz="1100" dirty="0" smtClean="0"/>
              <a:t> </a:t>
            </a:r>
            <a:r>
              <a:rPr lang="es-ES" sz="1100" dirty="0"/>
              <a:t>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100" dirty="0"/>
              <a:t>}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ImprimeMatriz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smtClean="0"/>
              <a:t>m[3][3], </a:t>
            </a:r>
            <a:r>
              <a:rPr lang="es-ES" dirty="0" err="1" smtClean="0"/>
              <a:t>int</a:t>
            </a:r>
            <a:r>
              <a:rPr lang="es-ES" dirty="0" smtClean="0"/>
              <a:t> filas, </a:t>
            </a:r>
            <a:r>
              <a:rPr lang="es-ES" dirty="0" err="1" smtClean="0"/>
              <a:t>int</a:t>
            </a:r>
            <a:r>
              <a:rPr lang="es-ES" dirty="0" smtClean="0"/>
              <a:t> columnas)</a:t>
            </a:r>
            <a:endParaRPr lang="es-E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</a:t>
            </a:r>
            <a:r>
              <a:rPr lang="es-ES" dirty="0" err="1"/>
              <a:t>int</a:t>
            </a:r>
            <a:r>
              <a:rPr lang="es-ES" dirty="0"/>
              <a:t> i=0,j=0;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</a:t>
            </a:r>
            <a:r>
              <a:rPr lang="es-ES" dirty="0" err="1"/>
              <a:t>for</a:t>
            </a:r>
            <a:r>
              <a:rPr lang="es-ES" dirty="0"/>
              <a:t> (i=0; i&lt;filas; ++i)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 </a:t>
            </a:r>
            <a:r>
              <a:rPr lang="es-ES" dirty="0" err="1"/>
              <a:t>for</a:t>
            </a:r>
            <a:r>
              <a:rPr lang="es-ES" dirty="0"/>
              <a:t> (j=0; j</a:t>
            </a:r>
            <a:r>
              <a:rPr lang="es-ES" dirty="0" smtClean="0"/>
              <a:t>&lt;</a:t>
            </a:r>
            <a:r>
              <a:rPr lang="es-ES" dirty="0"/>
              <a:t> columnas</a:t>
            </a:r>
            <a:r>
              <a:rPr lang="es-ES" dirty="0" smtClean="0"/>
              <a:t>; </a:t>
            </a:r>
            <a:r>
              <a:rPr lang="es-ES" dirty="0"/>
              <a:t>++j)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    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      </a:t>
            </a:r>
            <a:r>
              <a:rPr lang="es-ES" dirty="0" err="1"/>
              <a:t>printf</a:t>
            </a:r>
            <a:r>
              <a:rPr lang="es-ES" dirty="0"/>
              <a:t>("%d ",m[i][j]);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 </a:t>
            </a:r>
            <a:r>
              <a:rPr lang="es-ES" dirty="0" err="1"/>
              <a:t>printf</a:t>
            </a:r>
            <a:r>
              <a:rPr lang="es-ES" dirty="0"/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2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</a:t>
            </a:r>
            <a:r>
              <a:rPr lang="es-ES" dirty="0" smtClean="0"/>
              <a:t>Recursivas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sz="2800" dirty="0"/>
              <a:t>Para algunos tipos de problemas es ú</a:t>
            </a:r>
            <a:r>
              <a:rPr lang="es-AR" sz="2800" dirty="0" smtClean="0"/>
              <a:t>til </a:t>
            </a:r>
            <a:r>
              <a:rPr lang="es-AR" sz="2800" dirty="0"/>
              <a:t>tener funciones que se llaman a si </a:t>
            </a:r>
            <a:r>
              <a:rPr lang="es-AR" sz="2800" dirty="0" smtClean="0"/>
              <a:t>mismas.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sz="2800" dirty="0"/>
              <a:t> </a:t>
            </a:r>
            <a:r>
              <a:rPr lang="es-AR" sz="2800" dirty="0" smtClean="0">
                <a:solidFill>
                  <a:srgbClr val="FFC000"/>
                </a:solidFill>
              </a:rPr>
              <a:t>Función recursiva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2400" dirty="0" smtClean="0"/>
              <a:t>Es </a:t>
            </a:r>
            <a:r>
              <a:rPr lang="es-AR" sz="2400" dirty="0"/>
              <a:t>una </a:t>
            </a:r>
            <a:r>
              <a:rPr lang="es-AR" sz="2400" dirty="0" smtClean="0"/>
              <a:t>función </a:t>
            </a:r>
            <a:r>
              <a:rPr lang="es-AR" sz="2400" dirty="0"/>
              <a:t>que </a:t>
            </a:r>
            <a:r>
              <a:rPr lang="es-AR" sz="2400" dirty="0">
                <a:solidFill>
                  <a:srgbClr val="FFC000"/>
                </a:solidFill>
              </a:rPr>
              <a:t>se llama a si </a:t>
            </a:r>
            <a:r>
              <a:rPr lang="es-AR" sz="2400" dirty="0" smtClean="0">
                <a:solidFill>
                  <a:srgbClr val="FFC000"/>
                </a:solidFill>
              </a:rPr>
              <a:t>misma</a:t>
            </a:r>
            <a:r>
              <a:rPr lang="es-AR" sz="2400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2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</a:t>
            </a:r>
            <a:r>
              <a:rPr lang="es-ES" dirty="0" smtClean="0"/>
              <a:t>Recursivas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sz="2800" dirty="0" smtClean="0"/>
              <a:t>Una </a:t>
            </a:r>
            <a:r>
              <a:rPr lang="es-AR" sz="2800" dirty="0"/>
              <a:t>función puede ser </a:t>
            </a:r>
            <a:r>
              <a:rPr lang="es-AR" sz="2800" dirty="0" smtClean="0"/>
              <a:t>recursiva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2400" dirty="0" smtClean="0"/>
              <a:t>De </a:t>
            </a:r>
            <a:r>
              <a:rPr lang="es-AR" sz="2400" dirty="0">
                <a:solidFill>
                  <a:srgbClr val="FFC000"/>
                </a:solidFill>
              </a:rPr>
              <a:t>forma </a:t>
            </a:r>
            <a:r>
              <a:rPr lang="es-AR" sz="2400" dirty="0" smtClean="0">
                <a:solidFill>
                  <a:srgbClr val="FFC000"/>
                </a:solidFill>
              </a:rPr>
              <a:t>directa</a:t>
            </a:r>
            <a:r>
              <a:rPr lang="es-AR" sz="2400" dirty="0" smtClean="0"/>
              <a:t>: si </a:t>
            </a:r>
            <a:r>
              <a:rPr lang="es-AR" sz="2400" dirty="0"/>
              <a:t>es </a:t>
            </a:r>
            <a:r>
              <a:rPr lang="es-AR" sz="2400" dirty="0">
                <a:solidFill>
                  <a:srgbClr val="FFC000"/>
                </a:solidFill>
              </a:rPr>
              <a:t>llamada a sí </a:t>
            </a:r>
            <a:r>
              <a:rPr lang="es-AR" sz="2400" dirty="0" smtClean="0">
                <a:solidFill>
                  <a:srgbClr val="FFC000"/>
                </a:solidFill>
              </a:rPr>
              <a:t>misma</a:t>
            </a:r>
            <a:r>
              <a:rPr lang="es-AR" sz="2400" dirty="0" smtClean="0"/>
              <a:t>, </a:t>
            </a:r>
            <a:r>
              <a:rPr lang="es-AR" sz="2400" dirty="0"/>
              <a:t>o </a:t>
            </a:r>
            <a:endParaRPr lang="es-AR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2400" dirty="0" smtClean="0"/>
              <a:t>De </a:t>
            </a:r>
            <a:r>
              <a:rPr lang="es-AR" sz="2400" dirty="0">
                <a:solidFill>
                  <a:srgbClr val="FFC000"/>
                </a:solidFill>
              </a:rPr>
              <a:t>forma </a:t>
            </a:r>
            <a:r>
              <a:rPr lang="es-AR" sz="2400" dirty="0" smtClean="0">
                <a:solidFill>
                  <a:srgbClr val="FFC000"/>
                </a:solidFill>
              </a:rPr>
              <a:t>indirecta</a:t>
            </a:r>
            <a:r>
              <a:rPr lang="es-AR" sz="2400" dirty="0" smtClean="0"/>
              <a:t>: si </a:t>
            </a:r>
            <a:r>
              <a:rPr lang="es-AR" sz="2400" dirty="0">
                <a:solidFill>
                  <a:srgbClr val="FFC000"/>
                </a:solidFill>
              </a:rPr>
              <a:t>llama a una función que luego la </a:t>
            </a:r>
            <a:r>
              <a:rPr lang="es-AR" sz="2400" dirty="0" smtClean="0">
                <a:solidFill>
                  <a:srgbClr val="FFC000"/>
                </a:solidFill>
              </a:rPr>
              <a:t>llama</a:t>
            </a:r>
            <a:r>
              <a:rPr lang="es-AR" sz="2400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08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Recursivas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 smtClean="0"/>
              <a:t>Un </a:t>
            </a:r>
            <a:r>
              <a:rPr lang="es-AR" dirty="0"/>
              <a:t>caso </a:t>
            </a:r>
            <a:r>
              <a:rPr lang="es-AR" dirty="0" smtClean="0"/>
              <a:t>sencillo de utilización 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Cálculo </a:t>
            </a:r>
            <a:r>
              <a:rPr lang="es-AR" dirty="0"/>
              <a:t>del factorial de un número</a:t>
            </a:r>
            <a:r>
              <a:rPr lang="es-AR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6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del factorial de un número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factorial de un número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 smtClean="0"/>
              <a:t>Es </a:t>
            </a:r>
            <a:r>
              <a:rPr lang="es-AR" dirty="0"/>
              <a:t>una función matemática que tiene la siguiente fórmula: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n! = n * (n – 1</a:t>
            </a:r>
            <a:r>
              <a:rPr lang="es-AR" dirty="0" smtClean="0"/>
              <a:t>)!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El </a:t>
            </a:r>
            <a:r>
              <a:rPr lang="es-AR" dirty="0"/>
              <a:t>factorial </a:t>
            </a:r>
            <a:r>
              <a:rPr lang="es-AR" dirty="0" smtClean="0"/>
              <a:t>de </a:t>
            </a:r>
            <a:r>
              <a:rPr lang="es-AR" dirty="0"/>
              <a:t>un número n resulta de multiplicar el mismo número por el factorial de ese número menos uno. </a:t>
            </a:r>
            <a:endParaRPr lang="es-A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De </a:t>
            </a:r>
            <a:r>
              <a:rPr lang="es-AR" dirty="0"/>
              <a:t>esta manera se va restando hasta llegar a</a:t>
            </a:r>
            <a:r>
              <a:rPr lang="es-AR" dirty="0" smtClean="0"/>
              <a:t>l </a:t>
            </a:r>
            <a:r>
              <a:rPr lang="es-AR" dirty="0"/>
              <a:t>factorial de 1 y su resultado es 1. </a:t>
            </a:r>
            <a:endParaRPr lang="es-ES" dirty="0" smtClean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dirty="0"/>
              <a:t>Por ejemplo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factorial de 5 es: 5! = 5 * 4!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factorial de 4 es: 4! = 4 * 3!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factorial de 3 es: 3! = 3 * 2!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factorial de 2 es: 2! = 2 * 1!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AR" dirty="0"/>
              <a:t>el factorial de 1 es: 1! = </a:t>
            </a:r>
            <a:r>
              <a:rPr lang="es-AR" dirty="0" smtClean="0"/>
              <a:t>1</a:t>
            </a:r>
            <a:endParaRPr lang="es-E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AR" dirty="0" smtClean="0"/>
              <a:t>Resumiendo: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El </a:t>
            </a:r>
            <a:r>
              <a:rPr lang="es-AR" dirty="0"/>
              <a:t>factorial de 5 es: </a:t>
            </a:r>
            <a:endParaRPr lang="es-AR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 smtClean="0"/>
              <a:t>5</a:t>
            </a:r>
            <a:r>
              <a:rPr lang="es-AR" dirty="0"/>
              <a:t>! = 5 * 4 * 3 * 2 *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7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del factorial de un número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 smtClean="0"/>
              <a:t>La función en lenguaje C:</a:t>
            </a:r>
          </a:p>
          <a:p>
            <a:r>
              <a:rPr lang="es-ES" dirty="0" err="1" smtClean="0"/>
              <a:t>int</a:t>
            </a:r>
            <a:r>
              <a:rPr lang="es-ES" dirty="0" smtClean="0"/>
              <a:t> </a:t>
            </a:r>
            <a:r>
              <a:rPr lang="es-ES" dirty="0"/>
              <a:t>factorial(</a:t>
            </a:r>
            <a:r>
              <a:rPr lang="es-ES" dirty="0" err="1"/>
              <a:t>int</a:t>
            </a:r>
            <a:r>
              <a:rPr lang="es-ES" dirty="0"/>
              <a:t> numero)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    </a:t>
            </a:r>
            <a:r>
              <a:rPr lang="es-ES" dirty="0" err="1"/>
              <a:t>if</a:t>
            </a:r>
            <a:r>
              <a:rPr lang="es-ES" dirty="0"/>
              <a:t> (numero == 0)</a:t>
            </a:r>
          </a:p>
          <a:p>
            <a:pPr marL="201168" lvl="1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/>
              <a:t>1;</a:t>
            </a:r>
          </a:p>
          <a:p>
            <a:r>
              <a:rPr lang="es-ES" dirty="0"/>
              <a:t>    </a:t>
            </a:r>
            <a:r>
              <a:rPr lang="es-ES" dirty="0" err="1"/>
              <a:t>else</a:t>
            </a:r>
            <a:endParaRPr lang="es-ES" dirty="0"/>
          </a:p>
          <a:p>
            <a:r>
              <a:rPr lang="es-ES" dirty="0"/>
              <a:t>            </a:t>
            </a:r>
            <a:r>
              <a:rPr lang="es-ES" dirty="0" err="1"/>
              <a:t>return</a:t>
            </a:r>
            <a:r>
              <a:rPr lang="es-ES" dirty="0"/>
              <a:t> (numero * factorial(numero – 1));</a:t>
            </a:r>
          </a:p>
          <a:p>
            <a:r>
              <a:rPr lang="es-E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Cálculo del factorial de un número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stdio.h</a:t>
            </a:r>
            <a:r>
              <a:rPr lang="es-ES" sz="14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stdlib.h</a:t>
            </a:r>
            <a:r>
              <a:rPr lang="es-ES" sz="14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factorial(</a:t>
            </a:r>
            <a:r>
              <a:rPr lang="es-ES" sz="1400" dirty="0" err="1"/>
              <a:t>int</a:t>
            </a:r>
            <a:r>
              <a:rPr lang="es-ES" sz="1400" dirty="0"/>
              <a:t> numero</a:t>
            </a:r>
            <a:r>
              <a:rPr lang="es-ES" sz="1400" dirty="0" smtClean="0"/>
              <a:t>);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 err="1" smtClean="0"/>
              <a:t>num</a:t>
            </a:r>
            <a:r>
              <a:rPr lang="es-ES" sz="1400" dirty="0" smtClean="0"/>
              <a:t>;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printf</a:t>
            </a:r>
            <a:r>
              <a:rPr lang="es-ES" sz="1400" dirty="0"/>
              <a:t>("Ingrese un numero: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scanf</a:t>
            </a:r>
            <a:r>
              <a:rPr lang="es-ES" sz="1400" dirty="0"/>
              <a:t>("%d</a:t>
            </a:r>
            <a:r>
              <a:rPr lang="es-ES" sz="1400" dirty="0" smtClean="0"/>
              <a:t>", &amp;</a:t>
            </a:r>
            <a:r>
              <a:rPr lang="es-ES" sz="1400" dirty="0" err="1" smtClean="0"/>
              <a:t>num</a:t>
            </a:r>
            <a:r>
              <a:rPr lang="es-ES" sz="1400" dirty="0" smtClean="0"/>
              <a:t>);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printf</a:t>
            </a:r>
            <a:r>
              <a:rPr lang="es-ES" sz="1400" dirty="0"/>
              <a:t>("El factorial de %d es: %d\n</a:t>
            </a:r>
            <a:r>
              <a:rPr lang="es-ES" sz="1400" dirty="0" smtClean="0"/>
              <a:t>", </a:t>
            </a:r>
            <a:r>
              <a:rPr lang="es-ES" sz="1400" dirty="0" err="1" smtClean="0"/>
              <a:t>num</a:t>
            </a:r>
            <a:r>
              <a:rPr lang="es-ES" sz="1400" dirty="0" smtClean="0"/>
              <a:t>, factorial(</a:t>
            </a:r>
            <a:r>
              <a:rPr lang="es-ES" sz="1400" dirty="0" err="1" smtClean="0"/>
              <a:t>num</a:t>
            </a:r>
            <a:r>
              <a:rPr lang="es-ES" sz="1400" dirty="0" smtClean="0"/>
              <a:t>));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system</a:t>
            </a:r>
            <a:r>
              <a:rPr lang="es-ES" sz="1400" dirty="0"/>
              <a:t>("pause");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factorial(</a:t>
            </a:r>
            <a:r>
              <a:rPr lang="es-ES" sz="1400" dirty="0" err="1"/>
              <a:t>int</a:t>
            </a:r>
            <a:r>
              <a:rPr lang="es-ES" sz="1400" dirty="0"/>
              <a:t> numero)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    </a:t>
            </a:r>
            <a:r>
              <a:rPr lang="es-ES" sz="1400" dirty="0" err="1"/>
              <a:t>if</a:t>
            </a:r>
            <a:r>
              <a:rPr lang="es-ES" sz="1400" dirty="0"/>
              <a:t> (numero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    </a:t>
            </a:r>
            <a:r>
              <a:rPr lang="es-ES" sz="1400" dirty="0" err="1"/>
              <a:t>else</a:t>
            </a:r>
            <a:endParaRPr lang="es-E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        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(numero * factorial(numero – 1));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2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Función recursiva en forma indirecta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stdio.h</a:t>
            </a:r>
            <a:r>
              <a:rPr lang="es-ES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#</a:t>
            </a:r>
            <a:r>
              <a:rPr lang="es-ES" sz="1400" dirty="0" err="1"/>
              <a:t>include</a:t>
            </a:r>
            <a:r>
              <a:rPr lang="es-ES" sz="1400" dirty="0"/>
              <a:t> &lt;</a:t>
            </a:r>
            <a:r>
              <a:rPr lang="es-ES" sz="1400" dirty="0" err="1"/>
              <a:t>stdlib.h</a:t>
            </a:r>
            <a:r>
              <a:rPr lang="es-ES" sz="1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par(</a:t>
            </a:r>
            <a:r>
              <a:rPr lang="es-ES" sz="1400" dirty="0" err="1"/>
              <a:t>int</a:t>
            </a:r>
            <a:r>
              <a:rPr lang="es-ES" sz="1400" dirty="0"/>
              <a:t> 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impar(</a:t>
            </a:r>
            <a:r>
              <a:rPr lang="es-ES" sz="1400" dirty="0" err="1"/>
              <a:t>int</a:t>
            </a:r>
            <a:r>
              <a:rPr lang="es-ES" sz="1400" dirty="0"/>
              <a:t>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main</a:t>
            </a:r>
            <a:r>
              <a:rPr lang="es-ES" sz="1400" dirty="0"/>
              <a:t> (</a:t>
            </a:r>
            <a:r>
              <a:rPr lang="es-ES" sz="1400" dirty="0" err="1"/>
              <a:t>void</a:t>
            </a:r>
            <a:r>
              <a:rPr lang="es-ES" sz="14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int</a:t>
            </a:r>
            <a:r>
              <a:rPr lang="es-ES" sz="1400" dirty="0" smtClean="0"/>
              <a:t> </a:t>
            </a:r>
            <a:r>
              <a:rPr lang="es-ES" sz="1400" dirty="0"/>
              <a:t>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do </a:t>
            </a:r>
            <a:r>
              <a:rPr lang="es-E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 ("\</a:t>
            </a:r>
            <a:r>
              <a:rPr lang="es-ES" sz="1400" dirty="0" err="1" smtClean="0"/>
              <a:t>nIngrese</a:t>
            </a:r>
            <a:r>
              <a:rPr lang="es-ES" sz="1400" dirty="0" smtClean="0"/>
              <a:t> un entero mayor a cero: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scanf</a:t>
            </a:r>
            <a:r>
              <a:rPr lang="es-ES" sz="1400" dirty="0" smtClean="0"/>
              <a:t> </a:t>
            </a:r>
            <a:r>
              <a:rPr lang="es-ES" sz="1400" dirty="0"/>
              <a:t>("%d", &amp;n)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}   </a:t>
            </a:r>
            <a:r>
              <a:rPr lang="es-ES" sz="1400" dirty="0" err="1"/>
              <a:t>while</a:t>
            </a:r>
            <a:r>
              <a:rPr lang="es-ES" sz="1400" dirty="0"/>
              <a:t> (n&lt;=0);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s-ES" sz="1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/>
              <a:t>(par(n)){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 </a:t>
            </a:r>
            <a:r>
              <a:rPr lang="es-ES" sz="1400" dirty="0"/>
              <a:t>( "El numero %d es par.\n", 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} </a:t>
            </a:r>
            <a:r>
              <a:rPr lang="es-ES" sz="1400" dirty="0" err="1" smtClean="0"/>
              <a:t>else</a:t>
            </a:r>
            <a:r>
              <a:rPr lang="es-ES" sz="1400" dirty="0" smtClean="0"/>
              <a:t> </a:t>
            </a:r>
            <a:r>
              <a:rPr lang="es-ES" sz="1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printf</a:t>
            </a:r>
            <a:r>
              <a:rPr lang="es-ES" sz="1400" dirty="0" smtClean="0"/>
              <a:t> </a:t>
            </a:r>
            <a:r>
              <a:rPr lang="es-ES" sz="1400" dirty="0"/>
              <a:t>( "El numero %d es impar.\n", n)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</a:t>
            </a:r>
            <a:r>
              <a:rPr lang="es-ES" sz="1400" dirty="0" err="1"/>
              <a:t>system</a:t>
            </a:r>
            <a:r>
              <a:rPr lang="es-ES" sz="1400" dirty="0"/>
              <a:t>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400" dirty="0"/>
              <a:t>}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>
          <a:xfrm>
            <a:off x="4663440" y="1772816"/>
            <a:ext cx="3703320" cy="402335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par(</a:t>
            </a:r>
            <a:r>
              <a:rPr lang="es-ES" sz="1400" dirty="0" err="1"/>
              <a:t>int</a:t>
            </a:r>
            <a:r>
              <a:rPr lang="es-ES" sz="1400" dirty="0"/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/>
              <a:t>(n == 0</a:t>
            </a:r>
            <a:r>
              <a:rPr lang="es-ES" sz="1400" dirty="0" smtClean="0"/>
              <a:t>) {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1; /* es par </a:t>
            </a:r>
            <a:r>
              <a:rPr lang="es-ES" sz="1400" dirty="0" smtClean="0"/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 </a:t>
            </a:r>
            <a:r>
              <a:rPr lang="es-ES" sz="1400" dirty="0" smtClean="0"/>
              <a:t>   } </a:t>
            </a:r>
            <a:r>
              <a:rPr lang="es-ES" sz="1400" dirty="0" err="1" smtClean="0"/>
              <a:t>else</a:t>
            </a:r>
            <a:r>
              <a:rPr lang="es-ES" sz="1400" dirty="0" smtClean="0"/>
              <a:t> {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impar(n-1);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err="1"/>
              <a:t>int</a:t>
            </a:r>
            <a:r>
              <a:rPr lang="es-ES" sz="1400" dirty="0"/>
              <a:t> impar(</a:t>
            </a:r>
            <a:r>
              <a:rPr lang="es-ES" sz="1400" dirty="0" err="1"/>
              <a:t>int</a:t>
            </a:r>
            <a:r>
              <a:rPr lang="es-ES" sz="1400" dirty="0"/>
              <a:t> 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</a:t>
            </a:r>
            <a:r>
              <a:rPr lang="es-ES" sz="1400" dirty="0" err="1" smtClean="0"/>
              <a:t>if</a:t>
            </a:r>
            <a:r>
              <a:rPr lang="es-ES" sz="1400" dirty="0" smtClean="0"/>
              <a:t> </a:t>
            </a:r>
            <a:r>
              <a:rPr lang="es-ES" sz="1400" dirty="0"/>
              <a:t>(n == 0</a:t>
            </a:r>
            <a:r>
              <a:rPr lang="es-ES" sz="1400" dirty="0" smtClean="0"/>
              <a:t>){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0; /* es impar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} </a:t>
            </a:r>
            <a:r>
              <a:rPr lang="es-ES" sz="1400" dirty="0" err="1" smtClean="0"/>
              <a:t>else</a:t>
            </a:r>
            <a:r>
              <a:rPr lang="es-ES" sz="1400" dirty="0" smtClean="0"/>
              <a:t> {</a:t>
            </a:r>
            <a:endParaRPr lang="es-ES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   </a:t>
            </a:r>
            <a:r>
              <a:rPr lang="es-ES" sz="1400" dirty="0" err="1" smtClean="0"/>
              <a:t>return</a:t>
            </a:r>
            <a:r>
              <a:rPr lang="es-ES" sz="1400" dirty="0" smtClean="0"/>
              <a:t> </a:t>
            </a:r>
            <a:r>
              <a:rPr lang="es-ES" sz="1400" dirty="0"/>
              <a:t>par(n-1);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400" dirty="0" smtClean="0"/>
              <a:t>}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6494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con </a:t>
            </a:r>
            <a:r>
              <a:rPr lang="es-ES" dirty="0"/>
              <a:t>arreglos como argumento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AR" sz="2400" dirty="0" smtClean="0"/>
              <a:t>Los arreglos </a:t>
            </a:r>
            <a:r>
              <a:rPr lang="es-AR" sz="2400" dirty="0"/>
              <a:t>en C se pasan a una función como referencia y no como valor. </a:t>
            </a:r>
            <a:endParaRPr lang="es-AR" sz="240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2000" dirty="0" smtClean="0"/>
              <a:t>Esto </a:t>
            </a:r>
            <a:r>
              <a:rPr lang="es-AR" sz="2000" dirty="0"/>
              <a:t>significa que todas las modificaciones que hagamos dentro de la función en C al arreglo que recibimos como parámetro, </a:t>
            </a:r>
            <a:r>
              <a:rPr lang="es-AR" sz="2000" dirty="0" smtClean="0"/>
              <a:t>se </a:t>
            </a:r>
            <a:r>
              <a:rPr lang="es-AR" sz="2000" dirty="0"/>
              <a:t>realizan en el arreglo </a:t>
            </a:r>
            <a:r>
              <a:rPr lang="es-AR" sz="2000" dirty="0" smtClean="0"/>
              <a:t>original.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00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3993</TotalTime>
  <Words>826</Words>
  <Application>Microsoft Office PowerPoint</Application>
  <PresentationFormat>Presentación en pantalla (4:3)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Retrospección</vt:lpstr>
      <vt:lpstr>Funciones recursivas y con arreglos como argumento en Lenguaje C</vt:lpstr>
      <vt:lpstr>Funciones Recursivas</vt:lpstr>
      <vt:lpstr>Funciones Recursivas</vt:lpstr>
      <vt:lpstr>Funciones Recursivas</vt:lpstr>
      <vt:lpstr>Cálculo del factorial de un número</vt:lpstr>
      <vt:lpstr>Cálculo del factorial de un número</vt:lpstr>
      <vt:lpstr>Cálculo del factorial de un número</vt:lpstr>
      <vt:lpstr>Función recursiva en forma indirecta</vt:lpstr>
      <vt:lpstr>Funciones con arreglos como argumento</vt:lpstr>
      <vt:lpstr>Funciones con arreglos como argumento</vt:lpstr>
      <vt:lpstr>Funciones con arreglos como argumento</vt:lpstr>
      <vt:lpstr>Funciones con arreglos como argumento</vt:lpstr>
      <vt:lpstr>Funciones con arreglos como argumento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Selección</dc:title>
  <dc:creator>Nora A. Costa</dc:creator>
  <cp:lastModifiedBy>Nora A. Costa</cp:lastModifiedBy>
  <cp:revision>181</cp:revision>
  <dcterms:created xsi:type="dcterms:W3CDTF">2016-02-11T19:09:39Z</dcterms:created>
  <dcterms:modified xsi:type="dcterms:W3CDTF">2018-10-03T20:02:46Z</dcterms:modified>
</cp:coreProperties>
</file>