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8319" autoAdjust="0"/>
  </p:normalViewPr>
  <p:slideViewPr>
    <p:cSldViewPr>
      <p:cViewPr varScale="1">
        <p:scale>
          <a:sx n="78" d="100"/>
          <a:sy n="78" d="100"/>
        </p:scale>
        <p:origin x="-15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FD1F3-31D1-472E-9A84-BDEBDCAF588F}" type="datetimeFigureOut">
              <a:rPr lang="es-AR" smtClean="0"/>
              <a:t>26/10/2011</a:t>
            </a:fld>
            <a:endParaRPr lang="es-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1EF0C0-1FF7-41BC-ADFF-85A57D8DD3AE}" type="slidenum">
              <a:rPr lang="es-AR" smtClean="0"/>
              <a:t>‹#›</a:t>
            </a:fld>
            <a:endParaRPr lang="es-AR"/>
          </a:p>
        </p:txBody>
      </p:sp>
    </p:spTree>
    <p:extLst>
      <p:ext uri="{BB962C8B-B14F-4D97-AF65-F5344CB8AC3E}">
        <p14:creationId xmlns:p14="http://schemas.microsoft.com/office/powerpoint/2010/main" val="30117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1"/>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F6AD16D-C317-42B4-8B45-5713674D8905}" type="slidenum">
              <a:rPr lang="es-ES_tradnl" smtClean="0">
                <a:latin typeface="Times New Roman" pitchFamily="18" charset="0"/>
              </a:rPr>
              <a:pPr/>
              <a:t>1</a:t>
            </a:fld>
            <a:endParaRPr lang="es-ES_tradnl" smtClean="0">
              <a:latin typeface="Times New Roman" pitchFamily="18" charset="0"/>
            </a:endParaRPr>
          </a:p>
        </p:txBody>
      </p:sp>
      <p:sp>
        <p:nvSpPr>
          <p:cNvPr id="75779" name="Rectangle 2"/>
          <p:cNvSpPr>
            <a:spLocks noGrp="1" noRot="1" noChangeAspect="1" noChangeArrowheads="1" noTextEdit="1"/>
          </p:cNvSpPr>
          <p:nvPr>
            <p:ph type="sldImg"/>
          </p:nvPr>
        </p:nvSpPr>
        <p:spPr>
          <a:ln w="12700" cap="flat">
            <a:solidFill>
              <a:schemeClr val="tx1"/>
            </a:solidFill>
          </a:ln>
        </p:spPr>
      </p:sp>
      <p:sp>
        <p:nvSpPr>
          <p:cNvPr id="75780" name="Rectangle 3"/>
          <p:cNvSpPr>
            <a:spLocks noGrp="1" noChangeArrowheads="1"/>
          </p:cNvSpPr>
          <p:nvPr>
            <p:ph type="body" idx="1"/>
          </p:nvPr>
        </p:nvSpPr>
        <p:spPr>
          <a:xfrm>
            <a:off x="914400" y="4343551"/>
            <a:ext cx="5030788" cy="4115101"/>
          </a:xfrm>
          <a:noFill/>
        </p:spPr>
        <p:txBody>
          <a:bodyPr lIns="90497" tIns="44454" rIns="90497" bIns="44454"/>
          <a:lstStyle/>
          <a:p>
            <a:r>
              <a:rPr lang="es-ES_tradnl" smtClean="0"/>
              <a:t>Se verán conceptos básicos de software distribuido, arquitectura cliente/servidor, paso de mensajes, llamadas a procedimiento remoto RPC (remote procedure calls) y clusters.</a:t>
            </a:r>
            <a:endParaRPr lang="es-A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p:spPr>
        <p:txBody>
          <a:bodyPr/>
          <a:lstStyle/>
          <a:p>
            <a:r>
              <a:rPr lang="en-NZ" smtClean="0"/>
              <a:t>Tradicionalmente, la función de procesamiento de datos estaba organizada de forma centralizada. </a:t>
            </a:r>
            <a:endParaRPr lang="es-AR" smtClean="0"/>
          </a:p>
          <a:p>
            <a:r>
              <a:rPr lang="es-AR" smtClean="0"/>
              <a:t>El tratamiento de datos se realizaba en una computadora o un cluster de computadoras, generalmente grandes computadoras, localizadas en una instalación central de procesamiento de datos.</a:t>
            </a:r>
          </a:p>
          <a:p>
            <a:r>
              <a:rPr lang="en-NZ" smtClean="0"/>
              <a:t>Muchas de las tareas realizadas en esta instalación se inician en el centro con resultados producidos en el centro.  </a:t>
            </a:r>
            <a:endParaRPr lang="es-AR" smtClean="0"/>
          </a:p>
          <a:p>
            <a:r>
              <a:rPr lang="es-AR" smtClean="0"/>
              <a:t>Otras tareas podrían requerir acceso interactivo de personal que no está físicamente en el centro de procesamiento de datos.</a:t>
            </a:r>
          </a:p>
          <a:p>
            <a:r>
              <a:rPr lang="es-AR" smtClean="0"/>
              <a:t>En una arquitectura centralizada, cada persona tiene una terminal local que se comunica con la instalación central. </a:t>
            </a:r>
          </a:p>
          <a:p>
            <a:r>
              <a:rPr lang="es-AR" smtClean="0"/>
              <a:t>Una instalación totalmente centralizada de procesamiento de datos, es centralizada en muchos sentidos.</a:t>
            </a:r>
          </a:p>
          <a:p>
            <a:r>
              <a:rPr lang="es-AR" b="1" smtClean="0"/>
              <a:t>Computadoras centralizadas: </a:t>
            </a:r>
            <a:endParaRPr lang="es-AR" smtClean="0"/>
          </a:p>
          <a:p>
            <a:r>
              <a:rPr lang="en-NZ" smtClean="0"/>
              <a:t>Una o más computadoras en la instalación central</a:t>
            </a:r>
            <a:endParaRPr lang="es-AR" smtClean="0"/>
          </a:p>
          <a:p>
            <a:r>
              <a:rPr lang="es-AR" b="1" smtClean="0"/>
              <a:t>Procesamiento centralizado:</a:t>
            </a:r>
            <a:endParaRPr lang="es-AR" smtClean="0"/>
          </a:p>
          <a:p>
            <a:r>
              <a:rPr lang="en-NZ" smtClean="0"/>
              <a:t>Todas las aplicaciones se ejecutan en la instalación central de procesamiento de datos. </a:t>
            </a:r>
            <a:endParaRPr lang="es-AR" smtClean="0"/>
          </a:p>
          <a:p>
            <a:r>
              <a:rPr lang="es-AR" smtClean="0"/>
              <a:t>Esto incluye aplicaciones centrales y aplicaciones no centrales por naturaleza, tales como una aplicación de nóminas o una aplicación que necesite usuarios en un determinado departamento organizativo.</a:t>
            </a:r>
          </a:p>
          <a:p>
            <a:r>
              <a:rPr lang="es-AR" b="1" smtClean="0"/>
              <a:t>Datos centralizados:</a:t>
            </a:r>
            <a:endParaRPr lang="es-AR" smtClean="0"/>
          </a:p>
          <a:p>
            <a:r>
              <a:rPr lang="es-AR" smtClean="0"/>
              <a:t> Todos los datos se almacenan en ficheros y bases de datos en la instalación central y son controlados y accedidos desde la o las computadoras centrales.</a:t>
            </a:r>
          </a:p>
        </p:txBody>
      </p:sp>
      <p:sp>
        <p:nvSpPr>
          <p:cNvPr id="76804"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F153251-C117-404F-B95F-F105A7339689}" type="slidenum">
              <a:rPr lang="es-ES_tradnl" smtClean="0">
                <a:latin typeface="Times New Roman" pitchFamily="18" charset="0"/>
              </a:rPr>
              <a:pPr/>
              <a:t>2</a:t>
            </a:fld>
            <a:endParaRPr lang="es-ES_tradnl"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p:spPr>
        <p:txBody>
          <a:bodyPr/>
          <a:lstStyle/>
          <a:p>
            <a:r>
              <a:rPr lang="es-AR" smtClean="0"/>
              <a:t>Una instalación de procesamiento de datos podría apartarse de diversas maneras de la organización centralizada implementando una estrategia de procesamiento de datos distribuido DDP (distributed data processing). </a:t>
            </a:r>
          </a:p>
          <a:p>
            <a:r>
              <a:rPr lang="es-AR" smtClean="0"/>
              <a:t> </a:t>
            </a:r>
          </a:p>
          <a:p>
            <a:r>
              <a:rPr lang="es-AR" smtClean="0"/>
              <a:t>Una instalación DDP es aquella en que las computadoras, normalmente pequeñas, están dispersas por toda la organización.</a:t>
            </a:r>
          </a:p>
          <a:p>
            <a:r>
              <a:rPr lang="es-AR" smtClean="0"/>
              <a:t> </a:t>
            </a:r>
          </a:p>
          <a:p>
            <a:r>
              <a:rPr lang="es-AR" smtClean="0"/>
              <a:t>El objetivo de esta dispersión es procesar la información de la forma más eficiente posible basándose en factores operacionales, económicos y/o geográficos.</a:t>
            </a:r>
          </a:p>
          <a:p>
            <a:r>
              <a:rPr lang="es-AR" smtClean="0"/>
              <a:t> </a:t>
            </a:r>
          </a:p>
          <a:p>
            <a:r>
              <a:rPr lang="es-AR" smtClean="0"/>
              <a:t>Una instalación DDP podría incluir una instalación central más instalaciones satélites, o podría parecer una comunidad de instalaciones similares.</a:t>
            </a:r>
          </a:p>
          <a:p>
            <a:r>
              <a:rPr lang="es-AR" smtClean="0"/>
              <a:t> </a:t>
            </a:r>
          </a:p>
          <a:p>
            <a:r>
              <a:rPr lang="es-AR" smtClean="0"/>
              <a:t>En cualquier caso, normalmente se necesita algún tipo de interconexión, es decir las computadoras están conectadas entre sí. </a:t>
            </a:r>
          </a:p>
          <a:p>
            <a:endParaRPr lang="es-AR" smtClean="0"/>
          </a:p>
        </p:txBody>
      </p:sp>
      <p:sp>
        <p:nvSpPr>
          <p:cNvPr id="77828"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8ECD548-92A4-48F7-8D13-FC55036D24C6}" type="slidenum">
              <a:rPr lang="es-ES_tradnl" smtClean="0">
                <a:latin typeface="Times New Roman" pitchFamily="18" charset="0"/>
              </a:rPr>
              <a:pPr/>
              <a:t>3</a:t>
            </a:fld>
            <a:endParaRPr lang="es-ES_tradnl"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p:spPr>
        <p:txBody>
          <a:bodyPr/>
          <a:lstStyle/>
          <a:p>
            <a:r>
              <a:rPr lang="en-NZ" smtClean="0"/>
              <a:t>Entre las ventajas de DDP se incluyen las siguientes: </a:t>
            </a:r>
            <a:endParaRPr lang="es-AR" smtClean="0"/>
          </a:p>
          <a:p>
            <a:r>
              <a:rPr lang="en-NZ" smtClean="0"/>
              <a:t> </a:t>
            </a:r>
            <a:endParaRPr lang="es-AR" smtClean="0"/>
          </a:p>
          <a:p>
            <a:r>
              <a:rPr lang="en-NZ" b="1" smtClean="0"/>
              <a:t>Receptividad/Sensibilidad: </a:t>
            </a:r>
            <a:endParaRPr lang="es-AR" smtClean="0"/>
          </a:p>
          <a:p>
            <a:r>
              <a:rPr lang="en-NZ" smtClean="0"/>
              <a:t>Las instalaciones de computación local se pueden gestionar de manera de satisfacer más directamente las necesidades de gesión de las organizaciones locales que una instalación central, que intenta satisfacer las necesidades de toda la organización. </a:t>
            </a:r>
            <a:endParaRPr lang="es-AR" smtClean="0"/>
          </a:p>
          <a:p>
            <a:r>
              <a:rPr lang="en-NZ" smtClean="0"/>
              <a:t> </a:t>
            </a:r>
            <a:endParaRPr lang="es-AR" smtClean="0"/>
          </a:p>
          <a:p>
            <a:r>
              <a:rPr lang="en-NZ" b="1" smtClean="0"/>
              <a:t>Disponibilidad:</a:t>
            </a:r>
            <a:endParaRPr lang="es-AR" smtClean="0"/>
          </a:p>
          <a:p>
            <a:r>
              <a:rPr lang="es-AR" smtClean="0"/>
              <a:t>Con multiples sistemas interconectados, la pérdida de un sistema podría tener un impacto mínimo. </a:t>
            </a:r>
          </a:p>
          <a:p>
            <a:r>
              <a:rPr lang="es-AR" smtClean="0"/>
              <a:t>Los sistemas y components clave (computadoras con aplicaciones críticas, impresoras, dispositivos de almacenamiento masivo, etc) se podrían replicar para que un sistema de recuperación pueda asumir la carga rápidamente después de un fallo.  </a:t>
            </a:r>
          </a:p>
          <a:p>
            <a:r>
              <a:rPr lang="en-US" b="1" smtClean="0"/>
              <a:t> </a:t>
            </a:r>
            <a:endParaRPr lang="es-AR" smtClean="0"/>
          </a:p>
          <a:p>
            <a:r>
              <a:rPr lang="en-NZ" b="1" smtClean="0"/>
              <a:t>Compartición de recursos: </a:t>
            </a:r>
            <a:endParaRPr lang="es-AR" smtClean="0"/>
          </a:p>
          <a:p>
            <a:r>
              <a:rPr lang="es-AR" smtClean="0"/>
              <a:t>El hardware más caro se puede compartir entre los usuarios. </a:t>
            </a:r>
          </a:p>
          <a:p>
            <a:r>
              <a:rPr lang="es-AR" smtClean="0"/>
              <a:t>Los archivos de datos se pueden gestionar y mantener de forma centralizada, pero con acceso a toda la organización. Los servicios para el personal, los programas y las bases de datos se pueden desarrollar en toda la organización y se pueden distribuir a las instalaciones dispersas.</a:t>
            </a:r>
          </a:p>
          <a:p>
            <a:r>
              <a:rPr lang="es-AR" smtClean="0"/>
              <a:t> </a:t>
            </a:r>
          </a:p>
          <a:p>
            <a:r>
              <a:rPr lang="en-NZ" b="1" smtClean="0"/>
              <a:t>Crecimiento incremental: </a:t>
            </a:r>
            <a:endParaRPr lang="es-AR" smtClean="0"/>
          </a:p>
          <a:p>
            <a:r>
              <a:rPr lang="es-AR" smtClean="0"/>
              <a:t>En una instalación centralizada, un incremento de la carga de trabajo o la necesidad de un Nuevo conjunto de aplicaciones normalmente supone la compra de gran equipamiento o de significativas actualizaciones de software. Esto implica un gasto importante. </a:t>
            </a:r>
          </a:p>
          <a:p>
            <a:r>
              <a:rPr lang="es-AR" smtClean="0"/>
              <a:t>Además, se podría requerir la reconversión o reprogramación de aplicaciones existentes, con el riesgo de errores y caída del rendimiento. </a:t>
            </a:r>
          </a:p>
          <a:p>
            <a:r>
              <a:rPr lang="es-AR" smtClean="0"/>
              <a:t>Con un sistema distribuido, es posible reemplazar gradualmente las aplicaciones o los sistemas, evitando el enfoque del “todo o nada”. </a:t>
            </a:r>
          </a:p>
          <a:p>
            <a:r>
              <a:rPr lang="es-AR" smtClean="0"/>
              <a:t>También, los equipos antiguos se pueden dejar en la instalación para ejecutar aplicaciones sencillas, si el costo de cambiar la aplicación a una máquina nueva no está justificado. </a:t>
            </a:r>
          </a:p>
          <a:p>
            <a:r>
              <a:rPr lang="es-AR" smtClean="0"/>
              <a:t> </a:t>
            </a:r>
          </a:p>
          <a:p>
            <a:r>
              <a:rPr lang="es-AR" b="1" smtClean="0"/>
              <a:t>Mayor participación y control del usuario: </a:t>
            </a:r>
            <a:endParaRPr lang="es-AR" smtClean="0"/>
          </a:p>
          <a:p>
            <a:r>
              <a:rPr lang="es-AR" smtClean="0"/>
              <a:t>Con equipos más pequeños, más manejables, físicamente localizados cerca del cliente, el usuario tiene más posibilidades de influir en el diseño y funcionamiento del sistema, a través de la interacción con el personal técnico o a través de su supervisor inmediato. </a:t>
            </a:r>
          </a:p>
          <a:p>
            <a:r>
              <a:rPr lang="en-US" smtClean="0"/>
              <a:t> </a:t>
            </a:r>
            <a:endParaRPr lang="es-AR" smtClean="0"/>
          </a:p>
          <a:p>
            <a:r>
              <a:rPr lang="en-NZ" b="1" smtClean="0"/>
              <a:t>Productividad del usuario final: </a:t>
            </a:r>
            <a:endParaRPr lang="es-AR" smtClean="0"/>
          </a:p>
          <a:p>
            <a:r>
              <a:rPr lang="es-AR" smtClean="0"/>
              <a:t>Los sistemas distribuidos tienden a dar tiempos de respuesta más rápidos, ya que cada pieza del equipo está realizando un trabajo más pequeño.</a:t>
            </a:r>
          </a:p>
          <a:p>
            <a:r>
              <a:rPr lang="es-AR" smtClean="0"/>
              <a:t>También, las aplicaciones e interfaces de la instalación se pueden optimizar según las necesidades de la unidad organizacional. </a:t>
            </a:r>
          </a:p>
          <a:p>
            <a:r>
              <a:rPr lang="es-AR" smtClean="0"/>
              <a:t>Los gestores del departamento pueden evaluar la efectividad de la parte local de la instalación y hacer los cambios apropiados. </a:t>
            </a:r>
          </a:p>
          <a:p>
            <a:endParaRPr lang="es-AR" smtClean="0"/>
          </a:p>
          <a:p>
            <a:r>
              <a:rPr lang="es-AR" smtClean="0"/>
              <a:t>Para lograr estas ventajas, el sistema operativo debe proporcionar diversas funciones de soporte para DDP. Estas incluyen el software para el intercambio de datos entre máquinas, la capacidad de los clusters de computadoras de lograr alta disponibilidad y altas prestaciones y la capacidad de manejar procesos en entornos distribuidos.</a:t>
            </a:r>
          </a:p>
          <a:p>
            <a:endParaRPr lang="es-AR" smtClean="0"/>
          </a:p>
        </p:txBody>
      </p:sp>
      <p:sp>
        <p:nvSpPr>
          <p:cNvPr id="78852"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E43CB5B-8B3A-42BC-A822-508EDFDD2380}" type="slidenum">
              <a:rPr lang="es-ES_tradnl" smtClean="0">
                <a:latin typeface="Times New Roman" pitchFamily="18" charset="0"/>
              </a:rPr>
              <a:pPr/>
              <a:t>4</a:t>
            </a:fld>
            <a:endParaRPr lang="es-ES_tradnl"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p:spPr>
        <p:txBody>
          <a:bodyPr/>
          <a:lstStyle/>
          <a:p>
            <a:endParaRPr lang="es-AR" smtClean="0"/>
          </a:p>
        </p:txBody>
      </p:sp>
      <p:sp>
        <p:nvSpPr>
          <p:cNvPr id="79876"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16FC141-8EF3-40F9-8ABE-97800E24D7D6}" type="slidenum">
              <a:rPr lang="es-ES_tradnl" smtClean="0">
                <a:latin typeface="Times New Roman" pitchFamily="18" charset="0"/>
              </a:rPr>
              <a:pPr/>
              <a:t>67</a:t>
            </a:fld>
            <a:endParaRPr lang="es-ES_tradnl"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1828800" y="2514600"/>
            <a:ext cx="6705600" cy="1143000"/>
          </a:xfrm>
          <a:noFill/>
        </p:spPr>
        <p:txBody>
          <a:bodyPr lIns="90488" tIns="44450" rIns="90488" bIns="44450"/>
          <a:lstStyle/>
          <a:p>
            <a:pPr eaLnBrk="1" hangingPunct="1"/>
            <a:r>
              <a:rPr lang="es-ES_tradnl" smtClean="0"/>
              <a:t>Procesamiento distribuido</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s-AR" smtClean="0"/>
              <a:t>Arquitectura genérica cliente/servidor</a:t>
            </a:r>
          </a:p>
        </p:txBody>
      </p:sp>
      <p:pic>
        <p:nvPicPr>
          <p:cNvPr id="11267" name="Content Placeholder 3" descr="Fig16_02.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065338" y="1600200"/>
            <a:ext cx="5013325" cy="452596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s-AR" smtClean="0"/>
              <a:t>Aplicaciones cliente/servidor</a:t>
            </a:r>
          </a:p>
        </p:txBody>
      </p:sp>
      <p:sp>
        <p:nvSpPr>
          <p:cNvPr id="12291" name="Content Placeholder 2"/>
          <p:cNvSpPr>
            <a:spLocks noGrp="1"/>
          </p:cNvSpPr>
          <p:nvPr>
            <p:ph idx="1"/>
          </p:nvPr>
        </p:nvSpPr>
        <p:spPr/>
        <p:txBody>
          <a:bodyPr/>
          <a:lstStyle/>
          <a:p>
            <a:r>
              <a:rPr lang="en-US" smtClean="0"/>
              <a:t>La mayor parte del software de aplicación se ejecuta en el servidor </a:t>
            </a:r>
          </a:p>
          <a:p>
            <a:r>
              <a:rPr lang="en-US" smtClean="0"/>
              <a:t>La mayor parte de la lógica de la aplicación está situada en el cliente</a:t>
            </a:r>
          </a:p>
          <a:p>
            <a:r>
              <a:rPr lang="en-US" smtClean="0"/>
              <a:t>Un buen diseño de la interfaz de usuario en la máquina cliente es decisivo</a:t>
            </a:r>
          </a:p>
          <a:p>
            <a:endParaRPr lang="es-AR"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s-AR" smtClean="0"/>
              <a:t>Aplicaciones de BD</a:t>
            </a:r>
          </a:p>
        </p:txBody>
      </p:sp>
      <p:sp>
        <p:nvSpPr>
          <p:cNvPr id="3" name="Content Placeholder 2"/>
          <p:cNvSpPr>
            <a:spLocks noGrp="1"/>
          </p:cNvSpPr>
          <p:nvPr>
            <p:ph idx="1"/>
          </p:nvPr>
        </p:nvSpPr>
        <p:spPr>
          <a:xfrm>
            <a:off x="457200" y="1600200"/>
            <a:ext cx="8229600" cy="4565650"/>
          </a:xfrm>
        </p:spPr>
        <p:txBody>
          <a:bodyPr/>
          <a:lstStyle/>
          <a:p>
            <a:pPr marL="0" indent="0">
              <a:buFontTx/>
              <a:buNone/>
              <a:defRPr/>
            </a:pPr>
            <a:r>
              <a:rPr lang="es-AR" sz="2800" dirty="0" smtClean="0"/>
              <a:t>BD distribuidas es una de las familias más comunes de aplicaciones cliente servidor </a:t>
            </a:r>
          </a:p>
          <a:p>
            <a:pPr>
              <a:defRPr/>
            </a:pPr>
            <a:r>
              <a:rPr lang="es-AR" sz="2800" dirty="0"/>
              <a:t>El servidor es un servidor de bases de datos</a:t>
            </a:r>
          </a:p>
          <a:p>
            <a:pPr>
              <a:defRPr/>
            </a:pPr>
            <a:r>
              <a:rPr lang="es-AR" sz="2800" dirty="0" smtClean="0"/>
              <a:t>La interacción entre c y s se realiza a través de transacciones</a:t>
            </a:r>
          </a:p>
          <a:p>
            <a:pPr lvl="1">
              <a:defRPr/>
            </a:pPr>
            <a:r>
              <a:rPr lang="es-AR" sz="2400" dirty="0" smtClean="0"/>
              <a:t>El cliente realiza una petición a la </a:t>
            </a:r>
            <a:r>
              <a:rPr lang="es-AR" sz="2400" dirty="0" err="1" smtClean="0"/>
              <a:t>bd</a:t>
            </a:r>
            <a:r>
              <a:rPr lang="es-AR" sz="2400" dirty="0" smtClean="0"/>
              <a:t> y recibe una respuesta de la </a:t>
            </a:r>
            <a:r>
              <a:rPr lang="es-AR" sz="2400" dirty="0" err="1" smtClean="0"/>
              <a:t>bd</a:t>
            </a:r>
            <a:endParaRPr lang="es-AR" sz="2400" dirty="0" smtClean="0"/>
          </a:p>
          <a:p>
            <a:pPr>
              <a:defRPr/>
            </a:pPr>
            <a:r>
              <a:rPr lang="es-AR" sz="2800" dirty="0" smtClean="0"/>
              <a:t>El servidor es responsable del mantenimiento de la BD</a:t>
            </a:r>
            <a:endParaRPr lang="es-AR"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s-AR" smtClean="0"/>
              <a:t>Arquitectura c/s para aplicaciones de bases de datos</a:t>
            </a:r>
          </a:p>
        </p:txBody>
      </p:sp>
      <p:pic>
        <p:nvPicPr>
          <p:cNvPr id="14339" name="Content Placeholder 3" descr="Fig16_03.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1600200"/>
            <a:ext cx="7010400" cy="4525963"/>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s-AR" smtClean="0"/>
              <a:t>Uso de una base de datos en un entorno cliente servidor</a:t>
            </a:r>
          </a:p>
        </p:txBody>
      </p:sp>
      <p:pic>
        <p:nvPicPr>
          <p:cNvPr id="15363" name="Content Placeholder 3" descr="Fig16_04a.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95325" y="1976438"/>
            <a:ext cx="7753350" cy="37719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s-AR" smtClean="0"/>
              <a:t>Uso de una base de datos en un entorno cliente servidor</a:t>
            </a:r>
          </a:p>
        </p:txBody>
      </p:sp>
      <p:pic>
        <p:nvPicPr>
          <p:cNvPr id="16387" name="Content Placeholder 3" descr="Fig16_04b.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09625" y="2135188"/>
            <a:ext cx="7524750" cy="3457575"/>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s-AR" smtClean="0"/>
              <a:t>Clases de aplicaciones C/S</a:t>
            </a:r>
          </a:p>
        </p:txBody>
      </p:sp>
      <p:sp>
        <p:nvSpPr>
          <p:cNvPr id="3" name="Content Placeholder 2"/>
          <p:cNvSpPr>
            <a:spLocks noGrp="1"/>
          </p:cNvSpPr>
          <p:nvPr>
            <p:ph idx="1"/>
          </p:nvPr>
        </p:nvSpPr>
        <p:spPr/>
        <p:txBody>
          <a:bodyPr/>
          <a:lstStyle/>
          <a:p>
            <a:pPr marL="0" indent="0">
              <a:buFontTx/>
              <a:buNone/>
              <a:defRPr/>
            </a:pPr>
            <a:r>
              <a:rPr lang="es-AR" dirty="0" smtClean="0"/>
              <a:t>Hay un espectro de aplicaciones. Cuatro de las más generales son:</a:t>
            </a:r>
          </a:p>
          <a:p>
            <a:pPr>
              <a:defRPr/>
            </a:pPr>
            <a:r>
              <a:rPr lang="es-AR" dirty="0" smtClean="0"/>
              <a:t>Procesamiento basado en el host</a:t>
            </a:r>
          </a:p>
          <a:p>
            <a:pPr>
              <a:defRPr/>
            </a:pPr>
            <a:r>
              <a:rPr lang="es-AR" dirty="0" smtClean="0"/>
              <a:t>Procesamiento basado en el servidor</a:t>
            </a:r>
          </a:p>
          <a:p>
            <a:pPr>
              <a:defRPr/>
            </a:pPr>
            <a:r>
              <a:rPr lang="es-AR" dirty="0" smtClean="0"/>
              <a:t>Procesamiento basado en el cliente</a:t>
            </a:r>
          </a:p>
          <a:p>
            <a:pPr>
              <a:defRPr/>
            </a:pPr>
            <a:r>
              <a:rPr lang="es-AR" dirty="0" smtClean="0"/>
              <a:t>Procesamiento cooperativo</a:t>
            </a:r>
          </a:p>
          <a:p>
            <a:pPr marL="0" indent="0">
              <a:buFontTx/>
              <a:buNone/>
              <a:defRPr/>
            </a:pPr>
            <a:endParaRPr lang="es-A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s-AR" smtClean="0"/>
              <a:t>Procesamiento basado en el host</a:t>
            </a:r>
          </a:p>
        </p:txBody>
      </p:sp>
      <p:sp>
        <p:nvSpPr>
          <p:cNvPr id="18435" name="Content Placeholder 2"/>
          <p:cNvSpPr>
            <a:spLocks noGrp="1"/>
          </p:cNvSpPr>
          <p:nvPr>
            <p:ph idx="1"/>
          </p:nvPr>
        </p:nvSpPr>
        <p:spPr>
          <a:xfrm>
            <a:off x="457200" y="1600200"/>
            <a:ext cx="8229600" cy="4968875"/>
          </a:xfrm>
        </p:spPr>
        <p:txBody>
          <a:bodyPr/>
          <a:lstStyle/>
          <a:p>
            <a:r>
              <a:rPr lang="en-US" smtClean="0"/>
              <a:t>No usa una verdadera arquitectura cliente/servidor</a:t>
            </a:r>
          </a:p>
          <a:p>
            <a:pPr lvl="1"/>
            <a:r>
              <a:rPr lang="en-US" smtClean="0"/>
              <a:t>Ambiente tradicional de mainframe</a:t>
            </a:r>
          </a:p>
          <a:p>
            <a:pPr lvl="1"/>
            <a:r>
              <a:rPr lang="en-NZ" smtClean="0"/>
              <a:t>Todo o casi todo el procesamiento se hace en el host central, la terminal de usuario es boba</a:t>
            </a:r>
            <a:endParaRPr lang="en-US" smtClean="0"/>
          </a:p>
          <a:p>
            <a:endParaRPr lang="es-AR" smtClean="0"/>
          </a:p>
        </p:txBody>
      </p:sp>
      <p:pic>
        <p:nvPicPr>
          <p:cNvPr id="18436" name="Picture 3" descr="Fig16_05a.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292600"/>
            <a:ext cx="56007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s-AR" smtClean="0"/>
              <a:t>Procesamiento basado en el servidor</a:t>
            </a:r>
          </a:p>
        </p:txBody>
      </p:sp>
      <p:sp>
        <p:nvSpPr>
          <p:cNvPr id="19459" name="Content Placeholder 2"/>
          <p:cNvSpPr>
            <a:spLocks noGrp="1"/>
          </p:cNvSpPr>
          <p:nvPr>
            <p:ph idx="1"/>
          </p:nvPr>
        </p:nvSpPr>
        <p:spPr/>
        <p:txBody>
          <a:bodyPr/>
          <a:lstStyle/>
          <a:p>
            <a:r>
              <a:rPr lang="es-AR" smtClean="0"/>
              <a:t>El servidor hace todo el procesamiento</a:t>
            </a:r>
          </a:p>
          <a:p>
            <a:r>
              <a:rPr lang="es-AR" smtClean="0"/>
              <a:t>El cliente proporciona la interfaz gráfica de usuario</a:t>
            </a:r>
          </a:p>
        </p:txBody>
      </p:sp>
      <p:pic>
        <p:nvPicPr>
          <p:cNvPr id="19460" name="Picture 3" descr="Fig16_05b.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657600"/>
            <a:ext cx="559117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s-AR" smtClean="0"/>
              <a:t>Procesamiento basado en el cliente</a:t>
            </a:r>
          </a:p>
        </p:txBody>
      </p:sp>
      <p:sp>
        <p:nvSpPr>
          <p:cNvPr id="20483" name="Content Placeholder 2"/>
          <p:cNvSpPr>
            <a:spLocks noGrp="1"/>
          </p:cNvSpPr>
          <p:nvPr>
            <p:ph idx="1"/>
          </p:nvPr>
        </p:nvSpPr>
        <p:spPr/>
        <p:txBody>
          <a:bodyPr/>
          <a:lstStyle/>
          <a:p>
            <a:r>
              <a:rPr lang="es-AR" smtClean="0"/>
              <a:t>Prácticamente todo el procesamiento se hace en el cliente</a:t>
            </a:r>
          </a:p>
          <a:p>
            <a:r>
              <a:rPr lang="es-AR" smtClean="0"/>
              <a:t>Las rutinas de validación de datos y otras funciones de la lógica de la BD se realizan en el servidor</a:t>
            </a:r>
          </a:p>
        </p:txBody>
      </p:sp>
      <p:pic>
        <p:nvPicPr>
          <p:cNvPr id="20484" name="Picture 3" descr="Fig16_05d.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364038"/>
            <a:ext cx="523875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s-AR" smtClean="0"/>
              <a:t>Procesamiento de datos tradicional</a:t>
            </a:r>
          </a:p>
        </p:txBody>
      </p:sp>
      <p:sp>
        <p:nvSpPr>
          <p:cNvPr id="3075" name="Content Placeholder 2"/>
          <p:cNvSpPr>
            <a:spLocks noGrp="1"/>
          </p:cNvSpPr>
          <p:nvPr>
            <p:ph idx="1"/>
          </p:nvPr>
        </p:nvSpPr>
        <p:spPr/>
        <p:txBody>
          <a:bodyPr/>
          <a:lstStyle/>
          <a:p>
            <a:pPr eaLnBrk="1" hangingPunct="1"/>
            <a:r>
              <a:rPr lang="es-AR" smtClean="0"/>
              <a:t>Procesamiento de datos tradicional era centralizado</a:t>
            </a:r>
          </a:p>
          <a:p>
            <a:pPr eaLnBrk="1" hangingPunct="1"/>
            <a:r>
              <a:rPr lang="es-AR" smtClean="0"/>
              <a:t>Una instalación de procesamiento de datos centralizada, lo es en muchos sentidos:</a:t>
            </a:r>
          </a:p>
          <a:p>
            <a:pPr lvl="1" eaLnBrk="1" hangingPunct="1"/>
            <a:r>
              <a:rPr lang="es-AR" smtClean="0"/>
              <a:t>Computadoras centralizadas</a:t>
            </a:r>
          </a:p>
          <a:p>
            <a:pPr lvl="1" eaLnBrk="1" hangingPunct="1"/>
            <a:r>
              <a:rPr lang="es-AR" smtClean="0"/>
              <a:t>Procesamiento centralizado</a:t>
            </a:r>
          </a:p>
          <a:p>
            <a:pPr lvl="1" eaLnBrk="1" hangingPunct="1"/>
            <a:r>
              <a:rPr lang="es-AR" smtClean="0"/>
              <a:t>Datos centralizados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s-AR" smtClean="0"/>
              <a:t>Procesamiento cooperativo</a:t>
            </a:r>
          </a:p>
        </p:txBody>
      </p:sp>
      <p:sp>
        <p:nvSpPr>
          <p:cNvPr id="21507" name="Content Placeholder 2"/>
          <p:cNvSpPr>
            <a:spLocks noGrp="1"/>
          </p:cNvSpPr>
          <p:nvPr>
            <p:ph idx="1"/>
          </p:nvPr>
        </p:nvSpPr>
        <p:spPr/>
        <p:txBody>
          <a:bodyPr/>
          <a:lstStyle/>
          <a:p>
            <a:r>
              <a:rPr lang="en-US" smtClean="0"/>
              <a:t>El procesamiento de la aplicación se realiza en forma óptima</a:t>
            </a:r>
          </a:p>
          <a:p>
            <a:r>
              <a:rPr lang="en-US" smtClean="0"/>
              <a:t>Complejo de configurar y mantener</a:t>
            </a:r>
          </a:p>
          <a:p>
            <a:r>
              <a:rPr lang="en-US" smtClean="0"/>
              <a:t>Ofrece mayor productividad y eficiencia</a:t>
            </a:r>
          </a:p>
          <a:p>
            <a:endParaRPr lang="es-AR" smtClean="0"/>
          </a:p>
        </p:txBody>
      </p:sp>
      <p:pic>
        <p:nvPicPr>
          <p:cNvPr id="21508" name="Picture 3" descr="Fig16_05c.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4354513"/>
            <a:ext cx="516255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s-AR" smtClean="0"/>
              <a:t>Arquitectura C/S de tres capas</a:t>
            </a:r>
          </a:p>
        </p:txBody>
      </p:sp>
      <p:sp>
        <p:nvSpPr>
          <p:cNvPr id="22531" name="Content Placeholder 2"/>
          <p:cNvSpPr>
            <a:spLocks noGrp="1"/>
          </p:cNvSpPr>
          <p:nvPr>
            <p:ph idx="1"/>
          </p:nvPr>
        </p:nvSpPr>
        <p:spPr>
          <a:xfrm>
            <a:off x="457200" y="1600200"/>
            <a:ext cx="8229600" cy="4852988"/>
          </a:xfrm>
        </p:spPr>
        <p:txBody>
          <a:bodyPr/>
          <a:lstStyle/>
          <a:p>
            <a:r>
              <a:rPr lang="es-AR" smtClean="0"/>
              <a:t>El software de aplicación se divide entre tres tipos de máquinas</a:t>
            </a:r>
          </a:p>
          <a:p>
            <a:pPr lvl="1"/>
            <a:r>
              <a:rPr lang="en-US" smtClean="0"/>
              <a:t>Máquina de usuario</a:t>
            </a:r>
          </a:p>
          <a:p>
            <a:pPr lvl="2"/>
            <a:r>
              <a:rPr lang="en-US" smtClean="0"/>
              <a:t>Normalmente un cliente ligero</a:t>
            </a:r>
          </a:p>
          <a:p>
            <a:pPr lvl="1"/>
            <a:r>
              <a:rPr lang="en-US" smtClean="0"/>
              <a:t>Servidor en la capa central</a:t>
            </a:r>
          </a:p>
          <a:p>
            <a:pPr lvl="2"/>
            <a:r>
              <a:rPr lang="en-US" smtClean="0"/>
              <a:t>Gateway</a:t>
            </a:r>
          </a:p>
          <a:p>
            <a:pPr lvl="2"/>
            <a:r>
              <a:rPr lang="en-US" smtClean="0"/>
              <a:t>Convierte protocolos</a:t>
            </a:r>
          </a:p>
          <a:p>
            <a:pPr lvl="2"/>
            <a:r>
              <a:rPr lang="en-US" smtClean="0"/>
              <a:t>Mezcla/integra resultados de diferentes fuentes de datos</a:t>
            </a:r>
          </a:p>
          <a:p>
            <a:pPr lvl="1"/>
            <a:r>
              <a:rPr lang="en-US" smtClean="0"/>
              <a:t>Servidor en segundo plano (backend server)</a:t>
            </a:r>
          </a:p>
          <a:p>
            <a:endParaRPr lang="es-AR"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s-AR" smtClean="0"/>
              <a:t>Arquitectura C/S de tres capas</a:t>
            </a:r>
          </a:p>
        </p:txBody>
      </p:sp>
      <p:pic>
        <p:nvPicPr>
          <p:cNvPr id="23555" name="Content Placeholder 3" descr="Fig16_06.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16150" y="1600200"/>
            <a:ext cx="4711700" cy="4525963"/>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s-AR" smtClean="0"/>
              <a:t>Consistencia de la cache de ficheros</a:t>
            </a:r>
          </a:p>
        </p:txBody>
      </p:sp>
      <p:sp>
        <p:nvSpPr>
          <p:cNvPr id="24579" name="Content Placeholder 2"/>
          <p:cNvSpPr>
            <a:spLocks noGrp="1"/>
          </p:cNvSpPr>
          <p:nvPr>
            <p:ph idx="1"/>
          </p:nvPr>
        </p:nvSpPr>
        <p:spPr/>
        <p:txBody>
          <a:bodyPr/>
          <a:lstStyle/>
          <a:p>
            <a:r>
              <a:rPr lang="en-US" smtClean="0"/>
              <a:t>Las caches de ficheros almacenan los registros de los ficheros accedidos recientemente</a:t>
            </a:r>
          </a:p>
          <a:p>
            <a:r>
              <a:rPr lang="en-US" smtClean="0"/>
              <a:t>Las caches son consistentes cuando contienen copias exactas de los datos remotos</a:t>
            </a:r>
          </a:p>
          <a:p>
            <a:r>
              <a:rPr lang="en-US" smtClean="0"/>
              <a:t>Las técnicas de bloqueo de ficheros evitan accesos simultáneos a un fichero de más de un cliente</a:t>
            </a:r>
          </a:p>
          <a:p>
            <a:endParaRPr lang="es-AR"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s-AR" smtClean="0"/>
              <a:t>Middleware</a:t>
            </a:r>
          </a:p>
        </p:txBody>
      </p:sp>
      <p:sp>
        <p:nvSpPr>
          <p:cNvPr id="25603" name="Content Placeholder 2"/>
          <p:cNvSpPr>
            <a:spLocks noGrp="1"/>
          </p:cNvSpPr>
          <p:nvPr>
            <p:ph idx="1"/>
          </p:nvPr>
        </p:nvSpPr>
        <p:spPr>
          <a:xfrm>
            <a:off x="468313" y="1412875"/>
            <a:ext cx="8229600" cy="4525963"/>
          </a:xfrm>
        </p:spPr>
        <p:txBody>
          <a:bodyPr/>
          <a:lstStyle/>
          <a:p>
            <a:r>
              <a:rPr lang="en-US" smtClean="0"/>
              <a:t>Conjunto de herramientas que proporcionan una manera y estilo de acceso uniforme a los recursos a través de todas las plataformas</a:t>
            </a:r>
          </a:p>
          <a:p>
            <a:r>
              <a:rPr lang="en-US" smtClean="0"/>
              <a:t>Permite a los programadores construir aplicaciones</a:t>
            </a:r>
          </a:p>
          <a:p>
            <a:pPr lvl="1"/>
            <a:r>
              <a:rPr lang="en-US" sz="2400" smtClean="0"/>
              <a:t>que parezcan iguales en todas las estaciones de trabajo</a:t>
            </a:r>
          </a:p>
          <a:p>
            <a:pPr lvl="1"/>
            <a:r>
              <a:rPr lang="en-US" sz="2400" smtClean="0"/>
              <a:t>usar los mismos métodos de acceso a los datos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s-AR" smtClean="0"/>
              <a:t>Papel del middleware en la arquitectura c/s</a:t>
            </a:r>
          </a:p>
        </p:txBody>
      </p:sp>
      <p:pic>
        <p:nvPicPr>
          <p:cNvPr id="26627" name="Content Placeholder 3" descr="Fig16_08.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00200" y="1600200"/>
            <a:ext cx="5943600" cy="4525963"/>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s-AR" smtClean="0"/>
              <a:t>Visión lógica del middleware</a:t>
            </a:r>
          </a:p>
        </p:txBody>
      </p:sp>
      <p:pic>
        <p:nvPicPr>
          <p:cNvPr id="27651" name="Content Placeholder 3" descr="Fig16_09.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71675" y="1600200"/>
            <a:ext cx="5200650" cy="4525963"/>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ctrTitle"/>
          </p:nvPr>
        </p:nvSpPr>
        <p:spPr/>
        <p:txBody>
          <a:bodyPr/>
          <a:lstStyle/>
          <a:p>
            <a:r>
              <a:rPr lang="es-AR" smtClean="0"/>
              <a:t>Paso de mensajes distribuido</a:t>
            </a:r>
          </a:p>
        </p:txBody>
      </p:sp>
      <p:sp>
        <p:nvSpPr>
          <p:cNvPr id="28675" name="Subtitle 2"/>
          <p:cNvSpPr>
            <a:spLocks noGrp="1"/>
          </p:cNvSpPr>
          <p:nvPr>
            <p:ph type="subTitle" idx="1"/>
          </p:nvPr>
        </p:nvSpPr>
        <p:spPr/>
        <p:txBody>
          <a:bodyPr/>
          <a:lstStyle/>
          <a:p>
            <a:endParaRPr lang="es-AR"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s-AR" smtClean="0"/>
              <a:t>Comunicación entre procesos (IPC)</a:t>
            </a:r>
          </a:p>
        </p:txBody>
      </p:sp>
      <p:sp>
        <p:nvSpPr>
          <p:cNvPr id="29699" name="Content Placeholder 2"/>
          <p:cNvSpPr>
            <a:spLocks noGrp="1"/>
          </p:cNvSpPr>
          <p:nvPr>
            <p:ph idx="1"/>
          </p:nvPr>
        </p:nvSpPr>
        <p:spPr/>
        <p:txBody>
          <a:bodyPr/>
          <a:lstStyle/>
          <a:p>
            <a:r>
              <a:rPr lang="es-AR" smtClean="0"/>
              <a:t>Normalmente en los DDP, las computadoras no comparten la memoria principal</a:t>
            </a:r>
          </a:p>
          <a:p>
            <a:r>
              <a:rPr lang="es-AR" smtClean="0"/>
              <a:t>No se pueden usar técnicas de comunicación que usen memoria compartida como los semáforos</a:t>
            </a:r>
          </a:p>
          <a:p>
            <a:r>
              <a:rPr lang="es-AR" smtClean="0"/>
              <a:t>Las técnicas usadas se basan en paso de mensajes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s-AR" smtClean="0"/>
              <a:t>Paso de mensajes distribuido</a:t>
            </a:r>
          </a:p>
        </p:txBody>
      </p:sp>
      <p:pic>
        <p:nvPicPr>
          <p:cNvPr id="30723" name="Content Placeholder 3" descr="Fig16_10a.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14363" y="2297113"/>
            <a:ext cx="7915275" cy="313372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fontScale="90000"/>
          </a:bodyPr>
          <a:lstStyle/>
          <a:p>
            <a:r>
              <a:rPr lang="es-AR" smtClean="0"/>
              <a:t>Procesamiento de datos distribuido</a:t>
            </a:r>
          </a:p>
        </p:txBody>
      </p:sp>
      <p:sp>
        <p:nvSpPr>
          <p:cNvPr id="4099" name="Content Placeholder 2"/>
          <p:cNvSpPr>
            <a:spLocks noGrp="1"/>
          </p:cNvSpPr>
          <p:nvPr>
            <p:ph idx="1"/>
          </p:nvPr>
        </p:nvSpPr>
        <p:spPr>
          <a:xfrm>
            <a:off x="457200" y="1600200"/>
            <a:ext cx="8229600" cy="4781550"/>
          </a:xfrm>
        </p:spPr>
        <p:txBody>
          <a:bodyPr/>
          <a:lstStyle/>
          <a:p>
            <a:r>
              <a:rPr lang="es-AR" smtClean="0"/>
              <a:t>Una instalación de procesamiento de datos distribuidos (DDP) se aparta del modelo centralizado de varias maneras.</a:t>
            </a:r>
          </a:p>
          <a:p>
            <a:r>
              <a:rPr lang="es-AR" smtClean="0"/>
              <a:t>Se dispersan computadoras pequeñas por toda la organización</a:t>
            </a:r>
          </a:p>
          <a:p>
            <a:r>
              <a:rPr lang="es-AR" smtClean="0"/>
              <a:t>Podría incluir una instalación central más instalaciones satélites, o una comunidad de instalaciones similares</a:t>
            </a:r>
          </a:p>
          <a:p>
            <a:r>
              <a:rPr lang="es-AR" smtClean="0"/>
              <a:t>Se requiere interconexión</a:t>
            </a:r>
          </a:p>
          <a:p>
            <a:endParaRPr lang="es-AR"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s-AR" smtClean="0"/>
              <a:t>Primitivas básicas de paso de mensajes</a:t>
            </a:r>
          </a:p>
        </p:txBody>
      </p:sp>
      <p:pic>
        <p:nvPicPr>
          <p:cNvPr id="31747" name="Content Placeholder 3" descr="Fig16_11.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319213" y="1600200"/>
            <a:ext cx="6505575" cy="4525963"/>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s-AR" smtClean="0"/>
              <a:t>Fiable vs No Fiable</a:t>
            </a:r>
          </a:p>
        </p:txBody>
      </p:sp>
      <p:sp>
        <p:nvSpPr>
          <p:cNvPr id="32771" name="Content Placeholder 2"/>
          <p:cNvSpPr>
            <a:spLocks noGrp="1"/>
          </p:cNvSpPr>
          <p:nvPr>
            <p:ph idx="1"/>
          </p:nvPr>
        </p:nvSpPr>
        <p:spPr>
          <a:xfrm>
            <a:off x="457200" y="1600200"/>
            <a:ext cx="8229600" cy="4637088"/>
          </a:xfrm>
        </p:spPr>
        <p:txBody>
          <a:bodyPr/>
          <a:lstStyle/>
          <a:p>
            <a:r>
              <a:rPr lang="es-AR" smtClean="0"/>
              <a:t>Un servicio fiable de paso de mensajes es el que garantiza la entrega si es posible</a:t>
            </a:r>
          </a:p>
          <a:p>
            <a:pPr lvl="1"/>
            <a:r>
              <a:rPr lang="es-AR" sz="2400" smtClean="0"/>
              <a:t>No es necesario informar al emisor que el mensaje fue entregado (podría ser útil, sin embargo, el acuse de recibo)</a:t>
            </a:r>
          </a:p>
          <a:p>
            <a:r>
              <a:rPr lang="es-AR" smtClean="0"/>
              <a:t>El servicio no fiable envía el mensaje por la red pero no se le indica ni el éxito ni el fracaso</a:t>
            </a:r>
          </a:p>
          <a:p>
            <a:pPr lvl="1"/>
            <a:r>
              <a:rPr lang="es-AR" sz="2400" smtClean="0"/>
              <a:t>Reduce sobrecarga de procesamiento y comunicación del servicio de paso de mensajes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s-AR" smtClean="0"/>
              <a:t>Bloqueante vs No Bloqueante</a:t>
            </a:r>
          </a:p>
        </p:txBody>
      </p:sp>
      <p:sp>
        <p:nvSpPr>
          <p:cNvPr id="33795" name="Content Placeholder 2"/>
          <p:cNvSpPr>
            <a:spLocks noGrp="1"/>
          </p:cNvSpPr>
          <p:nvPr>
            <p:ph idx="1"/>
          </p:nvPr>
        </p:nvSpPr>
        <p:spPr>
          <a:xfrm>
            <a:off x="457200" y="1600200"/>
            <a:ext cx="8229600" cy="4492625"/>
          </a:xfrm>
        </p:spPr>
        <p:txBody>
          <a:bodyPr/>
          <a:lstStyle/>
          <a:p>
            <a:r>
              <a:rPr lang="es-AR" sz="2800" smtClean="0"/>
              <a:t>No bloqueante ( o asíncrona)</a:t>
            </a:r>
          </a:p>
          <a:p>
            <a:pPr lvl="1"/>
            <a:r>
              <a:rPr lang="es-AR" sz="2000" smtClean="0"/>
              <a:t>No se bloquea al proceso al realizar un send o un receive</a:t>
            </a:r>
          </a:p>
          <a:p>
            <a:pPr lvl="1"/>
            <a:r>
              <a:rPr lang="es-AR" sz="2000" smtClean="0"/>
              <a:t>Eficiente y flexible</a:t>
            </a:r>
          </a:p>
          <a:p>
            <a:pPr lvl="1"/>
            <a:r>
              <a:rPr lang="es-AR" sz="2000" smtClean="0"/>
              <a:t>Difícil de depurar</a:t>
            </a:r>
          </a:p>
          <a:p>
            <a:r>
              <a:rPr lang="es-AR" sz="2800" smtClean="0"/>
              <a:t>Bloqueante (o síncrona)</a:t>
            </a:r>
          </a:p>
          <a:p>
            <a:pPr lvl="1"/>
            <a:r>
              <a:rPr lang="es-AR" sz="2000" smtClean="0"/>
              <a:t>Send no devuelve el control al proceso emisor hasta que</a:t>
            </a:r>
          </a:p>
          <a:p>
            <a:pPr lvl="2"/>
            <a:r>
              <a:rPr lang="es-AR" sz="2000" smtClean="0"/>
              <a:t>el mensaje ha sido transmitido (servicio no fiable), o</a:t>
            </a:r>
          </a:p>
          <a:p>
            <a:pPr lvl="2"/>
            <a:r>
              <a:rPr lang="es-AR" sz="2000" smtClean="0"/>
              <a:t>el mensaje ha sido enviado y se ha recibido acuse de recibo (servicio fiable)</a:t>
            </a:r>
          </a:p>
          <a:p>
            <a:pPr lvl="1"/>
            <a:r>
              <a:rPr lang="es-AR" sz="2000" smtClean="0"/>
              <a:t>Receive no devuelve el control hasta que el mensaje ha sido situado en su correspondiente buffer</a:t>
            </a:r>
          </a:p>
          <a:p>
            <a:pPr lvl="2"/>
            <a:endParaRPr lang="es-AR"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p:txBody>
          <a:bodyPr/>
          <a:lstStyle/>
          <a:p>
            <a:r>
              <a:rPr lang="es-AR" smtClean="0"/>
              <a:t>Llamadas a Procedimiento Remoto (RPC)</a:t>
            </a:r>
          </a:p>
        </p:txBody>
      </p:sp>
      <p:sp>
        <p:nvSpPr>
          <p:cNvPr id="34819" name="Subtitle 2"/>
          <p:cNvSpPr>
            <a:spLocks noGrp="1"/>
          </p:cNvSpPr>
          <p:nvPr>
            <p:ph type="subTitle" idx="1"/>
          </p:nvPr>
        </p:nvSpPr>
        <p:spPr/>
        <p:txBody>
          <a:bodyPr/>
          <a:lstStyle/>
          <a:p>
            <a:endParaRPr lang="es-AR"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s-AR" smtClean="0"/>
              <a:t>Llamadas a procedimiento remoto (RPC)</a:t>
            </a:r>
          </a:p>
        </p:txBody>
      </p:sp>
      <p:sp>
        <p:nvSpPr>
          <p:cNvPr id="35843" name="Content Placeholder 2"/>
          <p:cNvSpPr>
            <a:spLocks noGrp="1"/>
          </p:cNvSpPr>
          <p:nvPr>
            <p:ph idx="1"/>
          </p:nvPr>
        </p:nvSpPr>
        <p:spPr/>
        <p:txBody>
          <a:bodyPr/>
          <a:lstStyle/>
          <a:p>
            <a:r>
              <a:rPr lang="es-AR" smtClean="0"/>
              <a:t>Permite que los programas de diferentes máquinas interactúen a través del uso de llamadas a procedimiento como lo harían dos programas de la misma máquina</a:t>
            </a:r>
          </a:p>
          <a:p>
            <a:r>
              <a:rPr lang="es-AR" smtClean="0"/>
              <a:t>Aceptado ampliamente</a:t>
            </a:r>
          </a:p>
          <a:p>
            <a:r>
              <a:rPr lang="es-AR" smtClean="0"/>
              <a:t>Estandarizadas</a:t>
            </a:r>
          </a:p>
          <a:p>
            <a:pPr lvl="1"/>
            <a:r>
              <a:rPr lang="es-AR" smtClean="0"/>
              <a:t>Módulos cliente y servidor se pueden mover entre computadoras y so fácilmente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s-AR" smtClean="0"/>
              <a:t>Arquitectura RPC</a:t>
            </a:r>
          </a:p>
        </p:txBody>
      </p:sp>
      <p:pic>
        <p:nvPicPr>
          <p:cNvPr id="36867" name="Content Placeholder 3" descr="Fig16_10b.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61988" y="2319338"/>
            <a:ext cx="7820025" cy="3086100"/>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s-AR" smtClean="0"/>
              <a:t>Mecanismo de RPC</a:t>
            </a:r>
          </a:p>
        </p:txBody>
      </p:sp>
      <p:pic>
        <p:nvPicPr>
          <p:cNvPr id="37891" name="Content Placeholder 3" descr="Fig16_12.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338263" y="1600200"/>
            <a:ext cx="6467475" cy="4525963"/>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s-AR" smtClean="0"/>
              <a:t>Parámetros</a:t>
            </a:r>
          </a:p>
        </p:txBody>
      </p:sp>
      <p:sp>
        <p:nvSpPr>
          <p:cNvPr id="38915" name="Content Placeholder 2"/>
          <p:cNvSpPr>
            <a:spLocks noGrp="1"/>
          </p:cNvSpPr>
          <p:nvPr>
            <p:ph idx="1"/>
          </p:nvPr>
        </p:nvSpPr>
        <p:spPr>
          <a:xfrm>
            <a:off x="468313" y="1412875"/>
            <a:ext cx="8229600" cy="5111750"/>
          </a:xfrm>
        </p:spPr>
        <p:txBody>
          <a:bodyPr/>
          <a:lstStyle/>
          <a:p>
            <a:r>
              <a:rPr lang="es-AR" smtClean="0"/>
              <a:t>El paso de parámetros por valor es fácil con RPC</a:t>
            </a:r>
          </a:p>
          <a:p>
            <a:r>
              <a:rPr lang="es-AR" smtClean="0"/>
              <a:t>El paso de parámetros por referencia es más difícil</a:t>
            </a:r>
          </a:p>
          <a:p>
            <a:pPr lvl="1"/>
            <a:r>
              <a:rPr lang="es-AR" smtClean="0"/>
              <a:t>Se necesita un sistema de punteros único y válido para todo el sistema</a:t>
            </a:r>
          </a:p>
          <a:p>
            <a:r>
              <a:rPr lang="es-AR" smtClean="0"/>
              <a:t>La representación/formato de los parámetros puede dificultarse si los lenguajes de programación de cliente y servidor son diferentes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s-AR" smtClean="0"/>
              <a:t>Enlace cliente servidor</a:t>
            </a:r>
          </a:p>
        </p:txBody>
      </p:sp>
      <p:sp>
        <p:nvSpPr>
          <p:cNvPr id="39939" name="Content Placeholder 2"/>
          <p:cNvSpPr>
            <a:spLocks noGrp="1"/>
          </p:cNvSpPr>
          <p:nvPr>
            <p:ph idx="1"/>
          </p:nvPr>
        </p:nvSpPr>
        <p:spPr>
          <a:xfrm>
            <a:off x="457200" y="1600200"/>
            <a:ext cx="8229600" cy="4997450"/>
          </a:xfrm>
        </p:spPr>
        <p:txBody>
          <a:bodyPr/>
          <a:lstStyle/>
          <a:p>
            <a:r>
              <a:rPr lang="es-AR" smtClean="0"/>
              <a:t>El enlace especifica la relación entre un procedimiento remoto y el programa llamante</a:t>
            </a:r>
          </a:p>
          <a:p>
            <a:r>
              <a:rPr lang="es-AR" smtClean="0"/>
              <a:t>Enlace no persistente</a:t>
            </a:r>
          </a:p>
          <a:p>
            <a:pPr lvl="1"/>
            <a:r>
              <a:rPr lang="es-AR" smtClean="0"/>
              <a:t>Se establece la conexión lógica en el momento de la llamada a procedimiento remoto</a:t>
            </a:r>
          </a:p>
          <a:p>
            <a:r>
              <a:rPr lang="es-AR" smtClean="0"/>
              <a:t>Enlace persistente</a:t>
            </a:r>
          </a:p>
          <a:p>
            <a:pPr lvl="1"/>
            <a:r>
              <a:rPr lang="es-AR" smtClean="0"/>
              <a:t>La conexión se mantiene después de la finalización de la llamada</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s-AR" smtClean="0"/>
              <a:t>Síncronas vs Asíncronas</a:t>
            </a:r>
          </a:p>
        </p:txBody>
      </p:sp>
      <p:sp>
        <p:nvSpPr>
          <p:cNvPr id="40963" name="Content Placeholder 2"/>
          <p:cNvSpPr>
            <a:spLocks noGrp="1"/>
          </p:cNvSpPr>
          <p:nvPr>
            <p:ph idx="1"/>
          </p:nvPr>
        </p:nvSpPr>
        <p:spPr/>
        <p:txBody>
          <a:bodyPr/>
          <a:lstStyle/>
          <a:p>
            <a:r>
              <a:rPr lang="es-AR" smtClean="0"/>
              <a:t>RPC síncrona</a:t>
            </a:r>
          </a:p>
          <a:p>
            <a:pPr lvl="1"/>
            <a:r>
              <a:rPr lang="es-AR" smtClean="0"/>
              <a:t>Se comporta como una llamada a subrutina</a:t>
            </a:r>
          </a:p>
          <a:p>
            <a:r>
              <a:rPr lang="es-AR" smtClean="0"/>
              <a:t>RPC asíncrona</a:t>
            </a:r>
          </a:p>
          <a:p>
            <a:pPr lvl="1"/>
            <a:r>
              <a:rPr lang="es-AR" smtClean="0"/>
              <a:t>no bloquean al llamante</a:t>
            </a:r>
          </a:p>
          <a:p>
            <a:pPr lvl="1"/>
            <a:r>
              <a:rPr lang="es-AR" smtClean="0"/>
              <a:t>Permiten al cliente ejecutar en paralelo con el servidor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s-AR" smtClean="0"/>
              <a:t>Ventajas de DDP</a:t>
            </a:r>
          </a:p>
        </p:txBody>
      </p:sp>
      <p:sp>
        <p:nvSpPr>
          <p:cNvPr id="3" name="Content Placeholder 2"/>
          <p:cNvSpPr>
            <a:spLocks noGrp="1"/>
          </p:cNvSpPr>
          <p:nvPr>
            <p:ph idx="1"/>
          </p:nvPr>
        </p:nvSpPr>
        <p:spPr/>
        <p:txBody>
          <a:bodyPr/>
          <a:lstStyle/>
          <a:p>
            <a:pPr>
              <a:defRPr/>
            </a:pPr>
            <a:r>
              <a:rPr lang="en-NZ" kern="1200" dirty="0" err="1" smtClean="0"/>
              <a:t>Receptividad</a:t>
            </a:r>
            <a:r>
              <a:rPr lang="en-NZ" kern="1200" dirty="0" smtClean="0"/>
              <a:t>/</a:t>
            </a:r>
            <a:r>
              <a:rPr lang="en-NZ" kern="1200" dirty="0" err="1" smtClean="0"/>
              <a:t>Sensibilidad</a:t>
            </a:r>
            <a:endParaRPr lang="en-NZ" kern="1200" dirty="0" smtClean="0"/>
          </a:p>
          <a:p>
            <a:pPr>
              <a:defRPr/>
            </a:pPr>
            <a:r>
              <a:rPr lang="en-NZ" kern="1200" dirty="0" err="1" smtClean="0"/>
              <a:t>Disponibilidad</a:t>
            </a:r>
            <a:endParaRPr lang="en-NZ" kern="1200" dirty="0" smtClean="0"/>
          </a:p>
          <a:p>
            <a:pPr>
              <a:defRPr/>
            </a:pPr>
            <a:r>
              <a:rPr lang="en-NZ" kern="1200" dirty="0" err="1" smtClean="0"/>
              <a:t>Compartición</a:t>
            </a:r>
            <a:r>
              <a:rPr lang="en-NZ" kern="1200" dirty="0" smtClean="0"/>
              <a:t> de </a:t>
            </a:r>
            <a:r>
              <a:rPr lang="en-NZ" kern="1200" dirty="0" err="1" smtClean="0"/>
              <a:t>recursos</a:t>
            </a:r>
            <a:endParaRPr lang="en-NZ" kern="1200" dirty="0" smtClean="0"/>
          </a:p>
          <a:p>
            <a:pPr>
              <a:defRPr/>
            </a:pPr>
            <a:r>
              <a:rPr lang="en-NZ" kern="1200" dirty="0" err="1" smtClean="0"/>
              <a:t>Crecimiento</a:t>
            </a:r>
            <a:r>
              <a:rPr lang="en-NZ" kern="1200" dirty="0" smtClean="0"/>
              <a:t> incremental</a:t>
            </a:r>
          </a:p>
          <a:p>
            <a:pPr>
              <a:defRPr/>
            </a:pPr>
            <a:r>
              <a:rPr lang="es-AR" kern="1200" dirty="0" smtClean="0"/>
              <a:t>Mayor participación y control del usuario</a:t>
            </a:r>
          </a:p>
          <a:p>
            <a:pPr>
              <a:defRPr/>
            </a:pPr>
            <a:r>
              <a:rPr lang="en-NZ" kern="1200" dirty="0" err="1" smtClean="0"/>
              <a:t>Productividad</a:t>
            </a:r>
            <a:r>
              <a:rPr lang="en-NZ" kern="1200" dirty="0" smtClean="0"/>
              <a:t> del </a:t>
            </a:r>
            <a:r>
              <a:rPr lang="en-NZ" kern="1200" dirty="0" err="1" smtClean="0"/>
              <a:t>usuario</a:t>
            </a:r>
            <a:r>
              <a:rPr lang="en-NZ" kern="1200" dirty="0" smtClean="0"/>
              <a:t> final</a:t>
            </a:r>
            <a:endParaRPr lang="es-A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ctrTitle"/>
          </p:nvPr>
        </p:nvSpPr>
        <p:spPr/>
        <p:txBody>
          <a:bodyPr/>
          <a:lstStyle/>
          <a:p>
            <a:r>
              <a:rPr lang="es-AR" smtClean="0"/>
              <a:t>Clusters</a:t>
            </a:r>
          </a:p>
        </p:txBody>
      </p:sp>
      <p:sp>
        <p:nvSpPr>
          <p:cNvPr id="41987" name="Subtitle 2"/>
          <p:cNvSpPr>
            <a:spLocks noGrp="1"/>
          </p:cNvSpPr>
          <p:nvPr>
            <p:ph type="subTitle" idx="1"/>
          </p:nvPr>
        </p:nvSpPr>
        <p:spPr/>
        <p:txBody>
          <a:bodyPr/>
          <a:lstStyle/>
          <a:p>
            <a:endParaRPr lang="es-AR"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s-AR" smtClean="0"/>
              <a:t>Clusters</a:t>
            </a:r>
          </a:p>
        </p:txBody>
      </p:sp>
      <p:sp>
        <p:nvSpPr>
          <p:cNvPr id="43011" name="Content Placeholder 2"/>
          <p:cNvSpPr>
            <a:spLocks noGrp="1"/>
          </p:cNvSpPr>
          <p:nvPr>
            <p:ph idx="1"/>
          </p:nvPr>
        </p:nvSpPr>
        <p:spPr>
          <a:xfrm>
            <a:off x="457200" y="1600200"/>
            <a:ext cx="8229600" cy="4781550"/>
          </a:xfrm>
        </p:spPr>
        <p:txBody>
          <a:bodyPr/>
          <a:lstStyle/>
          <a:p>
            <a:r>
              <a:rPr lang="es-AR" smtClean="0"/>
              <a:t>Son una alternativa al Multiprocesamiento Simétrico (SMP)</a:t>
            </a:r>
          </a:p>
          <a:p>
            <a:r>
              <a:rPr lang="es-AR" smtClean="0"/>
              <a:t>Grupo de computadoras completas e interconectadas, trabajando juntas como un recurso de computación unificado</a:t>
            </a:r>
          </a:p>
          <a:p>
            <a:pPr lvl="1"/>
            <a:r>
              <a:rPr lang="es-AR" smtClean="0"/>
              <a:t>Ilusión de ser una única máquina</a:t>
            </a:r>
          </a:p>
          <a:p>
            <a:pPr lvl="1"/>
            <a:r>
              <a:rPr lang="es-AR" smtClean="0"/>
              <a:t>Cada una puede ejecutar por sí misma</a:t>
            </a:r>
          </a:p>
          <a:p>
            <a:r>
              <a:rPr lang="es-AR" smtClean="0"/>
              <a:t>Cada computadora del cluster se denomina nodo</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s-AR" smtClean="0"/>
              <a:t>Ventajas de los clusters</a:t>
            </a:r>
          </a:p>
        </p:txBody>
      </p:sp>
      <p:sp>
        <p:nvSpPr>
          <p:cNvPr id="44035" name="Content Placeholder 2"/>
          <p:cNvSpPr>
            <a:spLocks noGrp="1"/>
          </p:cNvSpPr>
          <p:nvPr>
            <p:ph idx="1"/>
          </p:nvPr>
        </p:nvSpPr>
        <p:spPr>
          <a:xfrm>
            <a:off x="457200" y="1600200"/>
            <a:ext cx="8229600" cy="4924425"/>
          </a:xfrm>
        </p:spPr>
        <p:txBody>
          <a:bodyPr/>
          <a:lstStyle/>
          <a:p>
            <a:r>
              <a:rPr lang="es-AR" sz="2800" smtClean="0"/>
              <a:t>Escalabilidad absoluta</a:t>
            </a:r>
          </a:p>
          <a:p>
            <a:pPr lvl="1"/>
            <a:r>
              <a:rPr lang="es-AR" sz="2400" smtClean="0"/>
              <a:t>Es posible crear un cluster cuya potencia sea mayor que la mayor de las máquinas</a:t>
            </a:r>
          </a:p>
          <a:p>
            <a:r>
              <a:rPr lang="es-AR" sz="2800" smtClean="0"/>
              <a:t>Escalabilidad incremental</a:t>
            </a:r>
          </a:p>
          <a:p>
            <a:pPr lvl="1"/>
            <a:r>
              <a:rPr lang="es-AR" sz="2400" smtClean="0"/>
              <a:t>El sistema puede crecer agregando nuevos nodos sin hacer grandes actualizaciones</a:t>
            </a:r>
          </a:p>
          <a:p>
            <a:r>
              <a:rPr lang="es-AR" sz="2800" smtClean="0"/>
              <a:t>Alta disponibilidad</a:t>
            </a:r>
          </a:p>
          <a:p>
            <a:pPr lvl="1"/>
            <a:r>
              <a:rPr lang="es-AR" sz="2400" smtClean="0"/>
              <a:t>Fallo de un nodo no significa pérdida del servicio</a:t>
            </a:r>
          </a:p>
          <a:p>
            <a:r>
              <a:rPr lang="es-AR" sz="2800" smtClean="0"/>
              <a:t>Relación precio/prestaciones</a:t>
            </a:r>
          </a:p>
          <a:p>
            <a:pPr lvl="1"/>
            <a:r>
              <a:rPr lang="es-AR" sz="2400" smtClean="0"/>
              <a:t>Mejor relación precio prestación usando bloques de construcción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539750" y="115888"/>
            <a:ext cx="8229600" cy="995362"/>
          </a:xfrm>
        </p:spPr>
        <p:txBody>
          <a:bodyPr/>
          <a:lstStyle/>
          <a:p>
            <a:r>
              <a:rPr lang="es-AR" smtClean="0"/>
              <a:t>Configuraciones de clusters</a:t>
            </a:r>
          </a:p>
        </p:txBody>
      </p:sp>
      <p:sp>
        <p:nvSpPr>
          <p:cNvPr id="45059" name="Content Placeholder 2"/>
          <p:cNvSpPr>
            <a:spLocks noGrp="1"/>
          </p:cNvSpPr>
          <p:nvPr>
            <p:ph idx="1"/>
          </p:nvPr>
        </p:nvSpPr>
        <p:spPr>
          <a:xfrm>
            <a:off x="395288" y="1089025"/>
            <a:ext cx="8229600" cy="2052638"/>
          </a:xfrm>
        </p:spPr>
        <p:txBody>
          <a:bodyPr/>
          <a:lstStyle/>
          <a:p>
            <a:r>
              <a:rPr lang="es-AR" smtClean="0"/>
              <a:t>Diversas propuestas de clasificación de clusters</a:t>
            </a:r>
          </a:p>
          <a:p>
            <a:pPr lvl="1"/>
            <a:r>
              <a:rPr lang="es-AR" smtClean="0"/>
              <a:t>La configuración más sencilla se basa en el acceso compartido a discos</a:t>
            </a:r>
          </a:p>
          <a:p>
            <a:pPr lvl="1"/>
            <a:endParaRPr lang="es-AR" smtClean="0"/>
          </a:p>
        </p:txBody>
      </p:sp>
      <p:pic>
        <p:nvPicPr>
          <p:cNvPr id="45060" name="Content Placeholder 3" descr="Fig16_13a.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206750"/>
            <a:ext cx="4330700" cy="226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Content Placeholder 3" descr="Fig16_13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10088" y="4073525"/>
            <a:ext cx="4633912"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s-AR" smtClean="0"/>
              <a:t>Métodos de clustering. Beneficios y limitaciones</a:t>
            </a:r>
          </a:p>
        </p:txBody>
      </p:sp>
      <p:graphicFrame>
        <p:nvGraphicFramePr>
          <p:cNvPr id="4" name="Content Placeholder 3"/>
          <p:cNvGraphicFramePr>
            <a:graphicFrameLocks noGrp="1"/>
          </p:cNvGraphicFramePr>
          <p:nvPr>
            <p:ph idx="1"/>
          </p:nvPr>
        </p:nvGraphicFramePr>
        <p:xfrm>
          <a:off x="395288" y="1600200"/>
          <a:ext cx="8291513" cy="4114800"/>
        </p:xfrm>
        <a:graphic>
          <a:graphicData uri="http://schemas.openxmlformats.org/drawingml/2006/table">
            <a:tbl>
              <a:tblPr firstRow="1" bandRow="1">
                <a:tableStyleId>{21E4AEA4-8DFA-4A89-87EB-49C32662AFE0}</a:tableStyleId>
              </a:tblPr>
              <a:tblGrid>
                <a:gridCol w="2119127"/>
                <a:gridCol w="2057462"/>
                <a:gridCol w="2057462"/>
                <a:gridCol w="2057462"/>
              </a:tblGrid>
              <a:tr h="370840">
                <a:tc>
                  <a:txBody>
                    <a:bodyPr/>
                    <a:lstStyle/>
                    <a:p>
                      <a:r>
                        <a:rPr lang="es-AR" dirty="0" smtClean="0"/>
                        <a:t>Método de </a:t>
                      </a:r>
                      <a:r>
                        <a:rPr lang="es-AR" dirty="0" err="1" smtClean="0"/>
                        <a:t>clustering</a:t>
                      </a:r>
                      <a:endParaRPr lang="es-AR" dirty="0"/>
                    </a:p>
                  </a:txBody>
                  <a:tcPr marL="91443" marR="91443"/>
                </a:tc>
                <a:tc>
                  <a:txBody>
                    <a:bodyPr/>
                    <a:lstStyle/>
                    <a:p>
                      <a:r>
                        <a:rPr lang="es-AR" dirty="0" smtClean="0"/>
                        <a:t>Descripción</a:t>
                      </a:r>
                      <a:endParaRPr lang="es-AR" dirty="0"/>
                    </a:p>
                  </a:txBody>
                  <a:tcPr marL="91443" marR="91443"/>
                </a:tc>
                <a:tc>
                  <a:txBody>
                    <a:bodyPr/>
                    <a:lstStyle/>
                    <a:p>
                      <a:r>
                        <a:rPr lang="es-AR" dirty="0" smtClean="0"/>
                        <a:t>Beneficios</a:t>
                      </a:r>
                      <a:endParaRPr lang="es-AR" dirty="0"/>
                    </a:p>
                  </a:txBody>
                  <a:tcPr marL="91443" marR="91443"/>
                </a:tc>
                <a:tc>
                  <a:txBody>
                    <a:bodyPr/>
                    <a:lstStyle/>
                    <a:p>
                      <a:r>
                        <a:rPr lang="es-AR" dirty="0" smtClean="0"/>
                        <a:t>Limitaciones</a:t>
                      </a:r>
                      <a:endParaRPr lang="es-AR" dirty="0"/>
                    </a:p>
                  </a:txBody>
                  <a:tcPr marL="91443" marR="91443"/>
                </a:tc>
              </a:tr>
              <a:tr h="370840">
                <a:tc>
                  <a:txBody>
                    <a:bodyPr/>
                    <a:lstStyle/>
                    <a:p>
                      <a:r>
                        <a:rPr lang="es-AR" dirty="0" smtClean="0"/>
                        <a:t>Pasivo en Espera</a:t>
                      </a:r>
                      <a:endParaRPr lang="es-AR" dirty="0"/>
                    </a:p>
                  </a:txBody>
                  <a:tcPr marL="91443" marR="91443"/>
                </a:tc>
                <a:tc>
                  <a:txBody>
                    <a:bodyPr/>
                    <a:lstStyle/>
                    <a:p>
                      <a:r>
                        <a:rPr lang="es-AR" dirty="0" smtClean="0"/>
                        <a:t>En caso de fallo en el servidor primario</a:t>
                      </a:r>
                      <a:r>
                        <a:rPr lang="es-AR" baseline="0" dirty="0" smtClean="0"/>
                        <a:t>, un servidor secundario toma control</a:t>
                      </a:r>
                      <a:endParaRPr lang="es-AR" dirty="0"/>
                    </a:p>
                  </a:txBody>
                  <a:tcPr marL="91443" marR="91443"/>
                </a:tc>
                <a:tc>
                  <a:txBody>
                    <a:bodyPr/>
                    <a:lstStyle/>
                    <a:p>
                      <a:r>
                        <a:rPr lang="es-AR" dirty="0" smtClean="0"/>
                        <a:t>Fácil de implementar</a:t>
                      </a:r>
                      <a:endParaRPr lang="es-AR" dirty="0"/>
                    </a:p>
                  </a:txBody>
                  <a:tcPr marL="91443" marR="91443"/>
                </a:tc>
                <a:tc>
                  <a:txBody>
                    <a:bodyPr/>
                    <a:lstStyle/>
                    <a:p>
                      <a:r>
                        <a:rPr lang="es-AR" dirty="0" smtClean="0"/>
                        <a:t>Alto costo debido a que el servidor secundario no está disponible para procesar otras tareas</a:t>
                      </a:r>
                      <a:endParaRPr lang="es-AR" dirty="0"/>
                    </a:p>
                  </a:txBody>
                  <a:tcPr marL="91443" marR="91443"/>
                </a:tc>
              </a:tr>
              <a:tr h="370840">
                <a:tc>
                  <a:txBody>
                    <a:bodyPr/>
                    <a:lstStyle/>
                    <a:p>
                      <a:r>
                        <a:rPr lang="es-AR" dirty="0" smtClean="0"/>
                        <a:t>Secundario Activo</a:t>
                      </a:r>
                      <a:endParaRPr lang="es-AR" dirty="0"/>
                    </a:p>
                  </a:txBody>
                  <a:tcPr marL="91443" marR="91443"/>
                </a:tc>
                <a:tc>
                  <a:txBody>
                    <a:bodyPr/>
                    <a:lstStyle/>
                    <a:p>
                      <a:r>
                        <a:rPr lang="es-AR" dirty="0" smtClean="0"/>
                        <a:t>El servidor secundario también se utiliza para procesamiento de tareas</a:t>
                      </a:r>
                      <a:endParaRPr lang="es-AR" dirty="0"/>
                    </a:p>
                  </a:txBody>
                  <a:tcPr marL="91443" marR="91443"/>
                </a:tc>
                <a:tc>
                  <a:txBody>
                    <a:bodyPr/>
                    <a:lstStyle/>
                    <a:p>
                      <a:r>
                        <a:rPr lang="es-AR" dirty="0" smtClean="0"/>
                        <a:t>Coste reducido porque el servidor secundario puede ser utilizado para procesamiento</a:t>
                      </a:r>
                      <a:endParaRPr lang="es-AR" dirty="0"/>
                    </a:p>
                  </a:txBody>
                  <a:tcPr marL="91443" marR="91443"/>
                </a:tc>
                <a:tc>
                  <a:txBody>
                    <a:bodyPr/>
                    <a:lstStyle/>
                    <a:p>
                      <a:r>
                        <a:rPr lang="es-AR" dirty="0" smtClean="0"/>
                        <a:t>Creciente complejidad</a:t>
                      </a:r>
                      <a:endParaRPr lang="es-AR" dirty="0"/>
                    </a:p>
                  </a:txBody>
                  <a:tcPr marL="91443" marR="91443"/>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s-AR" smtClean="0"/>
              <a:t>Métodos de clustering. Beneficios y limitaciones</a:t>
            </a:r>
          </a:p>
        </p:txBody>
      </p:sp>
      <p:graphicFrame>
        <p:nvGraphicFramePr>
          <p:cNvPr id="4" name="Content Placeholder 3"/>
          <p:cNvGraphicFramePr>
            <a:graphicFrameLocks noGrp="1"/>
          </p:cNvGraphicFramePr>
          <p:nvPr>
            <p:ph idx="1"/>
          </p:nvPr>
        </p:nvGraphicFramePr>
        <p:xfrm>
          <a:off x="468313" y="1600200"/>
          <a:ext cx="8218488" cy="4912144"/>
        </p:xfrm>
        <a:graphic>
          <a:graphicData uri="http://schemas.openxmlformats.org/drawingml/2006/table">
            <a:tbl>
              <a:tblPr firstRow="1" bandRow="1">
                <a:tableStyleId>{21E4AEA4-8DFA-4A89-87EB-49C32662AFE0}</a:tableStyleId>
              </a:tblPr>
              <a:tblGrid>
                <a:gridCol w="2046864"/>
                <a:gridCol w="2057208"/>
                <a:gridCol w="2057208"/>
                <a:gridCol w="2057208"/>
              </a:tblGrid>
              <a:tr h="370714">
                <a:tc>
                  <a:txBody>
                    <a:bodyPr/>
                    <a:lstStyle/>
                    <a:p>
                      <a:r>
                        <a:rPr lang="es-AR" sz="1400" dirty="0" smtClean="0"/>
                        <a:t>Método de </a:t>
                      </a:r>
                      <a:r>
                        <a:rPr lang="es-AR" sz="1400" dirty="0" err="1" smtClean="0"/>
                        <a:t>clustering</a:t>
                      </a:r>
                      <a:endParaRPr lang="es-AR" sz="1400" dirty="0"/>
                    </a:p>
                  </a:txBody>
                  <a:tcPr marL="91431" marR="91431" marT="45705" marB="45705"/>
                </a:tc>
                <a:tc>
                  <a:txBody>
                    <a:bodyPr/>
                    <a:lstStyle/>
                    <a:p>
                      <a:r>
                        <a:rPr lang="es-AR" sz="1400" dirty="0" smtClean="0"/>
                        <a:t>Descripción</a:t>
                      </a:r>
                      <a:endParaRPr lang="es-AR" sz="1400" dirty="0"/>
                    </a:p>
                  </a:txBody>
                  <a:tcPr marL="91431" marR="91431" marT="45705" marB="45705"/>
                </a:tc>
                <a:tc>
                  <a:txBody>
                    <a:bodyPr/>
                    <a:lstStyle/>
                    <a:p>
                      <a:r>
                        <a:rPr lang="es-AR" sz="1400" dirty="0" smtClean="0"/>
                        <a:t>Beneficios</a:t>
                      </a:r>
                      <a:endParaRPr lang="es-AR" sz="1400" dirty="0"/>
                    </a:p>
                  </a:txBody>
                  <a:tcPr marL="91431" marR="91431" marT="45705" marB="45705"/>
                </a:tc>
                <a:tc>
                  <a:txBody>
                    <a:bodyPr/>
                    <a:lstStyle/>
                    <a:p>
                      <a:r>
                        <a:rPr lang="es-AR" sz="1400" dirty="0" smtClean="0"/>
                        <a:t>Limitaciones</a:t>
                      </a:r>
                      <a:endParaRPr lang="es-AR" sz="1400" dirty="0"/>
                    </a:p>
                  </a:txBody>
                  <a:tcPr marL="91431" marR="91431" marT="45705" marB="45705"/>
                </a:tc>
              </a:tr>
              <a:tr h="1371444">
                <a:tc>
                  <a:txBody>
                    <a:bodyPr/>
                    <a:lstStyle/>
                    <a:p>
                      <a:r>
                        <a:rPr lang="es-AR" sz="1400" dirty="0" smtClean="0"/>
                        <a:t>Diferentes servidores</a:t>
                      </a:r>
                      <a:endParaRPr lang="es-AR" sz="1400" dirty="0"/>
                    </a:p>
                  </a:txBody>
                  <a:tcPr marL="91431" marR="91431" marT="45705" marB="45705"/>
                </a:tc>
                <a:tc>
                  <a:txBody>
                    <a:bodyPr/>
                    <a:lstStyle/>
                    <a:p>
                      <a:r>
                        <a:rPr lang="es-AR" sz="1400" dirty="0" smtClean="0"/>
                        <a:t>Cada</a:t>
                      </a:r>
                      <a:r>
                        <a:rPr lang="es-AR" sz="1400" baseline="0" dirty="0" smtClean="0"/>
                        <a:t> servidor tiene sus propios discos. Los datos se copian continuamente del servidor primario al secundario</a:t>
                      </a:r>
                      <a:endParaRPr lang="es-AR" sz="1400" dirty="0"/>
                    </a:p>
                  </a:txBody>
                  <a:tcPr marL="91431" marR="91431" marT="45705" marB="45705"/>
                </a:tc>
                <a:tc>
                  <a:txBody>
                    <a:bodyPr/>
                    <a:lstStyle/>
                    <a:p>
                      <a:r>
                        <a:rPr lang="es-AR" sz="1400" dirty="0" smtClean="0"/>
                        <a:t>Alta disponibilidad</a:t>
                      </a:r>
                      <a:endParaRPr lang="es-AR" sz="1400" dirty="0"/>
                    </a:p>
                  </a:txBody>
                  <a:tcPr marL="91431" marR="91431" marT="45705" marB="45705"/>
                </a:tc>
                <a:tc>
                  <a:txBody>
                    <a:bodyPr/>
                    <a:lstStyle/>
                    <a:p>
                      <a:r>
                        <a:rPr lang="es-AR" sz="1400" dirty="0" smtClean="0"/>
                        <a:t>Alta sobrecarga de red y de servidor debido a las operaciones de copia</a:t>
                      </a:r>
                      <a:endParaRPr lang="es-AR" sz="1400" dirty="0"/>
                    </a:p>
                  </a:txBody>
                  <a:tcPr marL="91431" marR="91431" marT="45705" marB="45705"/>
                </a:tc>
              </a:tr>
              <a:tr h="1798123">
                <a:tc>
                  <a:txBody>
                    <a:bodyPr/>
                    <a:lstStyle/>
                    <a:p>
                      <a:r>
                        <a:rPr lang="es-AR" sz="1400" dirty="0" smtClean="0"/>
                        <a:t>Servidores conectados a discos</a:t>
                      </a:r>
                      <a:endParaRPr lang="es-AR" sz="1400" dirty="0"/>
                    </a:p>
                  </a:txBody>
                  <a:tcPr marL="91431" marR="91431" marT="45705" marB="45705"/>
                </a:tc>
                <a:tc>
                  <a:txBody>
                    <a:bodyPr/>
                    <a:lstStyle/>
                    <a:p>
                      <a:r>
                        <a:rPr lang="es-AR" sz="1400" dirty="0" smtClean="0"/>
                        <a:t>Los servidores están unidos a los mismos discos, pero cada servidor posee sus propios discos. Si un servidor</a:t>
                      </a:r>
                      <a:r>
                        <a:rPr lang="es-AR" sz="1400" baseline="0" dirty="0" smtClean="0"/>
                        <a:t> falla el otro servidor toma control de sus discos</a:t>
                      </a:r>
                      <a:endParaRPr lang="es-AR" sz="1400" dirty="0"/>
                    </a:p>
                  </a:txBody>
                  <a:tcPr marL="91431" marR="91431" marT="45705" marB="45705"/>
                </a:tc>
                <a:tc>
                  <a:txBody>
                    <a:bodyPr/>
                    <a:lstStyle/>
                    <a:p>
                      <a:r>
                        <a:rPr lang="es-AR" sz="1400" dirty="0" smtClean="0"/>
                        <a:t>Sobrecarga de red y de servidores reducida debida a la eliminación de las operaciones</a:t>
                      </a:r>
                      <a:r>
                        <a:rPr lang="es-AR" sz="1400" baseline="0" dirty="0" smtClean="0"/>
                        <a:t> de copia</a:t>
                      </a:r>
                      <a:endParaRPr lang="es-AR" sz="1400" dirty="0"/>
                    </a:p>
                  </a:txBody>
                  <a:tcPr marL="91431" marR="91431" marT="45705" marB="45705"/>
                </a:tc>
                <a:tc>
                  <a:txBody>
                    <a:bodyPr/>
                    <a:lstStyle/>
                    <a:p>
                      <a:r>
                        <a:rPr lang="es-AR" sz="1400" dirty="0" smtClean="0"/>
                        <a:t>Normalmente requiere tecnologías de replicación de discos o RAID para compensar el riesgo</a:t>
                      </a:r>
                      <a:r>
                        <a:rPr lang="es-AR" sz="1400" baseline="0" dirty="0" smtClean="0"/>
                        <a:t> de fallo de disco</a:t>
                      </a:r>
                      <a:endParaRPr lang="es-AR" sz="1400" dirty="0"/>
                    </a:p>
                  </a:txBody>
                  <a:tcPr marL="91431" marR="91431" marT="45705" marB="45705"/>
                </a:tc>
              </a:tr>
              <a:tr h="1371444">
                <a:tc>
                  <a:txBody>
                    <a:bodyPr/>
                    <a:lstStyle/>
                    <a:p>
                      <a:r>
                        <a:rPr lang="es-AR" sz="1400" dirty="0" smtClean="0"/>
                        <a:t>Servidores comparten discos</a:t>
                      </a:r>
                      <a:endParaRPr lang="es-AR" sz="1400" dirty="0"/>
                    </a:p>
                  </a:txBody>
                  <a:tcPr marL="91431" marR="91431" marT="45705" marB="45705"/>
                </a:tc>
                <a:tc>
                  <a:txBody>
                    <a:bodyPr/>
                    <a:lstStyle/>
                    <a:p>
                      <a:r>
                        <a:rPr lang="es-AR" sz="1400" dirty="0" smtClean="0"/>
                        <a:t>Varios servidores comparten acceso</a:t>
                      </a:r>
                      <a:r>
                        <a:rPr lang="es-AR" sz="1400" baseline="0" dirty="0" smtClean="0"/>
                        <a:t> a disco de forma simultánea</a:t>
                      </a:r>
                      <a:endParaRPr lang="es-AR" sz="1400" dirty="0"/>
                    </a:p>
                  </a:txBody>
                  <a:tcPr marL="91431" marR="91431" marT="45705" marB="45705"/>
                </a:tc>
                <a:tc>
                  <a:txBody>
                    <a:bodyPr/>
                    <a:lstStyle/>
                    <a:p>
                      <a:r>
                        <a:rPr lang="es-AR" sz="1400" dirty="0" smtClean="0"/>
                        <a:t>Baja sobrecarga de red y de servidores. Reducido riesgo de periodos de inactividad causados por fallos de disco</a:t>
                      </a:r>
                      <a:endParaRPr lang="es-AR" sz="1400" dirty="0"/>
                    </a:p>
                  </a:txBody>
                  <a:tcPr marL="91431" marR="91431" marT="45705" marB="45705"/>
                </a:tc>
                <a:tc>
                  <a:txBody>
                    <a:bodyPr/>
                    <a:lstStyle/>
                    <a:p>
                      <a:r>
                        <a:rPr lang="es-AR" sz="1400" dirty="0" smtClean="0"/>
                        <a:t>Requiere software de gestión de cerrojos. Normalmente se utiliza con tecnologías de replicación de discos o RAID</a:t>
                      </a:r>
                      <a:endParaRPr lang="es-AR" sz="1400" dirty="0"/>
                    </a:p>
                  </a:txBody>
                  <a:tcPr marL="91431" marR="91431" marT="45705" marB="45705"/>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s-AR" smtClean="0"/>
              <a:t>Aspectos de diseño de SO</a:t>
            </a:r>
          </a:p>
        </p:txBody>
      </p:sp>
      <p:sp>
        <p:nvSpPr>
          <p:cNvPr id="48131" name="Content Placeholder 2"/>
          <p:cNvSpPr>
            <a:spLocks noGrp="1"/>
          </p:cNvSpPr>
          <p:nvPr>
            <p:ph idx="1"/>
          </p:nvPr>
        </p:nvSpPr>
        <p:spPr/>
        <p:txBody>
          <a:bodyPr/>
          <a:lstStyle/>
          <a:p>
            <a:r>
              <a:rPr lang="es-AR" smtClean="0"/>
              <a:t>Se necesitan algunas mejoras en los SO</a:t>
            </a:r>
          </a:p>
          <a:p>
            <a:pPr lvl="1"/>
            <a:r>
              <a:rPr lang="es-AR" smtClean="0"/>
              <a:t>Gestión de fallos</a:t>
            </a:r>
          </a:p>
          <a:p>
            <a:pPr lvl="1"/>
            <a:r>
              <a:rPr lang="es-AR" smtClean="0"/>
              <a:t>Equilibrado de carga</a:t>
            </a:r>
          </a:p>
          <a:p>
            <a:pPr lvl="1"/>
            <a:r>
              <a:rPr lang="es-AR" smtClean="0"/>
              <a:t>Computación paralela</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s-AR" smtClean="0"/>
              <a:t>Gestión de fallos</a:t>
            </a:r>
          </a:p>
        </p:txBody>
      </p:sp>
      <p:sp>
        <p:nvSpPr>
          <p:cNvPr id="49155" name="Content Placeholder 2"/>
          <p:cNvSpPr>
            <a:spLocks noGrp="1"/>
          </p:cNvSpPr>
          <p:nvPr>
            <p:ph idx="1"/>
          </p:nvPr>
        </p:nvSpPr>
        <p:spPr>
          <a:xfrm>
            <a:off x="457200" y="1600200"/>
            <a:ext cx="8229600" cy="4781550"/>
          </a:xfrm>
        </p:spPr>
        <p:txBody>
          <a:bodyPr/>
          <a:lstStyle/>
          <a:p>
            <a:r>
              <a:rPr lang="es-AR" smtClean="0"/>
              <a:t>Cluster de alta disponibilidad ofrece alta posibilidad de que todos los recursos estén en servicio</a:t>
            </a:r>
          </a:p>
          <a:p>
            <a:pPr lvl="1"/>
            <a:r>
              <a:rPr lang="es-AR" smtClean="0"/>
              <a:t>No garantiza el estado de las transacciones parcialmente realizadas si ocurre un fallo</a:t>
            </a:r>
          </a:p>
          <a:p>
            <a:r>
              <a:rPr lang="es-AR" smtClean="0"/>
              <a:t>Cluster tolerante a fallos asegura que todos los recursos están siempre disponibles</a:t>
            </a:r>
          </a:p>
          <a:p>
            <a:r>
              <a:rPr lang="es-AR" smtClean="0"/>
              <a:t>Failover vs failback</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s-AR" smtClean="0"/>
              <a:t>Equilibrado de carga</a:t>
            </a:r>
          </a:p>
        </p:txBody>
      </p:sp>
      <p:sp>
        <p:nvSpPr>
          <p:cNvPr id="50179" name="Content Placeholder 2"/>
          <p:cNvSpPr>
            <a:spLocks noGrp="1"/>
          </p:cNvSpPr>
          <p:nvPr>
            <p:ph idx="1"/>
          </p:nvPr>
        </p:nvSpPr>
        <p:spPr/>
        <p:txBody>
          <a:bodyPr/>
          <a:lstStyle/>
          <a:p>
            <a:r>
              <a:rPr lang="es-AR" smtClean="0"/>
              <a:t>Cuando se añade una nueva computadora al cluster, el servicio de equilibrado de carga debe incluir automáticamente esta computadora en la planificación de aplicaciones</a:t>
            </a:r>
          </a:p>
          <a:p>
            <a:r>
              <a:rPr lang="es-AR" smtClean="0"/>
              <a:t>Los mecanismos de middleware deben saber que pueden aparecer nuevos servicios en diferentes miembros del cluster</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s-AR" smtClean="0"/>
              <a:t>Computación paralela</a:t>
            </a:r>
          </a:p>
        </p:txBody>
      </p:sp>
      <p:sp>
        <p:nvSpPr>
          <p:cNvPr id="51203" name="Content Placeholder 2"/>
          <p:cNvSpPr>
            <a:spLocks noGrp="1"/>
          </p:cNvSpPr>
          <p:nvPr>
            <p:ph idx="1"/>
          </p:nvPr>
        </p:nvSpPr>
        <p:spPr/>
        <p:txBody>
          <a:bodyPr/>
          <a:lstStyle/>
          <a:p>
            <a:r>
              <a:rPr lang="es-AR" smtClean="0"/>
              <a:t>Compilación paralela</a:t>
            </a:r>
          </a:p>
          <a:p>
            <a:pPr lvl="1"/>
            <a:r>
              <a:rPr lang="es-AR" sz="2400" smtClean="0"/>
              <a:t>Determina, en tiempo de compilación, qué partes de una aplicación se pueden ejecutar en paralelo</a:t>
            </a:r>
          </a:p>
          <a:p>
            <a:r>
              <a:rPr lang="es-AR" smtClean="0"/>
              <a:t>Aplicaciones paralelas</a:t>
            </a:r>
          </a:p>
          <a:p>
            <a:pPr lvl="1"/>
            <a:r>
              <a:rPr lang="es-AR" sz="2400" smtClean="0"/>
              <a:t>Se escribe la aplicación para ejecutar en un cluster y usa paso de mensajes para mover datos</a:t>
            </a:r>
          </a:p>
          <a:p>
            <a:r>
              <a:rPr lang="es-AR" smtClean="0"/>
              <a:t>Computación paramétrica</a:t>
            </a:r>
          </a:p>
          <a:p>
            <a:pPr lvl="1"/>
            <a:r>
              <a:rPr lang="es-AR" sz="2400" smtClean="0"/>
              <a:t>Se puede usar si la esencia de la aplicación es un algoritmo que se debe ejecutar muchas veces con diferentes parámetros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r>
              <a:rPr lang="es-AR" smtClean="0"/>
              <a:t>Computación Cliente Servidor</a:t>
            </a:r>
          </a:p>
        </p:txBody>
      </p:sp>
      <p:sp>
        <p:nvSpPr>
          <p:cNvPr id="6147" name="Subtitle 2"/>
          <p:cNvSpPr>
            <a:spLocks noGrp="1"/>
          </p:cNvSpPr>
          <p:nvPr>
            <p:ph type="subTitle" idx="1"/>
          </p:nvPr>
        </p:nvSpPr>
        <p:spPr/>
        <p:txBody>
          <a:bodyPr/>
          <a:lstStyle/>
          <a:p>
            <a:endParaRPr lang="es-AR"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s-AR" smtClean="0"/>
              <a:t>Arquitectura de computación cluster</a:t>
            </a:r>
          </a:p>
        </p:txBody>
      </p:sp>
      <p:pic>
        <p:nvPicPr>
          <p:cNvPr id="52227" name="Content Placeholder 3" descr="Fig16_14.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55675" y="1600200"/>
            <a:ext cx="7232650" cy="4525963"/>
          </a:xfr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s-AR" smtClean="0"/>
              <a:t>Servicios y funciones deseables de un cluster</a:t>
            </a:r>
          </a:p>
        </p:txBody>
      </p:sp>
      <p:sp>
        <p:nvSpPr>
          <p:cNvPr id="53251" name="Content Placeholder 2"/>
          <p:cNvSpPr>
            <a:spLocks noGrp="1"/>
          </p:cNvSpPr>
          <p:nvPr>
            <p:ph idx="1"/>
          </p:nvPr>
        </p:nvSpPr>
        <p:spPr>
          <a:xfrm>
            <a:off x="457200" y="1600200"/>
            <a:ext cx="8229600" cy="4708525"/>
          </a:xfrm>
        </p:spPr>
        <p:txBody>
          <a:bodyPr/>
          <a:lstStyle/>
          <a:p>
            <a:r>
              <a:rPr lang="es-AR" smtClean="0"/>
              <a:t>Un único punto de entrada</a:t>
            </a:r>
          </a:p>
          <a:p>
            <a:pPr lvl="1"/>
            <a:r>
              <a:rPr lang="es-AR" sz="2400" smtClean="0"/>
              <a:t>Un usuario se autentifica en el cluster y no en un servidor individual</a:t>
            </a:r>
          </a:p>
          <a:p>
            <a:r>
              <a:rPr lang="es-AR" smtClean="0"/>
              <a:t>Una única jerarquía de ficheros</a:t>
            </a:r>
          </a:p>
          <a:p>
            <a:r>
              <a:rPr lang="es-AR" smtClean="0"/>
              <a:t>Un único punto de control</a:t>
            </a:r>
          </a:p>
          <a:p>
            <a:r>
              <a:rPr lang="es-AR" smtClean="0"/>
              <a:t>Una única red virtual</a:t>
            </a:r>
          </a:p>
          <a:p>
            <a:r>
              <a:rPr lang="es-AR" smtClean="0"/>
              <a:t>Un único espacio de memoria</a:t>
            </a:r>
          </a:p>
          <a:p>
            <a:pPr lvl="1"/>
            <a:r>
              <a:rPr lang="es-AR" sz="2400" smtClean="0"/>
              <a:t>La memoria distribuida compartida permite a los programas compartir variables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s-AR" smtClean="0"/>
              <a:t>Servicios y funciones deseables de un cluster</a:t>
            </a:r>
          </a:p>
        </p:txBody>
      </p:sp>
      <p:sp>
        <p:nvSpPr>
          <p:cNvPr id="54275" name="Content Placeholder 2"/>
          <p:cNvSpPr>
            <a:spLocks noGrp="1"/>
          </p:cNvSpPr>
          <p:nvPr>
            <p:ph idx="1"/>
          </p:nvPr>
        </p:nvSpPr>
        <p:spPr/>
        <p:txBody>
          <a:bodyPr/>
          <a:lstStyle/>
          <a:p>
            <a:r>
              <a:rPr lang="es-AR" smtClean="0"/>
              <a:t>Un único sistema de control de trabajos</a:t>
            </a:r>
          </a:p>
          <a:p>
            <a:r>
              <a:rPr lang="es-AR" smtClean="0"/>
              <a:t>Una única interfaz de usuario</a:t>
            </a:r>
          </a:p>
          <a:p>
            <a:r>
              <a:rPr lang="es-AR" smtClean="0"/>
              <a:t>Un único espacio de E/S</a:t>
            </a:r>
          </a:p>
          <a:p>
            <a:r>
              <a:rPr lang="es-AR" smtClean="0"/>
              <a:t>Un único espacio de procesos</a:t>
            </a:r>
          </a:p>
          <a:p>
            <a:r>
              <a:rPr lang="es-AR" smtClean="0"/>
              <a:t>Puntos de control</a:t>
            </a:r>
          </a:p>
          <a:p>
            <a:pPr lvl="1"/>
            <a:r>
              <a:rPr lang="es-AR" smtClean="0"/>
              <a:t>Permiten rollback y recuperación</a:t>
            </a:r>
          </a:p>
          <a:p>
            <a:r>
              <a:rPr lang="es-AR" smtClean="0"/>
              <a:t>Migración de procesos</a:t>
            </a:r>
          </a:p>
          <a:p>
            <a:pPr lvl="1"/>
            <a:r>
              <a:rPr lang="es-AR" smtClean="0"/>
              <a:t>Permite balanceado de carga</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s-AR" smtClean="0"/>
              <a:t>Cluster frente a SMP</a:t>
            </a:r>
          </a:p>
        </p:txBody>
      </p:sp>
      <p:sp>
        <p:nvSpPr>
          <p:cNvPr id="55299" name="Content Placeholder 2"/>
          <p:cNvSpPr>
            <a:spLocks noGrp="1"/>
          </p:cNvSpPr>
          <p:nvPr>
            <p:ph idx="1"/>
          </p:nvPr>
        </p:nvSpPr>
        <p:spPr>
          <a:xfrm>
            <a:off x="457200" y="1600200"/>
            <a:ext cx="8229600" cy="4781550"/>
          </a:xfrm>
        </p:spPr>
        <p:txBody>
          <a:bodyPr/>
          <a:lstStyle/>
          <a:p>
            <a:r>
              <a:rPr lang="es-AR" smtClean="0"/>
              <a:t>SMP es más fácil de manejar y configurar, ocupa menos espacio físico y gasta menos energía</a:t>
            </a:r>
          </a:p>
          <a:p>
            <a:r>
              <a:rPr lang="es-AR" smtClean="0"/>
              <a:t>SMP están bien establecidos y son muy estables</a:t>
            </a:r>
          </a:p>
          <a:p>
            <a:r>
              <a:rPr lang="es-AR" smtClean="0"/>
              <a:t>Clusters son superiores en relación a la escabilidad incremental y absoluta</a:t>
            </a:r>
          </a:p>
          <a:p>
            <a:r>
              <a:rPr lang="es-AR" smtClean="0"/>
              <a:t>Clusters son superiores con respecto a la disponibilidad</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lstStyle/>
          <a:p>
            <a:r>
              <a:rPr lang="es-AR" smtClean="0"/>
              <a:t>Sistemas Ejemplo</a:t>
            </a:r>
          </a:p>
        </p:txBody>
      </p:sp>
      <p:sp>
        <p:nvSpPr>
          <p:cNvPr id="56323" name="Subtitle 2"/>
          <p:cNvSpPr>
            <a:spLocks noGrp="1"/>
          </p:cNvSpPr>
          <p:nvPr>
            <p:ph type="subTitle" idx="1"/>
          </p:nvPr>
        </p:nvSpPr>
        <p:spPr/>
        <p:txBody>
          <a:bodyPr/>
          <a:lstStyle/>
          <a:p>
            <a:endParaRPr lang="es-AR"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s-AR" smtClean="0"/>
              <a:t>Servidor cluster de windows</a:t>
            </a:r>
          </a:p>
        </p:txBody>
      </p:sp>
      <p:sp>
        <p:nvSpPr>
          <p:cNvPr id="57347" name="Content Placeholder 2"/>
          <p:cNvSpPr>
            <a:spLocks noGrp="1"/>
          </p:cNvSpPr>
          <p:nvPr>
            <p:ph idx="1"/>
          </p:nvPr>
        </p:nvSpPr>
        <p:spPr/>
        <p:txBody>
          <a:bodyPr/>
          <a:lstStyle/>
          <a:p>
            <a:r>
              <a:rPr lang="es-AR" smtClean="0"/>
              <a:t>Cluster de tipo “nada compartido”</a:t>
            </a:r>
          </a:p>
          <a:p>
            <a:pPr lvl="1"/>
            <a:r>
              <a:rPr lang="es-AR" sz="2400" smtClean="0"/>
              <a:t>Recursos son propiedad de un único sistema a la vez</a:t>
            </a:r>
          </a:p>
        </p:txBody>
      </p:sp>
      <p:pic>
        <p:nvPicPr>
          <p:cNvPr id="57348" name="Content Placeholder 3" descr="Fig16_13a.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09788" y="3148013"/>
            <a:ext cx="5205412" cy="271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s-AR" smtClean="0"/>
              <a:t>Servidor cluster de windows</a:t>
            </a:r>
          </a:p>
        </p:txBody>
      </p:sp>
      <p:sp>
        <p:nvSpPr>
          <p:cNvPr id="58371" name="Content Placeholder 2"/>
          <p:cNvSpPr>
            <a:spLocks noGrp="1"/>
          </p:cNvSpPr>
          <p:nvPr>
            <p:ph idx="1"/>
          </p:nvPr>
        </p:nvSpPr>
        <p:spPr>
          <a:xfrm>
            <a:off x="457200" y="1600200"/>
            <a:ext cx="8229600" cy="4997450"/>
          </a:xfrm>
        </p:spPr>
        <p:txBody>
          <a:bodyPr/>
          <a:lstStyle/>
          <a:p>
            <a:r>
              <a:rPr lang="es-AR" smtClean="0"/>
              <a:t>Servicio de cluster</a:t>
            </a:r>
          </a:p>
          <a:p>
            <a:pPr lvl="1"/>
            <a:r>
              <a:rPr lang="es-AR" sz="2400" smtClean="0"/>
              <a:t>Gestiona actividad del cluster</a:t>
            </a:r>
          </a:p>
          <a:p>
            <a:r>
              <a:rPr lang="es-AR" smtClean="0"/>
              <a:t>Recurso</a:t>
            </a:r>
          </a:p>
          <a:p>
            <a:pPr lvl="1"/>
            <a:r>
              <a:rPr lang="es-AR" sz="2400" smtClean="0"/>
              <a:t>Elemento gestionado por el cluster</a:t>
            </a:r>
          </a:p>
          <a:p>
            <a:r>
              <a:rPr lang="es-AR" smtClean="0"/>
              <a:t>En línea (online)</a:t>
            </a:r>
          </a:p>
          <a:p>
            <a:pPr lvl="1"/>
            <a:r>
              <a:rPr lang="es-AR" sz="2400" smtClean="0"/>
              <a:t>El recurso está online cuando está proporcionando un servicio</a:t>
            </a:r>
          </a:p>
          <a:p>
            <a:r>
              <a:rPr lang="es-AR" smtClean="0"/>
              <a:t>Grupo</a:t>
            </a:r>
          </a:p>
          <a:p>
            <a:pPr lvl="1"/>
            <a:r>
              <a:rPr lang="es-AR" sz="2400" smtClean="0"/>
              <a:t>Colección de elementos necesarios para ejecutar una aplicación</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s-AR" smtClean="0"/>
              <a:t>Grupo</a:t>
            </a:r>
          </a:p>
        </p:txBody>
      </p:sp>
      <p:sp>
        <p:nvSpPr>
          <p:cNvPr id="59395" name="Content Placeholder 2"/>
          <p:cNvSpPr>
            <a:spLocks noGrp="1"/>
          </p:cNvSpPr>
          <p:nvPr>
            <p:ph idx="1"/>
          </p:nvPr>
        </p:nvSpPr>
        <p:spPr>
          <a:xfrm>
            <a:off x="457200" y="1600200"/>
            <a:ext cx="8229600" cy="4924425"/>
          </a:xfrm>
        </p:spPr>
        <p:txBody>
          <a:bodyPr/>
          <a:lstStyle/>
          <a:p>
            <a:r>
              <a:rPr lang="es-AR" smtClean="0"/>
              <a:t>Combina recursos en unidades mayores que se pueden manejar más fácilmente</a:t>
            </a:r>
          </a:p>
          <a:p>
            <a:r>
              <a:rPr lang="es-AR" smtClean="0"/>
              <a:t>Las operaciones realizadas en un grupo afectan a todos los recursos en ese grupo</a:t>
            </a:r>
          </a:p>
          <a:p>
            <a:r>
              <a:rPr lang="es-AR" smtClean="0"/>
              <a:t>Los recursos se implementan como bibliotecas dinámicas (DLL)</a:t>
            </a:r>
          </a:p>
          <a:p>
            <a:pPr lvl="1"/>
            <a:r>
              <a:rPr lang="es-AR" smtClean="0"/>
              <a:t>Gestionadas por un monitor de recursos</a:t>
            </a:r>
          </a:p>
          <a:p>
            <a:r>
              <a:rPr lang="es-AR" smtClean="0"/>
              <a:t>El monitor de recursos interactúa con el servicio de cluster usando RPC</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s-AR" smtClean="0"/>
              <a:t>Diagrama de bloques del Servidor de cluster Windows</a:t>
            </a:r>
          </a:p>
        </p:txBody>
      </p:sp>
      <p:pic>
        <p:nvPicPr>
          <p:cNvPr id="60419" name="Content Placeholder 3" descr="Fig16_15.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95463" y="1600200"/>
            <a:ext cx="5553075" cy="4525963"/>
          </a:xfr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s-AR" smtClean="0"/>
              <a:t>Componentes principales</a:t>
            </a:r>
          </a:p>
        </p:txBody>
      </p:sp>
      <p:sp>
        <p:nvSpPr>
          <p:cNvPr id="61443" name="Content Placeholder 2"/>
          <p:cNvSpPr>
            <a:spLocks noGrp="1"/>
          </p:cNvSpPr>
          <p:nvPr>
            <p:ph idx="1"/>
          </p:nvPr>
        </p:nvSpPr>
        <p:spPr>
          <a:xfrm>
            <a:off x="457200" y="1600200"/>
            <a:ext cx="8229600" cy="4781550"/>
          </a:xfrm>
        </p:spPr>
        <p:txBody>
          <a:bodyPr/>
          <a:lstStyle/>
          <a:p>
            <a:r>
              <a:rPr lang="es-AR" smtClean="0"/>
              <a:t>Gestor de base de datos de configuración</a:t>
            </a:r>
          </a:p>
          <a:p>
            <a:pPr lvl="1"/>
            <a:r>
              <a:rPr lang="es-AR" sz="2400" smtClean="0"/>
              <a:t>La BD contiene información de recursos, grupos y pertenencia de grupos a nodos</a:t>
            </a:r>
          </a:p>
          <a:p>
            <a:r>
              <a:rPr lang="es-AR" smtClean="0"/>
              <a:t>Gestor de recursos/gestor de recuperación de fallos</a:t>
            </a:r>
          </a:p>
          <a:p>
            <a:pPr lvl="1"/>
            <a:r>
              <a:rPr lang="es-AR" sz="2400" smtClean="0"/>
              <a:t>Toma todas las decisiones relativas a los grupos de recursos e inicia acciones apropiadas (inicializar, reinicializar, recuperar fallos)</a:t>
            </a:r>
          </a:p>
          <a:p>
            <a:r>
              <a:rPr lang="es-AR" smtClean="0"/>
              <a:t>Procesador de eventos</a:t>
            </a:r>
          </a:p>
          <a:p>
            <a:pPr lvl="1"/>
            <a:r>
              <a:rPr lang="es-AR" sz="2400" smtClean="0"/>
              <a:t>Conecta componentes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68313" y="22225"/>
            <a:ext cx="8229600" cy="1143000"/>
          </a:xfrm>
        </p:spPr>
        <p:txBody>
          <a:bodyPr/>
          <a:lstStyle/>
          <a:p>
            <a:r>
              <a:rPr lang="es-AR" smtClean="0"/>
              <a:t>Computación cliente/servidor</a:t>
            </a:r>
          </a:p>
        </p:txBody>
      </p:sp>
      <p:sp>
        <p:nvSpPr>
          <p:cNvPr id="7171" name="Content Placeholder 2"/>
          <p:cNvSpPr>
            <a:spLocks noGrp="1"/>
          </p:cNvSpPr>
          <p:nvPr>
            <p:ph idx="1"/>
          </p:nvPr>
        </p:nvSpPr>
        <p:spPr>
          <a:xfrm>
            <a:off x="468313" y="1146175"/>
            <a:ext cx="8229600" cy="5378450"/>
          </a:xfrm>
        </p:spPr>
        <p:txBody>
          <a:bodyPr/>
          <a:lstStyle/>
          <a:p>
            <a:r>
              <a:rPr lang="en-US" b="1" smtClean="0"/>
              <a:t>Cliente </a:t>
            </a:r>
            <a:r>
              <a:rPr lang="en-US" smtClean="0"/>
              <a:t>generalmente estaciones de trabajo o PC simples que proporcionan una interfaz de fácil manejo para el usuario final. </a:t>
            </a:r>
          </a:p>
          <a:p>
            <a:r>
              <a:rPr lang="en-US" smtClean="0"/>
              <a:t>Cada </a:t>
            </a:r>
            <a:r>
              <a:rPr lang="en-US" b="1" smtClean="0"/>
              <a:t>servidor</a:t>
            </a:r>
            <a:r>
              <a:rPr lang="en-US" smtClean="0"/>
              <a:t> proporciona un conjunto de servicios compartidos a los clientes </a:t>
            </a:r>
          </a:p>
          <a:p>
            <a:pPr lvl="1"/>
            <a:r>
              <a:rPr lang="en-US" smtClean="0"/>
              <a:t>permite a muchos clientes compartir la misma base de datos</a:t>
            </a:r>
          </a:p>
          <a:p>
            <a:pPr lvl="1"/>
            <a:r>
              <a:rPr lang="en-US" smtClean="0"/>
              <a:t>Permite el uso de sistemas de computación de alto rendimiento para el manejo de la BD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s-AR" smtClean="0"/>
              <a:t>SUN cluster</a:t>
            </a:r>
          </a:p>
        </p:txBody>
      </p:sp>
      <p:sp>
        <p:nvSpPr>
          <p:cNvPr id="62467" name="Content Placeholder 2"/>
          <p:cNvSpPr>
            <a:spLocks noGrp="1"/>
          </p:cNvSpPr>
          <p:nvPr>
            <p:ph idx="1"/>
          </p:nvPr>
        </p:nvSpPr>
        <p:spPr/>
        <p:txBody>
          <a:bodyPr/>
          <a:lstStyle/>
          <a:p>
            <a:r>
              <a:rPr lang="es-AR" smtClean="0"/>
              <a:t>Es un SO distribuido, construido como un conjunto de extensiones del sistema UNIX de Solaris</a:t>
            </a:r>
          </a:p>
          <a:p>
            <a:r>
              <a:rPr lang="es-AR" smtClean="0"/>
              <a:t>Proporciona una visión unificada</a:t>
            </a:r>
          </a:p>
          <a:p>
            <a:pPr lvl="1"/>
            <a:r>
              <a:rPr lang="es-AR" smtClean="0"/>
              <a:t>Los usuarios y las aplicaciones ven al cluster como una única computadora ejecutando el SO Solaris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s-AR" smtClean="0"/>
              <a:t>Estructura de SUN cluster</a:t>
            </a:r>
          </a:p>
        </p:txBody>
      </p:sp>
      <p:pic>
        <p:nvPicPr>
          <p:cNvPr id="63491" name="Content Placeholder 3" descr="Fig16_16.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73150" y="1600200"/>
            <a:ext cx="6997700" cy="4525963"/>
          </a:xfr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s-AR" smtClean="0"/>
              <a:t>SUN cluster</a:t>
            </a:r>
            <a:br>
              <a:rPr lang="es-AR" smtClean="0"/>
            </a:br>
            <a:r>
              <a:rPr lang="es-AR" smtClean="0"/>
              <a:t>Componentes principales</a:t>
            </a:r>
          </a:p>
        </p:txBody>
      </p:sp>
      <p:sp>
        <p:nvSpPr>
          <p:cNvPr id="64515" name="Content Placeholder 2"/>
          <p:cNvSpPr>
            <a:spLocks noGrp="1"/>
          </p:cNvSpPr>
          <p:nvPr>
            <p:ph idx="1"/>
          </p:nvPr>
        </p:nvSpPr>
        <p:spPr/>
        <p:txBody>
          <a:bodyPr/>
          <a:lstStyle/>
          <a:p>
            <a:r>
              <a:rPr lang="es-AR" smtClean="0"/>
              <a:t>Soporte de objetos y comunicaciones</a:t>
            </a:r>
          </a:p>
          <a:p>
            <a:r>
              <a:rPr lang="es-AR" smtClean="0"/>
              <a:t>Gestión de procesos</a:t>
            </a:r>
          </a:p>
          <a:p>
            <a:r>
              <a:rPr lang="es-AR" smtClean="0"/>
              <a:t>Redes</a:t>
            </a:r>
          </a:p>
          <a:p>
            <a:r>
              <a:rPr lang="es-AR" smtClean="0"/>
              <a:t>Sistema de ficheros distribuidos global</a:t>
            </a:r>
          </a:p>
          <a:p>
            <a:endParaRPr lang="es-AR"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s-AR" smtClean="0"/>
              <a:t>Soporte de objetos y comunicaciones</a:t>
            </a:r>
          </a:p>
        </p:txBody>
      </p:sp>
      <p:sp>
        <p:nvSpPr>
          <p:cNvPr id="65539" name="Content Placeholder 2"/>
          <p:cNvSpPr>
            <a:spLocks noGrp="1"/>
          </p:cNvSpPr>
          <p:nvPr>
            <p:ph idx="1"/>
          </p:nvPr>
        </p:nvSpPr>
        <p:spPr>
          <a:xfrm>
            <a:off x="457200" y="1600200"/>
            <a:ext cx="8229600" cy="4781550"/>
          </a:xfrm>
        </p:spPr>
        <p:txBody>
          <a:bodyPr/>
          <a:lstStyle/>
          <a:p>
            <a:r>
              <a:rPr lang="es-AR" smtClean="0"/>
              <a:t>SUN cluster es orientado a objeto</a:t>
            </a:r>
          </a:p>
          <a:p>
            <a:r>
              <a:rPr lang="es-AR" smtClean="0"/>
              <a:t>El modelo de objetos CORBA usado define objetos y mecanismos RPC</a:t>
            </a:r>
          </a:p>
          <a:p>
            <a:r>
              <a:rPr lang="es-AR" smtClean="0"/>
              <a:t>Se usa el Lenguaje de Definición de Interfaces de CORBA para especificar las interfaces entre los componentes de los diferentes nodos</a:t>
            </a:r>
          </a:p>
          <a:p>
            <a:r>
              <a:rPr lang="es-AR" smtClean="0"/>
              <a:t>Usa el núcleo de Solaris sin prácticamente ningún cambio</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s-AR" smtClean="0"/>
              <a:t>Gestión de procesos</a:t>
            </a:r>
          </a:p>
        </p:txBody>
      </p:sp>
      <p:sp>
        <p:nvSpPr>
          <p:cNvPr id="66563" name="Content Placeholder 2"/>
          <p:cNvSpPr>
            <a:spLocks noGrp="1"/>
          </p:cNvSpPr>
          <p:nvPr>
            <p:ph idx="1"/>
          </p:nvPr>
        </p:nvSpPr>
        <p:spPr/>
        <p:txBody>
          <a:bodyPr/>
          <a:lstStyle/>
          <a:p>
            <a:r>
              <a:rPr lang="es-AR" smtClean="0"/>
              <a:t>Gestión de procesos global</a:t>
            </a:r>
          </a:p>
          <a:p>
            <a:pPr lvl="1"/>
            <a:r>
              <a:rPr lang="es-AR" smtClean="0"/>
              <a:t>La localización de un proceso es transparente al usuario</a:t>
            </a:r>
          </a:p>
          <a:p>
            <a:r>
              <a:rPr lang="es-AR" smtClean="0"/>
              <a:t>ID del proceso única a través del cluster</a:t>
            </a:r>
          </a:p>
          <a:p>
            <a:pPr lvl="1"/>
            <a:r>
              <a:rPr lang="es-AR" smtClean="0"/>
              <a:t>Cada nodo puede saber la localización y estado de cada proceso</a:t>
            </a:r>
          </a:p>
          <a:p>
            <a:r>
              <a:rPr lang="es-AR" smtClean="0"/>
              <a:t>Se puede migrar un proceso</a:t>
            </a:r>
          </a:p>
          <a:p>
            <a:pPr lvl="1"/>
            <a:r>
              <a:rPr lang="es-AR" smtClean="0"/>
              <a:t>Todos los hilos de un proceso deben estar en el mismo nodo</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s-AR" smtClean="0"/>
              <a:t>Redes</a:t>
            </a:r>
          </a:p>
        </p:txBody>
      </p:sp>
      <p:sp>
        <p:nvSpPr>
          <p:cNvPr id="67587" name="Content Placeholder 2"/>
          <p:cNvSpPr>
            <a:spLocks noGrp="1"/>
          </p:cNvSpPr>
          <p:nvPr>
            <p:ph idx="1"/>
          </p:nvPr>
        </p:nvSpPr>
        <p:spPr/>
        <p:txBody>
          <a:bodyPr/>
          <a:lstStyle/>
          <a:p>
            <a:r>
              <a:rPr lang="es-AR" smtClean="0"/>
              <a:t>Usa un filtro de paquetes para enviar los paquetes al nodo apropiado</a:t>
            </a:r>
          </a:p>
          <a:p>
            <a:r>
              <a:rPr lang="es-AR" smtClean="0"/>
              <a:t>Externamente, el cluster parece un solo servidor con una única dirección IP</a:t>
            </a:r>
          </a:p>
          <a:p>
            <a:r>
              <a:rPr lang="es-AR" smtClean="0"/>
              <a:t>Las conexiones entrantes (peticiones de clientes) se balancean entre todos los nodos disponibles del cluster</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s-AR" smtClean="0"/>
              <a:t>Extensiones del SA de SUN cluster</a:t>
            </a:r>
          </a:p>
        </p:txBody>
      </p:sp>
      <p:pic>
        <p:nvPicPr>
          <p:cNvPr id="68611" name="Content Placeholder 3" descr="Fig16_17.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66788" y="1681163"/>
            <a:ext cx="7210425" cy="4362450"/>
          </a:xfr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s-AR" smtClean="0"/>
              <a:t>Clusters Beowulf and Linux</a:t>
            </a:r>
          </a:p>
        </p:txBody>
      </p:sp>
      <p:sp>
        <p:nvSpPr>
          <p:cNvPr id="69635" name="Content Placeholder 2"/>
          <p:cNvSpPr>
            <a:spLocks noGrp="1"/>
          </p:cNvSpPr>
          <p:nvPr>
            <p:ph idx="1"/>
          </p:nvPr>
        </p:nvSpPr>
        <p:spPr>
          <a:xfrm>
            <a:off x="457200" y="1600200"/>
            <a:ext cx="8229600" cy="5068888"/>
          </a:xfrm>
        </p:spPr>
        <p:txBody>
          <a:bodyPr/>
          <a:lstStyle/>
          <a:p>
            <a:r>
              <a:rPr lang="es-AR" sz="2800" smtClean="0"/>
              <a:t>El proyecto Beowulf se inició en 1994 con el patrocinio del proyecto de la NASA HPCC (Computación y Comunicación de Altas Prestaciones)</a:t>
            </a:r>
          </a:p>
          <a:p>
            <a:r>
              <a:rPr lang="es-AR" sz="2800" smtClean="0"/>
              <a:t>Objetivo: investigar el potencial de los clusters de PC para realizar tareas de computación superando la capacidad de las estaciones de trabajo a un mínimo costo</a:t>
            </a:r>
          </a:p>
          <a:p>
            <a:r>
              <a:rPr lang="es-AR" sz="2800" smtClean="0"/>
              <a:t>Quizás la tecnología cluster más importante hoy en día</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s-AR" smtClean="0"/>
              <a:t>Clusters Beowulf and Linux</a:t>
            </a:r>
          </a:p>
        </p:txBody>
      </p:sp>
      <p:sp>
        <p:nvSpPr>
          <p:cNvPr id="70659" name="Content Placeholder 2"/>
          <p:cNvSpPr>
            <a:spLocks noGrp="1"/>
          </p:cNvSpPr>
          <p:nvPr>
            <p:ph idx="1"/>
          </p:nvPr>
        </p:nvSpPr>
        <p:spPr>
          <a:xfrm>
            <a:off x="468313" y="1341438"/>
            <a:ext cx="8229600" cy="5256212"/>
          </a:xfrm>
        </p:spPr>
        <p:txBody>
          <a:bodyPr/>
          <a:lstStyle/>
          <a:p>
            <a:r>
              <a:rPr lang="es-AR" smtClean="0"/>
              <a:t>Características principales</a:t>
            </a:r>
          </a:p>
          <a:p>
            <a:pPr lvl="1"/>
            <a:r>
              <a:rPr lang="es-AR" sz="2400" smtClean="0"/>
              <a:t>Componentes genéricos disponibles en el mercado</a:t>
            </a:r>
          </a:p>
          <a:p>
            <a:pPr lvl="1"/>
            <a:r>
              <a:rPr lang="es-AR" sz="2400" smtClean="0"/>
              <a:t>Procesadores dedicados (mejor que ciclos disponibles de estaciones de trabajo ociosas)</a:t>
            </a:r>
          </a:p>
          <a:p>
            <a:pPr lvl="1"/>
            <a:r>
              <a:rPr lang="es-AR" sz="2400" smtClean="0"/>
              <a:t>Una red privada y dedicada (LAN o WAN o una combinación de redes)</a:t>
            </a:r>
          </a:p>
          <a:p>
            <a:pPr lvl="1"/>
            <a:r>
              <a:rPr lang="es-AR" sz="2400" smtClean="0"/>
              <a:t>Ningún componente propio</a:t>
            </a:r>
          </a:p>
          <a:p>
            <a:pPr lvl="1"/>
            <a:r>
              <a:rPr lang="es-AR" sz="2400" smtClean="0"/>
              <a:t>Fácilmente replicable para múltiples vendedores</a:t>
            </a:r>
          </a:p>
          <a:p>
            <a:pPr lvl="1"/>
            <a:r>
              <a:rPr lang="es-AR" sz="2400" smtClean="0"/>
              <a:t>E/S escalable</a:t>
            </a:r>
          </a:p>
          <a:p>
            <a:pPr lvl="1"/>
            <a:r>
              <a:rPr lang="es-AR" sz="2400" smtClean="0"/>
              <a:t>Basado en software gratuito disponible</a:t>
            </a:r>
          </a:p>
          <a:p>
            <a:pPr lvl="1"/>
            <a:r>
              <a:rPr lang="es-AR" sz="2400" smtClean="0"/>
              <a:t>Usa herramientas de computación libres</a:t>
            </a:r>
          </a:p>
          <a:p>
            <a:pPr lvl="1"/>
            <a:r>
              <a:rPr lang="es-AR" sz="2400" smtClean="0"/>
              <a:t>Retorno del diseño y de las mejoras a la comunidad</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s-AR" smtClean="0"/>
              <a:t>Configuración genérica de Beowulf</a:t>
            </a:r>
          </a:p>
        </p:txBody>
      </p:sp>
      <p:pic>
        <p:nvPicPr>
          <p:cNvPr id="71683" name="Content Placeholder 3" descr="Fig16_18.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27088" y="1773238"/>
            <a:ext cx="7556500" cy="4525962"/>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s-AR" smtClean="0"/>
              <a:t>Terminología Cliente/Servidor</a:t>
            </a:r>
          </a:p>
        </p:txBody>
      </p:sp>
      <p:pic>
        <p:nvPicPr>
          <p:cNvPr id="8195" name="Content Placeholder 3" descr="Table16_01.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57325" y="1804988"/>
            <a:ext cx="6229350" cy="4114800"/>
          </a:xfr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s-AR" smtClean="0"/>
              <a:t>Beowulf Software</a:t>
            </a:r>
          </a:p>
        </p:txBody>
      </p:sp>
      <p:sp>
        <p:nvSpPr>
          <p:cNvPr id="72707" name="Content Placeholder 2"/>
          <p:cNvSpPr>
            <a:spLocks noGrp="1"/>
          </p:cNvSpPr>
          <p:nvPr>
            <p:ph idx="1"/>
          </p:nvPr>
        </p:nvSpPr>
        <p:spPr/>
        <p:txBody>
          <a:bodyPr/>
          <a:lstStyle/>
          <a:p>
            <a:r>
              <a:rPr lang="es-AR" smtClean="0"/>
              <a:t>Cada nodo ejecuta su propia copia del kernel Linux y puede funcionar como un sistema Linux autónomo.</a:t>
            </a:r>
          </a:p>
          <a:p>
            <a:r>
              <a:rPr lang="es-AR" smtClean="0"/>
              <a:t>Se realizan extensiones al núcleo para permitir a los nodos participar en una serie de espacios de nombres globales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s-AR" smtClean="0"/>
              <a:t>Beowulf Software</a:t>
            </a:r>
          </a:p>
        </p:txBody>
      </p:sp>
      <p:sp>
        <p:nvSpPr>
          <p:cNvPr id="73731" name="Content Placeholder 2"/>
          <p:cNvSpPr>
            <a:spLocks noGrp="1"/>
          </p:cNvSpPr>
          <p:nvPr>
            <p:ph idx="1"/>
          </p:nvPr>
        </p:nvSpPr>
        <p:spPr/>
        <p:txBody>
          <a:bodyPr/>
          <a:lstStyle/>
          <a:p>
            <a:r>
              <a:rPr lang="es-AR" smtClean="0"/>
              <a:t>Espacio de procesos distribuido de Beowulf (BPROC)</a:t>
            </a:r>
          </a:p>
          <a:p>
            <a:pPr lvl="1"/>
            <a:r>
              <a:rPr lang="es-AR" sz="2400" smtClean="0"/>
              <a:t>Permite expandir ID procesos a múltiples nodos</a:t>
            </a:r>
          </a:p>
          <a:p>
            <a:r>
              <a:rPr lang="es-AR" smtClean="0"/>
              <a:t>Unión de canales Ethernet Beowulf</a:t>
            </a:r>
          </a:p>
          <a:p>
            <a:r>
              <a:rPr lang="es-AR" smtClean="0"/>
              <a:t>Pvmsync</a:t>
            </a:r>
          </a:p>
          <a:p>
            <a:pPr lvl="1"/>
            <a:r>
              <a:rPr lang="es-AR" sz="2400" smtClean="0"/>
              <a:t>Sincroniza objetos compartidos</a:t>
            </a:r>
          </a:p>
          <a:p>
            <a:r>
              <a:rPr lang="es-AR" smtClean="0"/>
              <a:t>EnFuzion</a:t>
            </a:r>
          </a:p>
          <a:p>
            <a:pPr lvl="1"/>
            <a:r>
              <a:rPr lang="es-AR" sz="2400" smtClean="0"/>
              <a:t>Conjunto de herramientas para hacer computación paramétrica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s-AR" smtClean="0"/>
              <a:t>Entorno genérico cliente/servidor</a:t>
            </a:r>
          </a:p>
        </p:txBody>
      </p:sp>
      <p:pic>
        <p:nvPicPr>
          <p:cNvPr id="9219" name="Content Placeholder 3" descr="Fig16_01.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79575" y="1600200"/>
            <a:ext cx="5784850" cy="452596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s-AR" smtClean="0"/>
              <a:t>Aplicaciones cliente/servidor</a:t>
            </a:r>
          </a:p>
        </p:txBody>
      </p:sp>
      <p:sp>
        <p:nvSpPr>
          <p:cNvPr id="10243" name="Content Placeholder 2"/>
          <p:cNvSpPr>
            <a:spLocks noGrp="1"/>
          </p:cNvSpPr>
          <p:nvPr>
            <p:ph idx="1"/>
          </p:nvPr>
        </p:nvSpPr>
        <p:spPr>
          <a:xfrm>
            <a:off x="457200" y="1600200"/>
            <a:ext cx="8229600" cy="5068888"/>
          </a:xfrm>
        </p:spPr>
        <p:txBody>
          <a:bodyPr/>
          <a:lstStyle/>
          <a:p>
            <a:r>
              <a:rPr lang="es-AR" smtClean="0"/>
              <a:t>La característica fundamental de una arquitectura cliente/servidor es la asignación de tareas a nivel de aplicación entre clientes y servidores</a:t>
            </a:r>
          </a:p>
          <a:p>
            <a:r>
              <a:rPr lang="es-AR" smtClean="0"/>
              <a:t>La plataforma y los SO de clientes y servidores pueden ser diferentes</a:t>
            </a:r>
          </a:p>
          <a:p>
            <a:pPr lvl="1"/>
            <a:r>
              <a:rPr lang="es-AR" smtClean="0"/>
              <a:t>Lo importante es que clientes y servidores compartan los mismos protocolos de comunicación y soporten las mismas aplicaciones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2616</Words>
  <Application>Microsoft Office PowerPoint</Application>
  <PresentationFormat>On-screen Show (4:3)</PresentationFormat>
  <Paragraphs>362</Paragraphs>
  <Slides>71</Slides>
  <Notes>5</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Procesamiento distribuido</vt:lpstr>
      <vt:lpstr>Procesamiento de datos tradicional</vt:lpstr>
      <vt:lpstr>Procesamiento de datos distribuido</vt:lpstr>
      <vt:lpstr>Ventajas de DDP</vt:lpstr>
      <vt:lpstr>Computación Cliente Servidor</vt:lpstr>
      <vt:lpstr>Computación cliente/servidor</vt:lpstr>
      <vt:lpstr>Terminología Cliente/Servidor</vt:lpstr>
      <vt:lpstr>Entorno genérico cliente/servidor</vt:lpstr>
      <vt:lpstr>Aplicaciones cliente/servidor</vt:lpstr>
      <vt:lpstr>Arquitectura genérica cliente/servidor</vt:lpstr>
      <vt:lpstr>Aplicaciones cliente/servidor</vt:lpstr>
      <vt:lpstr>Aplicaciones de BD</vt:lpstr>
      <vt:lpstr>Arquitectura c/s para aplicaciones de bases de datos</vt:lpstr>
      <vt:lpstr>Uso de una base de datos en un entorno cliente servidor</vt:lpstr>
      <vt:lpstr>Uso de una base de datos en un entorno cliente servidor</vt:lpstr>
      <vt:lpstr>Clases de aplicaciones C/S</vt:lpstr>
      <vt:lpstr>Procesamiento basado en el host</vt:lpstr>
      <vt:lpstr>Procesamiento basado en el servidor</vt:lpstr>
      <vt:lpstr>Procesamiento basado en el cliente</vt:lpstr>
      <vt:lpstr>Procesamiento cooperativo</vt:lpstr>
      <vt:lpstr>Arquitectura C/S de tres capas</vt:lpstr>
      <vt:lpstr>Arquitectura C/S de tres capas</vt:lpstr>
      <vt:lpstr>Consistencia de la cache de ficheros</vt:lpstr>
      <vt:lpstr>Middleware</vt:lpstr>
      <vt:lpstr>Papel del middleware en la arquitectura c/s</vt:lpstr>
      <vt:lpstr>Visión lógica del middleware</vt:lpstr>
      <vt:lpstr>Paso de mensajes distribuido</vt:lpstr>
      <vt:lpstr>Comunicación entre procesos (IPC)</vt:lpstr>
      <vt:lpstr>Paso de mensajes distribuido</vt:lpstr>
      <vt:lpstr>Primitivas básicas de paso de mensajes</vt:lpstr>
      <vt:lpstr>Fiable vs No Fiable</vt:lpstr>
      <vt:lpstr>Bloqueante vs No Bloqueante</vt:lpstr>
      <vt:lpstr>Llamadas a Procedimiento Remoto (RPC)</vt:lpstr>
      <vt:lpstr>Llamadas a procedimiento remoto (RPC)</vt:lpstr>
      <vt:lpstr>Arquitectura RPC</vt:lpstr>
      <vt:lpstr>Mecanismo de RPC</vt:lpstr>
      <vt:lpstr>Parámetros</vt:lpstr>
      <vt:lpstr>Enlace cliente servidor</vt:lpstr>
      <vt:lpstr>Síncronas vs Asíncronas</vt:lpstr>
      <vt:lpstr>Clusters</vt:lpstr>
      <vt:lpstr>Clusters</vt:lpstr>
      <vt:lpstr>Ventajas de los clusters</vt:lpstr>
      <vt:lpstr>Configuraciones de clusters</vt:lpstr>
      <vt:lpstr>Métodos de clustering. Beneficios y limitaciones</vt:lpstr>
      <vt:lpstr>Métodos de clustering. Beneficios y limitaciones</vt:lpstr>
      <vt:lpstr>Aspectos de diseño de SO</vt:lpstr>
      <vt:lpstr>Gestión de fallos</vt:lpstr>
      <vt:lpstr>Equilibrado de carga</vt:lpstr>
      <vt:lpstr>Computación paralela</vt:lpstr>
      <vt:lpstr>Arquitectura de computación cluster</vt:lpstr>
      <vt:lpstr>Servicios y funciones deseables de un cluster</vt:lpstr>
      <vt:lpstr>Servicios y funciones deseables de un cluster</vt:lpstr>
      <vt:lpstr>Cluster frente a SMP</vt:lpstr>
      <vt:lpstr>Sistemas Ejemplo</vt:lpstr>
      <vt:lpstr>Servidor cluster de windows</vt:lpstr>
      <vt:lpstr>Servidor cluster de windows</vt:lpstr>
      <vt:lpstr>Grupo</vt:lpstr>
      <vt:lpstr>Diagrama de bloques del Servidor de cluster Windows</vt:lpstr>
      <vt:lpstr>Componentes principales</vt:lpstr>
      <vt:lpstr>SUN cluster</vt:lpstr>
      <vt:lpstr>Estructura de SUN cluster</vt:lpstr>
      <vt:lpstr>SUN cluster Componentes principales</vt:lpstr>
      <vt:lpstr>Soporte de objetos y comunicaciones</vt:lpstr>
      <vt:lpstr>Gestión de procesos</vt:lpstr>
      <vt:lpstr>Redes</vt:lpstr>
      <vt:lpstr>Extensiones del SA de SUN cluster</vt:lpstr>
      <vt:lpstr>Clusters Beowulf and Linux</vt:lpstr>
      <vt:lpstr>Clusters Beowulf and Linux</vt:lpstr>
      <vt:lpstr>Configuración genérica de Beowulf</vt:lpstr>
      <vt:lpstr>Beowulf Software</vt:lpstr>
      <vt:lpstr>Beowulf Software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distribuidos</dc:title>
  <dc:subject>Cap 6 Tema 2</dc:subject>
  <dc:creator>Graciela</dc:creator>
  <cp:lastModifiedBy>Graciela Sevilla</cp:lastModifiedBy>
  <cp:revision>2</cp:revision>
  <dcterms:created xsi:type="dcterms:W3CDTF">2006-08-16T00:00:00Z</dcterms:created>
  <dcterms:modified xsi:type="dcterms:W3CDTF">2011-10-26T12:53:59Z</dcterms:modified>
</cp:coreProperties>
</file>