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D745450-ABF6-4B8E-BDE4-94D0F0CA82A8}">
  <a:tblStyle styleId="{5D745450-ABF6-4B8E-BDE4-94D0F0CA82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1615b0046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1615b00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aad14428_2_15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aad14428_2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a99ca098_0_8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a99ca09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f4ebb01f_1_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f4ebb01f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f4ebb01f_1_2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f4ebb01f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32b021fba_0_2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32b021fb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32b021fba_0_3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32b021fb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32b021fba_0_4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32b021fb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32b021fba_0_4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32b021fb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32b021fba_0_5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32b021fb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8366929" y="6137148"/>
            <a:ext cx="317524" cy="642461"/>
            <a:chOff x="2085650" y="1351575"/>
            <a:chExt cx="1038000" cy="1903025"/>
          </a:xfrm>
        </p:grpSpPr>
        <p:sp>
          <p:nvSpPr>
            <p:cNvPr id="13" name="Google Shape;13;p2"/>
            <p:cNvSpPr/>
            <p:nvPr/>
          </p:nvSpPr>
          <p:spPr>
            <a:xfrm>
              <a:off x="2322500" y="1351575"/>
              <a:ext cx="555300" cy="528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" name="Google Shape;14;p2"/>
            <p:cNvCxnSpPr>
              <a:stCxn id="15" idx="1"/>
            </p:cNvCxnSpPr>
            <p:nvPr/>
          </p:nvCxnSpPr>
          <p:spPr>
            <a:xfrm>
              <a:off x="2599721" y="1900635"/>
              <a:ext cx="4800" cy="85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 flipH="1">
              <a:off x="2085650" y="1933932"/>
              <a:ext cx="514500" cy="500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2600150" y="1933932"/>
              <a:ext cx="523500" cy="47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2600150" y="2751800"/>
              <a:ext cx="450600" cy="48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 flipH="1">
              <a:off x="2126775" y="2751800"/>
              <a:ext cx="482700" cy="502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" name="Google Shape;20;p2"/>
            <p:cNvSpPr/>
            <p:nvPr/>
          </p:nvSpPr>
          <p:spPr>
            <a:xfrm rot="-5400000">
              <a:off x="2401975" y="1561525"/>
              <a:ext cx="394500" cy="555000"/>
            </a:xfrm>
            <a:prstGeom prst="moon">
              <a:avLst>
                <a:gd fmla="val 50000" name="adj"/>
              </a:avLst>
            </a:prstGeom>
            <a:solidFill>
              <a:srgbClr val="1AA222"/>
            </a:solidFill>
            <a:ln cap="flat" cmpd="sng" w="952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455125" y="1593775"/>
              <a:ext cx="72900" cy="90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683725" y="1593775"/>
              <a:ext cx="72900" cy="90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 rot="5400000">
              <a:off x="2570021" y="1752585"/>
              <a:ext cx="59400" cy="236700"/>
            </a:xfrm>
            <a:prstGeom prst="moon">
              <a:avLst>
                <a:gd fmla="val 87500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flipH="1" rot="10800000">
              <a:off x="2415949" y="1579513"/>
              <a:ext cx="146100" cy="119400"/>
            </a:xfrm>
            <a:prstGeom prst="round2Same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flipH="1" rot="10800000">
              <a:off x="2655174" y="1579513"/>
              <a:ext cx="146100" cy="119400"/>
            </a:xfrm>
            <a:prstGeom prst="round2SameRect">
              <a:avLst>
                <a:gd fmla="val 16667" name="adj1"/>
                <a:gd fmla="val 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" name="Google Shape;25;p2"/>
            <p:cNvCxnSpPr/>
            <p:nvPr/>
          </p:nvCxnSpPr>
          <p:spPr>
            <a:xfrm>
              <a:off x="2328875" y="1577575"/>
              <a:ext cx="545400" cy="2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" name="Google Shape;26;p2"/>
          <p:cNvGrpSpPr/>
          <p:nvPr/>
        </p:nvGrpSpPr>
        <p:grpSpPr>
          <a:xfrm>
            <a:off x="7883935" y="6137176"/>
            <a:ext cx="312023" cy="660053"/>
            <a:chOff x="3618288" y="1252942"/>
            <a:chExt cx="1038000" cy="1988113"/>
          </a:xfrm>
        </p:grpSpPr>
        <p:cxnSp>
          <p:nvCxnSpPr>
            <p:cNvPr id="27" name="Google Shape;27;p2"/>
            <p:cNvCxnSpPr/>
            <p:nvPr/>
          </p:nvCxnSpPr>
          <p:spPr>
            <a:xfrm flipH="1">
              <a:off x="4130700" y="1848026"/>
              <a:ext cx="6600" cy="895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" name="Google Shape;28;p2"/>
            <p:cNvSpPr/>
            <p:nvPr/>
          </p:nvSpPr>
          <p:spPr>
            <a:xfrm>
              <a:off x="3892450" y="1351575"/>
              <a:ext cx="476082" cy="588325"/>
            </a:xfrm>
            <a:custGeom>
              <a:rect b="b" l="l" r="r" t="t"/>
              <a:pathLst>
                <a:path extrusionOk="0" h="23533" w="19298">
                  <a:moveTo>
                    <a:pt x="2033" y="2071"/>
                  </a:moveTo>
                  <a:cubicBezTo>
                    <a:pt x="-715" y="4266"/>
                    <a:pt x="-12" y="10855"/>
                    <a:pt x="379" y="14318"/>
                  </a:cubicBezTo>
                  <a:cubicBezTo>
                    <a:pt x="771" y="17782"/>
                    <a:pt x="1858" y="21577"/>
                    <a:pt x="4382" y="22852"/>
                  </a:cubicBezTo>
                  <a:cubicBezTo>
                    <a:pt x="6907" y="24127"/>
                    <a:pt x="13064" y="23484"/>
                    <a:pt x="15526" y="21968"/>
                  </a:cubicBezTo>
                  <a:cubicBezTo>
                    <a:pt x="17988" y="20452"/>
                    <a:pt x="18928" y="17225"/>
                    <a:pt x="19152" y="13755"/>
                  </a:cubicBezTo>
                  <a:cubicBezTo>
                    <a:pt x="19376" y="10285"/>
                    <a:pt x="19723" y="3096"/>
                    <a:pt x="16870" y="1149"/>
                  </a:cubicBezTo>
                  <a:cubicBezTo>
                    <a:pt x="14017" y="-798"/>
                    <a:pt x="4782" y="-124"/>
                    <a:pt x="2033" y="207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29" name="Google Shape;29;p2"/>
            <p:cNvCxnSpPr/>
            <p:nvPr/>
          </p:nvCxnSpPr>
          <p:spPr>
            <a:xfrm flipH="1">
              <a:off x="3618288" y="1960813"/>
              <a:ext cx="514500" cy="500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4132788" y="1960813"/>
              <a:ext cx="523500" cy="47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4126269" y="2737655"/>
              <a:ext cx="460200" cy="50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2"/>
            <p:cNvCxnSpPr/>
            <p:nvPr/>
          </p:nvCxnSpPr>
          <p:spPr>
            <a:xfrm flipH="1">
              <a:off x="3659494" y="2737655"/>
              <a:ext cx="476100" cy="47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" name="Google Shape;33;p2"/>
            <p:cNvSpPr/>
            <p:nvPr/>
          </p:nvSpPr>
          <p:spPr>
            <a:xfrm>
              <a:off x="3892804" y="1252942"/>
              <a:ext cx="510400" cy="409050"/>
            </a:xfrm>
            <a:custGeom>
              <a:rect b="b" l="l" r="r" t="t"/>
              <a:pathLst>
                <a:path extrusionOk="0" h="16362" w="20416">
                  <a:moveTo>
                    <a:pt x="222" y="16038"/>
                  </a:moveTo>
                  <a:cubicBezTo>
                    <a:pt x="93" y="14676"/>
                    <a:pt x="-400" y="7270"/>
                    <a:pt x="699" y="5054"/>
                  </a:cubicBezTo>
                  <a:cubicBezTo>
                    <a:pt x="1798" y="2838"/>
                    <a:pt x="4628" y="3050"/>
                    <a:pt x="6814" y="2744"/>
                  </a:cubicBezTo>
                  <a:cubicBezTo>
                    <a:pt x="9000" y="2438"/>
                    <a:pt x="12132" y="3673"/>
                    <a:pt x="13813" y="3220"/>
                  </a:cubicBezTo>
                  <a:cubicBezTo>
                    <a:pt x="15495" y="2767"/>
                    <a:pt x="16156" y="-314"/>
                    <a:pt x="16903" y="26"/>
                  </a:cubicBezTo>
                  <a:cubicBezTo>
                    <a:pt x="17650" y="366"/>
                    <a:pt x="17714" y="4341"/>
                    <a:pt x="18297" y="5258"/>
                  </a:cubicBezTo>
                  <a:cubicBezTo>
                    <a:pt x="18881" y="6175"/>
                    <a:pt x="20268" y="3990"/>
                    <a:pt x="20404" y="5530"/>
                  </a:cubicBezTo>
                  <a:cubicBezTo>
                    <a:pt x="20540" y="7070"/>
                    <a:pt x="19454" y="13986"/>
                    <a:pt x="19113" y="14499"/>
                  </a:cubicBezTo>
                  <a:cubicBezTo>
                    <a:pt x="18773" y="15013"/>
                    <a:pt x="19229" y="9459"/>
                    <a:pt x="18361" y="8611"/>
                  </a:cubicBezTo>
                  <a:cubicBezTo>
                    <a:pt x="17493" y="7763"/>
                    <a:pt x="15537" y="9211"/>
                    <a:pt x="13905" y="9409"/>
                  </a:cubicBezTo>
                  <a:cubicBezTo>
                    <a:pt x="12273" y="9607"/>
                    <a:pt x="10238" y="10351"/>
                    <a:pt x="8571" y="9799"/>
                  </a:cubicBezTo>
                  <a:cubicBezTo>
                    <a:pt x="6904" y="9247"/>
                    <a:pt x="4858" y="5919"/>
                    <a:pt x="3903" y="6099"/>
                  </a:cubicBezTo>
                  <a:cubicBezTo>
                    <a:pt x="2948" y="6279"/>
                    <a:pt x="3245" y="9693"/>
                    <a:pt x="2840" y="10881"/>
                  </a:cubicBezTo>
                  <a:cubicBezTo>
                    <a:pt x="2435" y="12069"/>
                    <a:pt x="1908" y="12367"/>
                    <a:pt x="1472" y="13226"/>
                  </a:cubicBezTo>
                  <a:cubicBezTo>
                    <a:pt x="1036" y="14086"/>
                    <a:pt x="351" y="17400"/>
                    <a:pt x="222" y="16038"/>
                  </a:cubicBezTo>
                  <a:close/>
                </a:path>
              </a:pathLst>
            </a:custGeom>
            <a:solidFill>
              <a:srgbClr val="55B9CD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" name="Google Shape;34;p2"/>
            <p:cNvSpPr/>
            <p:nvPr/>
          </p:nvSpPr>
          <p:spPr>
            <a:xfrm>
              <a:off x="3992714" y="1593775"/>
              <a:ext cx="72900" cy="90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214520" y="1593775"/>
              <a:ext cx="72900" cy="90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7306208" y="6137195"/>
            <a:ext cx="398696" cy="685623"/>
            <a:chOff x="595950" y="1277375"/>
            <a:chExt cx="1038000" cy="1925366"/>
          </a:xfrm>
        </p:grpSpPr>
        <p:cxnSp>
          <p:nvCxnSpPr>
            <p:cNvPr id="37" name="Google Shape;37;p2"/>
            <p:cNvCxnSpPr/>
            <p:nvPr/>
          </p:nvCxnSpPr>
          <p:spPr>
            <a:xfrm>
              <a:off x="1111154" y="1876376"/>
              <a:ext cx="4800" cy="85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" name="Google Shape;38;p2"/>
            <p:cNvSpPr/>
            <p:nvPr/>
          </p:nvSpPr>
          <p:spPr>
            <a:xfrm>
              <a:off x="772406" y="1277375"/>
              <a:ext cx="654024" cy="754595"/>
            </a:xfrm>
            <a:custGeom>
              <a:rect b="b" l="l" r="r" t="t"/>
              <a:pathLst>
                <a:path extrusionOk="0" h="30759" w="25044">
                  <a:moveTo>
                    <a:pt x="103" y="29656"/>
                  </a:moveTo>
                  <a:cubicBezTo>
                    <a:pt x="557" y="30205"/>
                    <a:pt x="3077" y="29677"/>
                    <a:pt x="4186" y="26428"/>
                  </a:cubicBezTo>
                  <a:cubicBezTo>
                    <a:pt x="5295" y="23179"/>
                    <a:pt x="4314" y="12071"/>
                    <a:pt x="6759" y="10163"/>
                  </a:cubicBezTo>
                  <a:cubicBezTo>
                    <a:pt x="9204" y="8255"/>
                    <a:pt x="16704" y="12320"/>
                    <a:pt x="18856" y="14980"/>
                  </a:cubicBezTo>
                  <a:cubicBezTo>
                    <a:pt x="21008" y="17640"/>
                    <a:pt x="18676" y="23496"/>
                    <a:pt x="19672" y="26123"/>
                  </a:cubicBezTo>
                  <a:cubicBezTo>
                    <a:pt x="20669" y="28750"/>
                    <a:pt x="24156" y="30970"/>
                    <a:pt x="24835" y="30743"/>
                  </a:cubicBezTo>
                  <a:cubicBezTo>
                    <a:pt x="25514" y="30517"/>
                    <a:pt x="24367" y="29412"/>
                    <a:pt x="23748" y="24764"/>
                  </a:cubicBezTo>
                  <a:cubicBezTo>
                    <a:pt x="23129" y="20116"/>
                    <a:pt x="24399" y="6572"/>
                    <a:pt x="21121" y="2856"/>
                  </a:cubicBezTo>
                  <a:cubicBezTo>
                    <a:pt x="17843" y="-860"/>
                    <a:pt x="7355" y="-909"/>
                    <a:pt x="4078" y="2470"/>
                  </a:cubicBezTo>
                  <a:cubicBezTo>
                    <a:pt x="802" y="5850"/>
                    <a:pt x="2125" y="18602"/>
                    <a:pt x="1462" y="23133"/>
                  </a:cubicBezTo>
                  <a:cubicBezTo>
                    <a:pt x="800" y="27664"/>
                    <a:pt x="-351" y="29107"/>
                    <a:pt x="103" y="29656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39" name="Google Shape;39;p2"/>
            <p:cNvCxnSpPr/>
            <p:nvPr/>
          </p:nvCxnSpPr>
          <p:spPr>
            <a:xfrm flipH="1">
              <a:off x="595950" y="1966375"/>
              <a:ext cx="514500" cy="500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" name="Google Shape;40;p2"/>
            <p:cNvCxnSpPr/>
            <p:nvPr/>
          </p:nvCxnSpPr>
          <p:spPr>
            <a:xfrm>
              <a:off x="1110450" y="1966375"/>
              <a:ext cx="523500" cy="47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" name="Google Shape;41;p2"/>
            <p:cNvSpPr/>
            <p:nvPr/>
          </p:nvSpPr>
          <p:spPr>
            <a:xfrm>
              <a:off x="938650" y="1521150"/>
              <a:ext cx="72900" cy="90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96628" y="1423751"/>
              <a:ext cx="399400" cy="478725"/>
            </a:xfrm>
            <a:custGeom>
              <a:rect b="b" l="l" r="r" t="t"/>
              <a:pathLst>
                <a:path extrusionOk="0" h="19149" w="15976">
                  <a:moveTo>
                    <a:pt x="10" y="10996"/>
                  </a:moveTo>
                  <a:cubicBezTo>
                    <a:pt x="-140" y="14005"/>
                    <a:pt x="1438" y="16862"/>
                    <a:pt x="3544" y="18062"/>
                  </a:cubicBezTo>
                  <a:cubicBezTo>
                    <a:pt x="5650" y="19262"/>
                    <a:pt x="10645" y="19687"/>
                    <a:pt x="12648" y="18198"/>
                  </a:cubicBezTo>
                  <a:cubicBezTo>
                    <a:pt x="14651" y="16709"/>
                    <a:pt x="16928" y="12160"/>
                    <a:pt x="15561" y="9129"/>
                  </a:cubicBezTo>
                  <a:cubicBezTo>
                    <a:pt x="14194" y="6098"/>
                    <a:pt x="7037" y="-300"/>
                    <a:pt x="4445" y="11"/>
                  </a:cubicBezTo>
                  <a:cubicBezTo>
                    <a:pt x="1853" y="322"/>
                    <a:pt x="160" y="7988"/>
                    <a:pt x="10" y="10996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3" name="Google Shape;43;p2"/>
            <p:cNvSpPr/>
            <p:nvPr/>
          </p:nvSpPr>
          <p:spPr>
            <a:xfrm>
              <a:off x="960710" y="1605217"/>
              <a:ext cx="72900" cy="90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179119" y="1605217"/>
              <a:ext cx="72900" cy="90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" name="Google Shape;45;p2"/>
            <p:cNvGrpSpPr/>
            <p:nvPr/>
          </p:nvGrpSpPr>
          <p:grpSpPr>
            <a:xfrm>
              <a:off x="913049" y="1590975"/>
              <a:ext cx="387400" cy="119400"/>
              <a:chOff x="210625" y="1525375"/>
              <a:chExt cx="387400" cy="119400"/>
            </a:xfrm>
          </p:grpSpPr>
          <p:sp>
            <p:nvSpPr>
              <p:cNvPr id="46" name="Google Shape;46;p2"/>
              <p:cNvSpPr/>
              <p:nvPr/>
            </p:nvSpPr>
            <p:spPr>
              <a:xfrm flipH="1" rot="10800000">
                <a:off x="210625" y="1525375"/>
                <a:ext cx="146100" cy="1194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flipH="1" rot="10800000">
                <a:off x="449850" y="1525375"/>
                <a:ext cx="146100" cy="119400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8" name="Google Shape;48;p2"/>
              <p:cNvCxnSpPr/>
              <p:nvPr/>
            </p:nvCxnSpPr>
            <p:spPr>
              <a:xfrm>
                <a:off x="214025" y="1525376"/>
                <a:ext cx="384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49" name="Google Shape;49;p2"/>
            <p:cNvCxnSpPr/>
            <p:nvPr/>
          </p:nvCxnSpPr>
          <p:spPr>
            <a:xfrm>
              <a:off x="1111583" y="2727541"/>
              <a:ext cx="423600" cy="452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Google Shape;50;p2"/>
            <p:cNvCxnSpPr/>
            <p:nvPr/>
          </p:nvCxnSpPr>
          <p:spPr>
            <a:xfrm flipH="1">
              <a:off x="644808" y="2727541"/>
              <a:ext cx="476100" cy="47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Logo UMCloud.png" id="90" name="Google Shape;90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94049" y="157500"/>
            <a:ext cx="865586" cy="7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" name="Google Shape;53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/>
          <p:nvPr>
            <p:ph type="title"/>
          </p:nvPr>
        </p:nvSpPr>
        <p:spPr>
          <a:xfrm>
            <a:off x="0" y="62179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" type="body"/>
          </p:nvPr>
        </p:nvSpPr>
        <p:spPr>
          <a:xfrm>
            <a:off x="311700" y="9414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8" name="Google Shape;58;p4"/>
          <p:cNvCxnSpPr/>
          <p:nvPr/>
        </p:nvCxnSpPr>
        <p:spPr>
          <a:xfrm>
            <a:off x="79750" y="757575"/>
            <a:ext cx="7908000" cy="3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9" name="Google Shape;5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51374" y="62175"/>
            <a:ext cx="728825" cy="701325"/>
          </a:xfrm>
          <a:prstGeom prst="rect">
            <a:avLst/>
          </a:prstGeom>
          <a:noFill/>
          <a:ln cap="flat" cmpd="sng" w="28575">
            <a:solidFill>
              <a:srgbClr val="78672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3" name="Google Shape;6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4" name="Google Shape;6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" name="Google Shape;7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4" name="Google Shape;7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8" name="Google Shape;7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192.168.1.245:8006" TargetMode="External"/><Relationship Id="rId4" Type="http://schemas.openxmlformats.org/officeDocument/2006/relationships/hyperlink" Target="https://192.168.3.249:800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/>
          <p:nvPr/>
        </p:nvSpPr>
        <p:spPr>
          <a:xfrm>
            <a:off x="363300" y="209100"/>
            <a:ext cx="8417400" cy="30861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799475" y="1691850"/>
            <a:ext cx="76740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34343"/>
                </a:solidFill>
              </a:rPr>
              <a:t>Herramientas de Virtualización</a:t>
            </a:r>
            <a:endParaRPr sz="3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ctrTitle"/>
          </p:nvPr>
        </p:nvSpPr>
        <p:spPr>
          <a:xfrm>
            <a:off x="311700" y="992775"/>
            <a:ext cx="8520600" cy="44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Time!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 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https://192.168.1.245:8006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https://192.168.3.249:8006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0" y="62179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Temario</a:t>
            </a:r>
            <a:endParaRPr/>
          </a:p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311700" y="9414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Técnicas de virtualización:</a:t>
            </a:r>
            <a:endParaRPr sz="20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Virtualización total.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Paravirtualización.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Contenedores.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Asistencia via hardware.</a:t>
            </a:r>
            <a:endParaRPr sz="18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Actores de las diferentes implementaciones:</a:t>
            </a:r>
            <a:endParaRPr sz="20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Windows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KVM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VMware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Xen</a:t>
            </a:r>
            <a:endParaRPr sz="18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LXC 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Docker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Caso Práctico:</a:t>
            </a:r>
            <a:endParaRPr sz="20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Proxmox (KVM y LXC).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0" y="62179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Comparativa de Hypervisors</a:t>
            </a:r>
            <a:endParaRPr/>
          </a:p>
        </p:txBody>
      </p:sp>
      <p:graphicFrame>
        <p:nvGraphicFramePr>
          <p:cNvPr id="108" name="Google Shape;108;p15"/>
          <p:cNvGraphicFramePr/>
          <p:nvPr/>
        </p:nvGraphicFramePr>
        <p:xfrm>
          <a:off x="113675" y="1154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{5D745450-ABF6-4B8E-BDE4-94D0F0CA82A8}</a:tableStyleId>
              </a:tblPr>
              <a:tblGrid>
                <a:gridCol w="1779925"/>
                <a:gridCol w="1779925"/>
                <a:gridCol w="1779925"/>
                <a:gridCol w="1779925"/>
                <a:gridCol w="1779925"/>
              </a:tblGrid>
              <a:tr h="51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Proxmox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(KVM - LXC)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VMWare Vsphere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Windows Hyper-V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Citrix XenServer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16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Guest OS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Windows y Linux (KVM). Otros SO.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Windows, Linux, Unix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WIndows Modernos, Linux Limitado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Mayoría de Windows, Linux limitado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516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Open Source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Si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 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Si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16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Linux Containers (LXC)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Si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516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High Availavility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Si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Si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Requiere MS Failover Clustering. Soporte para guest limitado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Si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516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Backup en Caliente aka Snapshots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Si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Si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Limitado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Si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516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PCI-Passthrough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Si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Si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Si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9" name="Google Shape;109;p15"/>
          <p:cNvSpPr txBox="1"/>
          <p:nvPr/>
        </p:nvSpPr>
        <p:spPr>
          <a:xfrm>
            <a:off x="955950" y="5626450"/>
            <a:ext cx="7232100" cy="9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73763"/>
                </a:solidFill>
              </a:rPr>
              <a:t>Comparativa de algunas características de Hypervisors con soporte comercial</a:t>
            </a:r>
            <a:endParaRPr b="1" sz="2400">
              <a:solidFill>
                <a:srgbClr val="073763"/>
              </a:solidFill>
            </a:endParaRPr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311700" y="9414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0" y="62179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Arquitecturas de Proxmox</a:t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1662850" y="842925"/>
            <a:ext cx="6771600" cy="5897700"/>
          </a:xfrm>
          <a:prstGeom prst="cube">
            <a:avLst>
              <a:gd fmla="val 1293" name="adj"/>
            </a:avLst>
          </a:prstGeom>
          <a:solidFill>
            <a:srgbClr val="07376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271463" rotWithShape="0" algn="bl" dir="5400000" dist="1333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Servidor Proxmox VE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3708100" y="1402100"/>
            <a:ext cx="2613000" cy="763500"/>
          </a:xfrm>
          <a:prstGeom prst="cube">
            <a:avLst>
              <a:gd fmla="val 9849" name="adj"/>
            </a:avLst>
          </a:prstGeom>
          <a:solidFill>
            <a:srgbClr val="FF99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271463" rotWithShape="0" algn="bl" dir="5400000" dist="1333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FFFF"/>
                </a:solidFill>
              </a:rPr>
              <a:t>Almacenamiento:</a:t>
            </a:r>
            <a:endParaRPr b="1" i="1">
              <a:solidFill>
                <a:srgbClr val="FFFFFF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i="1" lang="en">
                <a:solidFill>
                  <a:srgbClr val="FFFFFF"/>
                </a:solidFill>
              </a:rPr>
              <a:t>Local </a:t>
            </a:r>
            <a:endParaRPr i="1">
              <a:solidFill>
                <a:srgbClr val="FFFFFF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i="1" lang="en">
                <a:solidFill>
                  <a:srgbClr val="FFFFFF"/>
                </a:solidFill>
              </a:rPr>
              <a:t>Remoto</a:t>
            </a:r>
            <a:endParaRPr i="1">
              <a:solidFill>
                <a:srgbClr val="FFFFFF"/>
              </a:solidFill>
            </a:endParaRPr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4550" y="899675"/>
            <a:ext cx="458400" cy="413842"/>
          </a:xfrm>
          <a:prstGeom prst="rect">
            <a:avLst/>
          </a:prstGeom>
          <a:noFill/>
          <a:ln>
            <a:noFill/>
          </a:ln>
          <a:effectLst>
            <a:outerShdw blurRad="171450" rotWithShape="0" algn="bl" dist="123825">
              <a:srgbClr val="000000">
                <a:alpha val="50000"/>
              </a:srgbClr>
            </a:outerShdw>
          </a:effectLst>
        </p:spPr>
      </p:pic>
      <p:sp>
        <p:nvSpPr>
          <p:cNvPr id="119" name="Google Shape;119;p16"/>
          <p:cNvSpPr/>
          <p:nvPr/>
        </p:nvSpPr>
        <p:spPr>
          <a:xfrm>
            <a:off x="7286000" y="1429425"/>
            <a:ext cx="744500" cy="773000"/>
          </a:xfrm>
          <a:prstGeom prst="flowChartMagneticDisk">
            <a:avLst/>
          </a:prstGeom>
          <a:solidFill>
            <a:srgbClr val="FF9900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 dir="6900000" dist="1428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Local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235500" y="1365275"/>
            <a:ext cx="905075" cy="837150"/>
          </a:xfrm>
          <a:prstGeom prst="flowChartMagneticDisk">
            <a:avLst/>
          </a:prstGeom>
          <a:solidFill>
            <a:srgbClr val="FF9900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 dir="6900000" dist="1428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Remoto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121" name="Google Shape;121;p16"/>
          <p:cNvCxnSpPr>
            <a:stCxn id="120" idx="4"/>
            <a:endCxn id="117" idx="2"/>
          </p:cNvCxnSpPr>
          <p:nvPr/>
        </p:nvCxnSpPr>
        <p:spPr>
          <a:xfrm>
            <a:off x="1140575" y="1783850"/>
            <a:ext cx="2567400" cy="375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dash"/>
            <a:round/>
            <a:headEnd len="med" w="med" type="triangle"/>
            <a:tailEnd len="med" w="med" type="triangle"/>
          </a:ln>
          <a:effectLst>
            <a:outerShdw blurRad="100013" rotWithShape="0" algn="bl" dir="5400000" dist="152400">
              <a:srgbClr val="000000">
                <a:alpha val="50000"/>
              </a:srgbClr>
            </a:outerShdw>
          </a:effectLst>
        </p:spPr>
      </p:cxnSp>
      <p:cxnSp>
        <p:nvCxnSpPr>
          <p:cNvPr id="122" name="Google Shape;122;p16"/>
          <p:cNvCxnSpPr>
            <a:stCxn id="117" idx="4"/>
            <a:endCxn id="119" idx="2"/>
          </p:cNvCxnSpPr>
          <p:nvPr/>
        </p:nvCxnSpPr>
        <p:spPr>
          <a:xfrm flipH="1" rot="10800000">
            <a:off x="6245903" y="1816049"/>
            <a:ext cx="1040100" cy="54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dash"/>
            <a:round/>
            <a:headEnd len="med" w="med" type="triangle"/>
            <a:tailEnd len="med" w="med" type="triangle"/>
          </a:ln>
          <a:effectLst>
            <a:outerShdw blurRad="100013" rotWithShape="0" algn="bl" dir="5400000" dist="152400">
              <a:srgbClr val="000000">
                <a:alpha val="50000"/>
              </a:srgbClr>
            </a:outerShdw>
          </a:effectLst>
        </p:spPr>
      </p:cxnSp>
      <p:sp>
        <p:nvSpPr>
          <p:cNvPr id="123" name="Google Shape;123;p16"/>
          <p:cNvSpPr/>
          <p:nvPr/>
        </p:nvSpPr>
        <p:spPr>
          <a:xfrm>
            <a:off x="2285525" y="2726524"/>
            <a:ext cx="2253600" cy="763500"/>
          </a:xfrm>
          <a:prstGeom prst="cube">
            <a:avLst>
              <a:gd fmla="val 6453" name="adj"/>
            </a:avLst>
          </a:prstGeom>
          <a:solidFill>
            <a:srgbClr val="99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271463" rotWithShape="0" algn="bl" dir="5400000" dist="1333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rgbClr val="FFFFFF"/>
                </a:solidFill>
              </a:rPr>
              <a:t>LXC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5700700" y="2732174"/>
            <a:ext cx="2253600" cy="763500"/>
          </a:xfrm>
          <a:prstGeom prst="cube">
            <a:avLst>
              <a:gd fmla="val 6453" name="adj"/>
            </a:avLst>
          </a:prstGeom>
          <a:solidFill>
            <a:srgbClr val="990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271463" rotWithShape="0" algn="bl" dir="5400000" dist="1333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FFFF"/>
                </a:solidFill>
              </a:rPr>
              <a:t> </a:t>
            </a:r>
            <a:r>
              <a:rPr b="1" i="1" lang="en" sz="1800">
                <a:solidFill>
                  <a:srgbClr val="FFFFFF"/>
                </a:solidFill>
              </a:rPr>
              <a:t>KVM</a:t>
            </a:r>
            <a:endParaRPr b="1" i="1" sz="1800">
              <a:solidFill>
                <a:srgbClr val="FFFFFF"/>
              </a:solidFill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3919953" y="2834025"/>
            <a:ext cx="500700" cy="559800"/>
          </a:xfrm>
          <a:prstGeom prst="cube">
            <a:avLst>
              <a:gd fmla="val 9849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271463" rotWithShape="0" algn="bl" dir="5400000" dist="1333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CT</a:t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5820403" y="2834025"/>
            <a:ext cx="500700" cy="559800"/>
          </a:xfrm>
          <a:prstGeom prst="cube">
            <a:avLst>
              <a:gd fmla="val 9849" name="adj"/>
            </a:avLst>
          </a:prstGeom>
          <a:solidFill>
            <a:srgbClr val="FFFFF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271463" rotWithShape="0" algn="bl" dir="5400000" dist="1333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VM</a:t>
            </a:r>
            <a:endParaRPr b="1" sz="1800">
              <a:solidFill>
                <a:srgbClr val="434343"/>
              </a:solidFill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3555695" y="4109497"/>
            <a:ext cx="3177600" cy="1146300"/>
          </a:xfrm>
          <a:prstGeom prst="cube">
            <a:avLst>
              <a:gd fmla="val 3790" name="adj"/>
            </a:avLst>
          </a:prstGeom>
          <a:solidFill>
            <a:srgbClr val="38761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271463" rotWithShape="0" algn="bl" dir="5400000" dist="1333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FFFF"/>
                </a:solidFill>
              </a:rPr>
              <a:t>Red:</a:t>
            </a:r>
            <a:endParaRPr b="1" i="1">
              <a:solidFill>
                <a:srgbClr val="FFFFFF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i="1" lang="en">
                <a:solidFill>
                  <a:srgbClr val="FFFFFF"/>
                </a:solidFill>
              </a:rPr>
              <a:t>Linux Bridging / Bonding</a:t>
            </a:r>
            <a:endParaRPr i="1">
              <a:solidFill>
                <a:srgbClr val="FFFFFF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i="1" lang="en">
                <a:solidFill>
                  <a:srgbClr val="FFFFFF"/>
                </a:solidFill>
              </a:rPr>
              <a:t>OpenvSwitch</a:t>
            </a:r>
            <a:endParaRPr i="1">
              <a:solidFill>
                <a:srgbClr val="FFFFFF"/>
              </a:solidFill>
            </a:endParaRPr>
          </a:p>
        </p:txBody>
      </p:sp>
      <p:cxnSp>
        <p:nvCxnSpPr>
          <p:cNvPr id="128" name="Google Shape;128;p16"/>
          <p:cNvCxnSpPr>
            <a:endCxn id="123" idx="4"/>
          </p:cNvCxnSpPr>
          <p:nvPr/>
        </p:nvCxnSpPr>
        <p:spPr>
          <a:xfrm rot="5400000">
            <a:off x="4233956" y="2448908"/>
            <a:ext cx="939900" cy="428100"/>
          </a:xfrm>
          <a:prstGeom prst="curvedConnector2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  <a:effectLst>
            <a:outerShdw blurRad="100013" rotWithShape="0" algn="bl" dir="5400000" dist="152400">
              <a:srgbClr val="000000">
                <a:alpha val="50000"/>
              </a:srgbClr>
            </a:outerShdw>
          </a:effectLst>
        </p:spPr>
      </p:cxnSp>
      <p:cxnSp>
        <p:nvCxnSpPr>
          <p:cNvPr id="129" name="Google Shape;129;p16"/>
          <p:cNvCxnSpPr>
            <a:stCxn id="117" idx="3"/>
            <a:endCxn id="124" idx="2"/>
          </p:cNvCxnSpPr>
          <p:nvPr/>
        </p:nvCxnSpPr>
        <p:spPr>
          <a:xfrm flipH="1" rot="-5400000">
            <a:off x="4852351" y="2290250"/>
            <a:ext cx="972900" cy="723600"/>
          </a:xfrm>
          <a:prstGeom prst="curvedConnector2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triangle"/>
            <a:tailEnd len="med" w="med" type="none"/>
          </a:ln>
          <a:effectLst>
            <a:outerShdw blurRad="100013" rotWithShape="0" algn="bl" dir="5400000" dist="152400">
              <a:srgbClr val="000000">
                <a:alpha val="50000"/>
              </a:srgbClr>
            </a:outerShdw>
          </a:effectLst>
        </p:spPr>
      </p:cxnSp>
      <p:cxnSp>
        <p:nvCxnSpPr>
          <p:cNvPr id="130" name="Google Shape;130;p16"/>
          <p:cNvCxnSpPr>
            <a:stCxn id="127" idx="1"/>
            <a:endCxn id="123" idx="2"/>
          </p:cNvCxnSpPr>
          <p:nvPr/>
        </p:nvCxnSpPr>
        <p:spPr>
          <a:xfrm flipH="1" rot="5400000">
            <a:off x="3194223" y="2224392"/>
            <a:ext cx="1020000" cy="2837100"/>
          </a:xfrm>
          <a:prstGeom prst="curvedConnector4">
            <a:avLst>
              <a:gd fmla="val 34626" name="adj1"/>
              <a:gd fmla="val 108398" name="adj2"/>
            </a:avLst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triangle"/>
            <a:tailEnd len="med" w="med" type="none"/>
          </a:ln>
          <a:effectLst>
            <a:outerShdw blurRad="100013" rotWithShape="0" algn="bl" dir="5400000" dist="152400">
              <a:srgbClr val="000000">
                <a:alpha val="50000"/>
              </a:srgbClr>
            </a:outerShdw>
          </a:effectLst>
        </p:spPr>
      </p:cxnSp>
      <p:cxnSp>
        <p:nvCxnSpPr>
          <p:cNvPr id="131" name="Google Shape;131;p16"/>
          <p:cNvCxnSpPr>
            <a:stCxn id="127" idx="0"/>
            <a:endCxn id="124" idx="4"/>
          </p:cNvCxnSpPr>
          <p:nvPr/>
        </p:nvCxnSpPr>
        <p:spPr>
          <a:xfrm rot="-5400000">
            <a:off x="6050168" y="2254747"/>
            <a:ext cx="970800" cy="2738700"/>
          </a:xfrm>
          <a:prstGeom prst="curvedConnector4">
            <a:avLst>
              <a:gd fmla="val 31614" name="adj1"/>
              <a:gd fmla="val 110498" name="adj2"/>
            </a:avLst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triangle"/>
            <a:tailEnd len="med" w="med" type="none"/>
          </a:ln>
          <a:effectLst>
            <a:outerShdw blurRad="100013" rotWithShape="0" algn="bl" dir="5400000" dist="152400">
              <a:srgbClr val="000000">
                <a:alpha val="50000"/>
              </a:srgbClr>
            </a:outerShdw>
          </a:effectLst>
        </p:spPr>
      </p:cxnSp>
      <p:sp>
        <p:nvSpPr>
          <p:cNvPr id="132" name="Google Shape;132;p16"/>
          <p:cNvSpPr/>
          <p:nvPr/>
        </p:nvSpPr>
        <p:spPr>
          <a:xfrm>
            <a:off x="112829" y="4455775"/>
            <a:ext cx="1500600" cy="500700"/>
          </a:xfrm>
          <a:prstGeom prst="cube">
            <a:avLst>
              <a:gd fmla="val 9849" name="adj"/>
            </a:avLst>
          </a:prstGeom>
          <a:solidFill>
            <a:srgbClr val="38761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271463" rotWithShape="0" algn="bl" dir="5400000" dist="1333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FFFF"/>
                </a:solidFill>
              </a:rPr>
              <a:t>Red Física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4199025" y="5869625"/>
            <a:ext cx="2023500" cy="763500"/>
          </a:xfrm>
          <a:prstGeom prst="cube">
            <a:avLst>
              <a:gd fmla="val 6453" name="adj"/>
            </a:avLst>
          </a:prstGeom>
          <a:solidFill>
            <a:srgbClr val="1155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271463" rotWithShape="0" algn="bl" dir="5400000" dist="1333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FFFFFF"/>
                </a:solidFill>
              </a:rPr>
              <a:t> Cluster </a:t>
            </a:r>
            <a:r>
              <a:rPr b="1" lang="en" sz="1200">
                <a:solidFill>
                  <a:srgbClr val="FFFFFF"/>
                </a:solidFill>
              </a:rPr>
              <a:t>HA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2076950" y="5869625"/>
            <a:ext cx="2023500" cy="763500"/>
          </a:xfrm>
          <a:prstGeom prst="cube">
            <a:avLst>
              <a:gd fmla="val 6453" name="adj"/>
            </a:avLst>
          </a:prstGeom>
          <a:solidFill>
            <a:srgbClr val="CC4125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271463" rotWithShape="0" algn="bl" dir="5400000" dist="1333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Interfaz de Administración</a:t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6321100" y="5869625"/>
            <a:ext cx="2023500" cy="763500"/>
          </a:xfrm>
          <a:prstGeom prst="cube">
            <a:avLst>
              <a:gd fmla="val 6453" name="adj"/>
            </a:avLst>
          </a:prstGeom>
          <a:solidFill>
            <a:srgbClr val="BF90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271463" rotWithShape="0" algn="bl" dir="5400000" dist="1333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</a:rPr>
              <a:t>Backup / Restore</a:t>
            </a:r>
            <a:endParaRPr b="1" sz="1200">
              <a:solidFill>
                <a:srgbClr val="FFFFFF"/>
              </a:solidFill>
            </a:endParaRPr>
          </a:p>
        </p:txBody>
      </p:sp>
      <p:cxnSp>
        <p:nvCxnSpPr>
          <p:cNvPr id="136" name="Google Shape;136;p16"/>
          <p:cNvCxnSpPr>
            <a:stCxn id="132" idx="4"/>
            <a:endCxn id="127" idx="2"/>
          </p:cNvCxnSpPr>
          <p:nvPr/>
        </p:nvCxnSpPr>
        <p:spPr>
          <a:xfrm flipH="1" rot="10800000">
            <a:off x="1564115" y="4704382"/>
            <a:ext cx="1991700" cy="26400"/>
          </a:xfrm>
          <a:prstGeom prst="curvedConnector3">
            <a:avLst>
              <a:gd fmla="val 51235" name="adj1"/>
            </a:avLst>
          </a:prstGeom>
          <a:noFill/>
          <a:ln cap="flat" cmpd="sng" w="38100">
            <a:solidFill>
              <a:srgbClr val="6AA84F"/>
            </a:solidFill>
            <a:prstDash val="dash"/>
            <a:round/>
            <a:headEnd len="med" w="med" type="triangle"/>
            <a:tailEnd len="med" w="med" type="triangle"/>
          </a:ln>
          <a:effectLst>
            <a:outerShdw blurRad="100013" rotWithShape="0" algn="bl" dir="5400000" dist="152400">
              <a:srgbClr val="000000">
                <a:alpha val="50000"/>
              </a:srgbClr>
            </a:outerShdw>
          </a:effectLst>
        </p:spPr>
      </p:cxnSp>
      <p:sp>
        <p:nvSpPr>
          <p:cNvPr id="137" name="Google Shape;137;p16"/>
          <p:cNvSpPr txBox="1"/>
          <p:nvPr>
            <p:ph idx="1" type="body"/>
          </p:nvPr>
        </p:nvSpPr>
        <p:spPr>
          <a:xfrm>
            <a:off x="311700" y="9414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>
            <p:ph type="title"/>
          </p:nvPr>
        </p:nvSpPr>
        <p:spPr>
          <a:xfrm>
            <a:off x="311700" y="1361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Qué es ProxmoxVE? </a:t>
            </a:r>
            <a:r>
              <a:rPr lang="en" sz="1800"/>
              <a:t>(CPU-Memoria) </a:t>
            </a:r>
            <a:endParaRPr sz="1800"/>
          </a:p>
        </p:txBody>
      </p:sp>
      <p:pic>
        <p:nvPicPr>
          <p:cNvPr id="143" name="Google Shape;14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9400" y="878050"/>
            <a:ext cx="3467100" cy="1438275"/>
          </a:xfrm>
          <a:prstGeom prst="rect">
            <a:avLst/>
          </a:prstGeom>
          <a:noFill/>
          <a:ln>
            <a:noFill/>
          </a:ln>
          <a:effectLst>
            <a:outerShdw blurRad="314325" rotWithShape="0" algn="bl" dir="2760000" dist="238125">
              <a:srgbClr val="000000">
                <a:alpha val="50000"/>
              </a:srgbClr>
            </a:outerShdw>
          </a:effectLst>
        </p:spPr>
      </p:pic>
      <p:sp>
        <p:nvSpPr>
          <p:cNvPr id="144" name="Google Shape;144;p17"/>
          <p:cNvSpPr txBox="1"/>
          <p:nvPr/>
        </p:nvSpPr>
        <p:spPr>
          <a:xfrm>
            <a:off x="132900" y="2075600"/>
            <a:ext cx="8878200" cy="43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●"/>
            </a:pPr>
            <a:r>
              <a:rPr lang="en" sz="2200">
                <a:solidFill>
                  <a:srgbClr val="434343"/>
                </a:solidFill>
              </a:rPr>
              <a:t>Provee virtualización </a:t>
            </a:r>
            <a:r>
              <a:rPr lang="en" sz="2200" u="sng">
                <a:solidFill>
                  <a:srgbClr val="434343"/>
                </a:solidFill>
              </a:rPr>
              <a:t>total</a:t>
            </a:r>
            <a:r>
              <a:rPr lang="en" sz="2200">
                <a:solidFill>
                  <a:srgbClr val="434343"/>
                </a:solidFill>
              </a:rPr>
              <a:t> con soporte en hardware  de OS </a:t>
            </a:r>
            <a:r>
              <a:rPr i="1" lang="en" sz="2200">
                <a:solidFill>
                  <a:srgbClr val="434343"/>
                </a:solidFill>
              </a:rPr>
              <a:t>Legacy </a:t>
            </a:r>
            <a:r>
              <a:rPr lang="en" sz="2200">
                <a:solidFill>
                  <a:srgbClr val="434343"/>
                </a:solidFill>
              </a:rPr>
              <a:t>(Intel VT o AMD-V).</a:t>
            </a:r>
            <a:endParaRPr sz="2200">
              <a:solidFill>
                <a:srgbClr val="434343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●"/>
            </a:pPr>
            <a:r>
              <a:rPr lang="en" sz="2200">
                <a:solidFill>
                  <a:srgbClr val="434343"/>
                </a:solidFill>
              </a:rPr>
              <a:t>Cada VM accede a su hardware virtual privado.</a:t>
            </a:r>
            <a:endParaRPr sz="2200">
              <a:solidFill>
                <a:srgbClr val="434343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●"/>
            </a:pPr>
            <a:r>
              <a:rPr lang="en" sz="2200">
                <a:solidFill>
                  <a:srgbClr val="434343"/>
                </a:solidFill>
              </a:rPr>
              <a:t>Drivers paravirtualizados (VirtIO) para los OS de las VM.</a:t>
            </a:r>
            <a:endParaRPr sz="2200">
              <a:solidFill>
                <a:srgbClr val="434343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●"/>
            </a:pPr>
            <a:r>
              <a:rPr lang="en" sz="2200">
                <a:solidFill>
                  <a:srgbClr val="434343"/>
                </a:solidFill>
              </a:rPr>
              <a:t>Es Open Source.</a:t>
            </a:r>
            <a:endParaRPr sz="2200">
              <a:solidFill>
                <a:srgbClr val="434343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●"/>
            </a:pPr>
            <a:r>
              <a:rPr lang="en" sz="2200">
                <a:solidFill>
                  <a:srgbClr val="434343"/>
                </a:solidFill>
              </a:rPr>
              <a:t>Está incluído en el kernel oficial de Linux desde la versión 2.6.20.</a:t>
            </a:r>
            <a:endParaRPr sz="2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title"/>
          </p:nvPr>
        </p:nvSpPr>
        <p:spPr>
          <a:xfrm>
            <a:off x="311700" y="1361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Qué es ProxmoxVE? </a:t>
            </a:r>
            <a:r>
              <a:rPr lang="en" sz="1800"/>
              <a:t>(CPU-Memoria) </a:t>
            </a:r>
            <a:endParaRPr/>
          </a:p>
        </p:txBody>
      </p:sp>
      <p:sp>
        <p:nvSpPr>
          <p:cNvPr id="150" name="Google Shape;150;p18"/>
          <p:cNvSpPr txBox="1"/>
          <p:nvPr/>
        </p:nvSpPr>
        <p:spPr>
          <a:xfrm>
            <a:off x="132900" y="2233400"/>
            <a:ext cx="8878200" cy="43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●"/>
            </a:pPr>
            <a:r>
              <a:rPr lang="en" sz="2200">
                <a:solidFill>
                  <a:srgbClr val="434343"/>
                </a:solidFill>
              </a:rPr>
              <a:t>Virtualización a nivel de SO.</a:t>
            </a:r>
            <a:endParaRPr sz="2200">
              <a:solidFill>
                <a:srgbClr val="434343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●"/>
            </a:pPr>
            <a:r>
              <a:rPr lang="en" sz="2200">
                <a:solidFill>
                  <a:srgbClr val="434343"/>
                </a:solidFill>
              </a:rPr>
              <a:t>Corre como si fuese un servidor independiente</a:t>
            </a:r>
            <a:endParaRPr sz="2200">
              <a:solidFill>
                <a:srgbClr val="434343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●"/>
            </a:pPr>
            <a:r>
              <a:rPr lang="en" sz="2200">
                <a:solidFill>
                  <a:srgbClr val="434343"/>
                </a:solidFill>
              </a:rPr>
              <a:t>No hay emulación, se ejecuta como un proceso de la máquina física.</a:t>
            </a:r>
            <a:endParaRPr sz="2200">
              <a:solidFill>
                <a:srgbClr val="434343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●"/>
            </a:pPr>
            <a:r>
              <a:rPr lang="en" sz="2200">
                <a:solidFill>
                  <a:srgbClr val="434343"/>
                </a:solidFill>
              </a:rPr>
              <a:t>Se basa en cgroups, aislamiento de espacios de nombres,...</a:t>
            </a:r>
            <a:endParaRPr sz="2200">
              <a:solidFill>
                <a:srgbClr val="434343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●"/>
            </a:pPr>
            <a:r>
              <a:rPr lang="en" sz="2200">
                <a:solidFill>
                  <a:srgbClr val="434343"/>
                </a:solidFill>
              </a:rPr>
              <a:t>Es Open Source.</a:t>
            </a:r>
            <a:endParaRPr sz="2200">
              <a:solidFill>
                <a:srgbClr val="434343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●"/>
            </a:pPr>
            <a:r>
              <a:rPr lang="en" sz="2200">
                <a:solidFill>
                  <a:srgbClr val="434343"/>
                </a:solidFill>
              </a:rPr>
              <a:t>Limitado sólo a guests con SO Linux.</a:t>
            </a:r>
            <a:endParaRPr sz="2200">
              <a:solidFill>
                <a:srgbClr val="434343"/>
              </a:solidFill>
            </a:endParaRPr>
          </a:p>
        </p:txBody>
      </p:sp>
      <p:pic>
        <p:nvPicPr>
          <p:cNvPr id="151" name="Google Shape;15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3200" y="878050"/>
            <a:ext cx="3467100" cy="1438275"/>
          </a:xfrm>
          <a:prstGeom prst="rect">
            <a:avLst/>
          </a:prstGeom>
          <a:noFill/>
          <a:ln>
            <a:noFill/>
          </a:ln>
          <a:effectLst>
            <a:outerShdw blurRad="300038" rotWithShape="0" algn="bl" dir="2640000" dist="21907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311700" y="1361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Qué es ProxmoxVE? </a:t>
            </a:r>
            <a:endParaRPr/>
          </a:p>
        </p:txBody>
      </p:sp>
      <p:sp>
        <p:nvSpPr>
          <p:cNvPr id="157" name="Google Shape;157;p19"/>
          <p:cNvSpPr txBox="1"/>
          <p:nvPr/>
        </p:nvSpPr>
        <p:spPr>
          <a:xfrm>
            <a:off x="132900" y="2233400"/>
            <a:ext cx="8878200" cy="43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●"/>
            </a:pPr>
            <a:r>
              <a:rPr lang="en" sz="2200">
                <a:solidFill>
                  <a:srgbClr val="434343"/>
                </a:solidFill>
              </a:rPr>
              <a:t>Linux bridges (switches :-) </a:t>
            </a:r>
            <a:endParaRPr sz="2200">
              <a:solidFill>
                <a:srgbClr val="434343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○"/>
            </a:pPr>
            <a:r>
              <a:rPr lang="en" sz="2200">
                <a:solidFill>
                  <a:srgbClr val="434343"/>
                </a:solidFill>
              </a:rPr>
              <a:t>Cada VM conecta su red virtual a un Bridge definido en el Host.  Se puede definir que tag de VLAN usa el Guest via GUI.</a:t>
            </a:r>
            <a:endParaRPr sz="2200">
              <a:solidFill>
                <a:srgbClr val="434343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○"/>
            </a:pPr>
            <a:r>
              <a:rPr lang="en" sz="2200">
                <a:solidFill>
                  <a:srgbClr val="434343"/>
                </a:solidFill>
              </a:rPr>
              <a:t>Puede usar NAT a través de QEMU.</a:t>
            </a:r>
            <a:endParaRPr sz="2200">
              <a:solidFill>
                <a:srgbClr val="434343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●"/>
            </a:pPr>
            <a:r>
              <a:rPr lang="en" sz="2200">
                <a:solidFill>
                  <a:srgbClr val="434343"/>
                </a:solidFill>
              </a:rPr>
              <a:t>Se pueden crear BONDs aka Link Aggregations.</a:t>
            </a:r>
            <a:endParaRPr sz="2200">
              <a:solidFill>
                <a:srgbClr val="434343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●"/>
            </a:pPr>
            <a:r>
              <a:rPr lang="en" sz="2200">
                <a:solidFill>
                  <a:srgbClr val="434343"/>
                </a:solidFill>
              </a:rPr>
              <a:t>Se puede usar OVS (Open VSwitch) para definir el networking de todas las VMs.  Hay que hacerlo de forma manual. Soporta RSTP, VXLAN, Openflow. </a:t>
            </a:r>
            <a:endParaRPr sz="2200">
              <a:solidFill>
                <a:srgbClr val="434343"/>
              </a:solidFill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3093125" y="983150"/>
            <a:ext cx="3022500" cy="8253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42900" rotWithShape="0" algn="bl" dir="2220000" dist="2286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Networking</a:t>
            </a:r>
            <a:endParaRPr b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311700" y="1361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Qué es ProxmoxVE? </a:t>
            </a:r>
            <a:endParaRPr/>
          </a:p>
        </p:txBody>
      </p:sp>
      <p:sp>
        <p:nvSpPr>
          <p:cNvPr id="164" name="Google Shape;164;p20"/>
          <p:cNvSpPr txBox="1"/>
          <p:nvPr/>
        </p:nvSpPr>
        <p:spPr>
          <a:xfrm>
            <a:off x="132900" y="2233400"/>
            <a:ext cx="8878200" cy="43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●"/>
            </a:pPr>
            <a:r>
              <a:rPr lang="en" sz="2200">
                <a:solidFill>
                  <a:srgbClr val="434343"/>
                </a:solidFill>
              </a:rPr>
              <a:t>Local:</a:t>
            </a:r>
            <a:endParaRPr sz="2200">
              <a:solidFill>
                <a:srgbClr val="434343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○"/>
            </a:pPr>
            <a:r>
              <a:rPr lang="en" sz="2200">
                <a:solidFill>
                  <a:srgbClr val="434343"/>
                </a:solidFill>
              </a:rPr>
              <a:t>Directorios, LVM, LVM Thin, ZFS.</a:t>
            </a:r>
            <a:endParaRPr sz="2200">
              <a:solidFill>
                <a:srgbClr val="434343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●"/>
            </a:pPr>
            <a:r>
              <a:rPr lang="en" sz="2200">
                <a:solidFill>
                  <a:srgbClr val="434343"/>
                </a:solidFill>
              </a:rPr>
              <a:t>Externo:</a:t>
            </a:r>
            <a:endParaRPr sz="2200">
              <a:solidFill>
                <a:srgbClr val="434343"/>
              </a:solidFill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○"/>
            </a:pPr>
            <a:r>
              <a:rPr lang="en" sz="2200">
                <a:solidFill>
                  <a:srgbClr val="434343"/>
                </a:solidFill>
              </a:rPr>
              <a:t>NFS, iSCSI, GlusterFS, RBD (Ceph), ZFS over iSCSI.</a:t>
            </a:r>
            <a:endParaRPr sz="2200">
              <a:solidFill>
                <a:srgbClr val="434343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●"/>
            </a:pPr>
            <a:r>
              <a:rPr lang="en" sz="2200">
                <a:solidFill>
                  <a:srgbClr val="434343"/>
                </a:solidFill>
              </a:rPr>
              <a:t>Ceph Server  ;-)	</a:t>
            </a:r>
            <a:endParaRPr sz="2200">
              <a:solidFill>
                <a:srgbClr val="434343"/>
              </a:solidFill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3029050" y="1022950"/>
            <a:ext cx="3022500" cy="8253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42900" rotWithShape="0" algn="bl" dir="3060000" dist="2286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Storage</a:t>
            </a:r>
            <a:endParaRPr b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311700" y="1361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Qué es ProxmoxVE? </a:t>
            </a:r>
            <a:endParaRPr/>
          </a:p>
        </p:txBody>
      </p:sp>
      <p:sp>
        <p:nvSpPr>
          <p:cNvPr id="171" name="Google Shape;171;p21"/>
          <p:cNvSpPr txBox="1"/>
          <p:nvPr/>
        </p:nvSpPr>
        <p:spPr>
          <a:xfrm>
            <a:off x="3253000" y="899675"/>
            <a:ext cx="5709600" cy="1760100"/>
          </a:xfrm>
          <a:prstGeom prst="rect">
            <a:avLst/>
          </a:prstGeom>
          <a:noFill/>
          <a:ln>
            <a:noFill/>
          </a:ln>
          <a:effectLst>
            <a:outerShdw blurRad="271463" rotWithShape="0" algn="bl" dir="2640000" dist="2286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200"/>
              <a:buChar char="●"/>
            </a:pPr>
            <a:r>
              <a:rPr lang="en" sz="2200">
                <a:solidFill>
                  <a:srgbClr val="CC0000"/>
                </a:solidFill>
              </a:rPr>
              <a:t>Web y consola.</a:t>
            </a:r>
            <a:endParaRPr sz="2200">
              <a:solidFill>
                <a:srgbClr val="CC0000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200"/>
              <a:buChar char="●"/>
            </a:pPr>
            <a:r>
              <a:rPr lang="en" sz="2200">
                <a:solidFill>
                  <a:srgbClr val="CC0000"/>
                </a:solidFill>
              </a:rPr>
              <a:t>Comandos conocidos o via metacomandos (pvexxx).</a:t>
            </a:r>
            <a:endParaRPr sz="2200">
              <a:solidFill>
                <a:srgbClr val="CC0000"/>
              </a:solidFill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169325" y="1047225"/>
            <a:ext cx="3022500" cy="12348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14325" rotWithShape="0" algn="bl" dir="2400000" dist="2190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Interfaces de Administració</a:t>
            </a:r>
            <a:r>
              <a:rPr b="1" lang="en" sz="1800">
                <a:solidFill>
                  <a:schemeClr val="lt1"/>
                </a:solidFill>
              </a:rPr>
              <a:t>n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169325" y="3040200"/>
            <a:ext cx="3022500" cy="1234800"/>
          </a:xfrm>
          <a:prstGeom prst="roundRect">
            <a:avLst>
              <a:gd fmla="val 16667" name="adj"/>
            </a:avLst>
          </a:prstGeom>
          <a:solidFill>
            <a:srgbClr val="1C13A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14325" rotWithShape="0" algn="bl" dir="2400000" dist="2190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Cluster HA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3253000" y="2781050"/>
            <a:ext cx="5709600" cy="1760100"/>
          </a:xfrm>
          <a:prstGeom prst="rect">
            <a:avLst/>
          </a:prstGeom>
          <a:noFill/>
          <a:ln>
            <a:noFill/>
          </a:ln>
          <a:effectLst>
            <a:outerShdw blurRad="271463" rotWithShape="0" algn="bl" dir="2640000" dist="2286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13A2"/>
              </a:buClr>
              <a:buSzPts val="2200"/>
              <a:buChar char="●"/>
            </a:pPr>
            <a:r>
              <a:rPr lang="en" sz="2200">
                <a:solidFill>
                  <a:srgbClr val="1C13A2"/>
                </a:solidFill>
              </a:rPr>
              <a:t>Permite trasladar VMs a nodos operativos, por falla de nodo.</a:t>
            </a:r>
            <a:endParaRPr sz="2200">
              <a:solidFill>
                <a:srgbClr val="1C13A2"/>
              </a:solidFill>
            </a:endParaRPr>
          </a:p>
        </p:txBody>
      </p:sp>
      <p:sp>
        <p:nvSpPr>
          <p:cNvPr id="175" name="Google Shape;175;p21"/>
          <p:cNvSpPr/>
          <p:nvPr/>
        </p:nvSpPr>
        <p:spPr>
          <a:xfrm>
            <a:off x="169325" y="4952625"/>
            <a:ext cx="3022500" cy="1234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14325" rotWithShape="0" algn="bl" dir="2400000" dist="2190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Backup / Restore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</a:rPr>
              <a:t>(+Snapshots)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3434400" y="4724025"/>
            <a:ext cx="5709600" cy="1760100"/>
          </a:xfrm>
          <a:prstGeom prst="rect">
            <a:avLst/>
          </a:prstGeom>
          <a:noFill/>
          <a:ln>
            <a:noFill/>
          </a:ln>
          <a:effectLst>
            <a:outerShdw blurRad="271463" rotWithShape="0" algn="bl" dir="2640000" dist="2286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2200"/>
              <a:buChar char="●"/>
            </a:pPr>
            <a:r>
              <a:rPr lang="en" sz="2200">
                <a:solidFill>
                  <a:srgbClr val="BF9000"/>
                </a:solidFill>
              </a:rPr>
              <a:t>Schedule y rotación de backups.</a:t>
            </a:r>
            <a:endParaRPr sz="2200">
              <a:solidFill>
                <a:srgbClr val="BF9000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2200"/>
              <a:buChar char="●"/>
            </a:pPr>
            <a:r>
              <a:rPr lang="en" sz="2200">
                <a:solidFill>
                  <a:srgbClr val="BF9000"/>
                </a:solidFill>
              </a:rPr>
              <a:t>Snapshots operativos de VMs</a:t>
            </a:r>
            <a:endParaRPr sz="2200">
              <a:solidFill>
                <a:srgbClr val="BF9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