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autoTitleDeleted val="1"/>
    <c:plotArea>
      <c:layout/>
      <c:barChart>
        <c:barDir val="col"/>
        <c:grouping val="clustered"/>
        <c:ser>
          <c:idx val="0"/>
          <c:order val="0"/>
          <c:spPr>
            <a:ln>
              <a:solidFill>
                <a:schemeClr val="tx2">
                  <a:lumMod val="50000"/>
                </a:schemeClr>
              </a:solidFill>
            </a:ln>
          </c:spPr>
          <c:cat>
            <c:numRef>
              <c:f>Hoja1!$B$1:$B$8</c:f>
              <c:numCache>
                <c:formatCode>General</c:formatCode>
                <c:ptCount val="8"/>
                <c:pt idx="1">
                  <c:v>21.5</c:v>
                </c:pt>
                <c:pt idx="2">
                  <c:v>26.5</c:v>
                </c:pt>
                <c:pt idx="3">
                  <c:v>31.5</c:v>
                </c:pt>
                <c:pt idx="4">
                  <c:v>36.5</c:v>
                </c:pt>
                <c:pt idx="5">
                  <c:v>41.5</c:v>
                </c:pt>
                <c:pt idx="6">
                  <c:v>46.5</c:v>
                </c:pt>
                <c:pt idx="7">
                  <c:v>51.5</c:v>
                </c:pt>
              </c:numCache>
            </c:numRef>
          </c:cat>
          <c:val>
            <c:numRef>
              <c:f>Hoja1!$C$1:$C$8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30</c:v>
                </c:pt>
                <c:pt idx="4">
                  <c:v>40</c:v>
                </c:pt>
                <c:pt idx="5">
                  <c:v>30</c:v>
                </c:pt>
                <c:pt idx="6">
                  <c:v>11</c:v>
                </c:pt>
                <c:pt idx="7">
                  <c:v>6</c:v>
                </c:pt>
              </c:numCache>
            </c:numRef>
          </c:val>
        </c:ser>
        <c:gapWidth val="0"/>
        <c:axId val="80160256"/>
        <c:axId val="80162176"/>
      </c:barChart>
      <c:catAx>
        <c:axId val="80160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AR" sz="1400" i="1"/>
                  <a:t>x</a:t>
                </a:r>
                <a:r>
                  <a:rPr lang="es-AR" sz="1400" i="1" baseline="-25000"/>
                  <a:t>i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0162176"/>
        <c:crosses val="autoZero"/>
        <c:auto val="1"/>
        <c:lblAlgn val="ctr"/>
        <c:lblOffset val="100"/>
      </c:catAx>
      <c:valAx>
        <c:axId val="801621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AR" sz="1400" i="1"/>
                  <a:t>fx</a:t>
                </a:r>
                <a:r>
                  <a:rPr lang="es-AR" sz="1400" i="1" baseline="-25000"/>
                  <a:t>i</a:t>
                </a:r>
              </a:p>
            </c:rich>
          </c:tx>
          <c:layout/>
        </c:title>
        <c:numFmt formatCode="General" sourceLinked="1"/>
        <c:tickLblPos val="nextTo"/>
        <c:crossAx val="80160256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96485D-B4A1-4A6D-A25A-CBA9F06D68BE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368F01-A36A-4A28-BD26-6A44AA7272D3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Recapitulación EI-1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Unidades I y II</a:t>
            </a:r>
          </a:p>
          <a:p>
            <a:r>
              <a:rPr lang="es-ES" dirty="0" smtClean="0"/>
              <a:t>Evaluación de Proceso Nº1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200000" cy="91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54460"/>
            <a:ext cx="3347864" cy="195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6929" y="1412776"/>
            <a:ext cx="5615824" cy="147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23528" y="314096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Pasemos en limpio los datos…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92288" y="342900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Y: Tiempo de ciclo de andén a almacén medido en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601812" y="3669407"/>
            <a:ext cx="42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X: Clases de embarques en el proceso de identificación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01813" y="3918198"/>
            <a:ext cx="42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Ecuación recta de regresión: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=19,4476+2,71568 .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x 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97621" y="4158605"/>
            <a:ext cx="273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Coeficiente de correlación: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=0,956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76664" y="4153272"/>
            <a:ext cx="316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Coeficiente de determinación: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i="1" baseline="300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=0,9139</a:t>
            </a:r>
            <a:endParaRPr lang="es-AR" sz="1400" i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2959249" y="774229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7236296" y="764704"/>
            <a:ext cx="8640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1034083" y="956345"/>
            <a:ext cx="678780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691680" y="1124744"/>
            <a:ext cx="17281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457972" y="1124744"/>
            <a:ext cx="3600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3"/>
            <a:endCxn id="12" idx="1"/>
          </p:cNvCxnSpPr>
          <p:nvPr/>
        </p:nvCxnSpPr>
        <p:spPr>
          <a:xfrm flipV="1">
            <a:off x="5328592" y="4307161"/>
            <a:ext cx="64807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4552950" y="1566317"/>
            <a:ext cx="457200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CuadroTexto"/>
          <p:cNvSpPr txBox="1"/>
          <p:nvPr/>
        </p:nvSpPr>
        <p:spPr>
          <a:xfrm>
            <a:off x="323528" y="4653136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Recordemos, el coeficiente de determinación (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i="1" baseline="300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) expresa la proporción de la variación total en los valores de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 que se puede explicar mediante una relación lineal con 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. En este caso, el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91,39%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 de la variación total del tiempo de ciclo de andén a almacén (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) puede explicarse mediante una relación lineal directa con la cantidad de clases que se manejan mientras se realiza el procedimiento (</a:t>
            </a:r>
            <a:r>
              <a:rPr lang="es-ES" sz="1400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).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274396" y="176748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4572000" y="1969790"/>
            <a:ext cx="457200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CuadroTexto"/>
          <p:cNvSpPr txBox="1"/>
          <p:nvPr/>
        </p:nvSpPr>
        <p:spPr>
          <a:xfrm>
            <a:off x="331912" y="4658469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Recordemos, el coeficiente de correlación(</a:t>
            </a:r>
            <a:r>
              <a:rPr lang="es-ES" sz="1400" b="1" i="1" dirty="0" smtClean="0">
                <a:solidFill>
                  <a:schemeClr val="accent1"/>
                </a:solidFill>
                <a:latin typeface="+mj-lt"/>
              </a:rPr>
              <a:t>r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)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mide la fuerza de la relación lineal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, por ser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cercano a 1 la relación será fuerte 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y por ser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positivo, la variable </a:t>
            </a:r>
            <a:r>
              <a:rPr lang="es-ES" sz="1400" b="1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 tiende a crecer al aumentar </a:t>
            </a:r>
            <a:r>
              <a:rPr lang="es-ES" sz="1400" b="1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, es decir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habrá una dependencia directa entre las variables </a:t>
            </a:r>
            <a:r>
              <a:rPr lang="es-ES" sz="1400" b="1" i="1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 e </a:t>
            </a:r>
            <a:r>
              <a:rPr lang="es-ES" sz="1400" b="1" i="1" dirty="0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y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 por lo tanto su </a:t>
            </a:r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covarianza será positiva 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244408" y="19168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4572000" y="2132856"/>
            <a:ext cx="4572000" cy="422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4802882" y="233402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4226818" y="1964457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4" grpId="0" animBg="1"/>
      <p:bldP spid="24" grpId="1" animBg="1"/>
      <p:bldP spid="25" grpId="0"/>
      <p:bldP spid="25" grpId="1"/>
      <p:bldP spid="26" grpId="0"/>
      <p:bldP spid="27" grpId="0" animBg="1"/>
      <p:bldP spid="27" grpId="1" animBg="1"/>
      <p:bldP spid="28" grpId="0"/>
      <p:bldP spid="29" grpId="0"/>
      <p:bldP spid="30" grpId="0" animBg="1"/>
      <p:bldP spid="30" grpId="1" animBg="1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392" y="548680"/>
            <a:ext cx="7200000" cy="19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955810" y="153240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851354" y="1935882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746485" y="17198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021072" y="18787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71600" y="278092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Pasemos en limpio los datos…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3362722" y="3337943"/>
            <a:ext cx="1838300" cy="307082"/>
            <a:chOff x="3412257" y="3650357"/>
            <a:chExt cx="439663" cy="1169551"/>
          </a:xfrm>
        </p:grpSpPr>
        <p:sp>
          <p:nvSpPr>
            <p:cNvPr id="10" name="9 CuadroTexto"/>
            <p:cNvSpPr txBox="1"/>
            <p:nvPr/>
          </p:nvSpPr>
          <p:spPr>
            <a:xfrm>
              <a:off x="3412257" y="3650357"/>
              <a:ext cx="4396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x=38,84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3429479" y="3862138"/>
              <a:ext cx="29681" cy="58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CuadroTexto"/>
          <p:cNvSpPr txBox="1"/>
          <p:nvPr/>
        </p:nvSpPr>
        <p:spPr>
          <a:xfrm>
            <a:off x="3347864" y="306896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n=25 embarques del día martes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361581" y="3573016"/>
            <a:ext cx="149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s=6,98618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385964" y="3812728"/>
            <a:ext cx="149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=38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372247" y="405802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n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=26 embarques del día martes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3755529" y="1052736"/>
            <a:ext cx="1800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5652120" y="1052736"/>
            <a:ext cx="237626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286794" y="1240185"/>
            <a:ext cx="10801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3574554" y="1234852"/>
            <a:ext cx="28357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312318" y="1412776"/>
            <a:ext cx="46359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588271" y="1600225"/>
            <a:ext cx="20828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2267744" y="1762498"/>
            <a:ext cx="36880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267744" y="1950740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2267744" y="2132856"/>
            <a:ext cx="4680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  <p:bldP spid="22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29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342900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371703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0050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293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456627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788024" y="348615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Asignemos probabilidades: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676822" y="1168177"/>
            <a:ext cx="33272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804248" y="37170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P(A)=0,25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148064" y="1168177"/>
            <a:ext cx="273630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40050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P(B)=0,60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1691680" y="1359818"/>
            <a:ext cx="15841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804248" y="426452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P(C)=0,15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3347864" y="1359818"/>
            <a:ext cx="44644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971600" y="1547267"/>
            <a:ext cx="1800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740352" y="37170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P(T/A)=0,08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2915816" y="1556792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7740352" y="399553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P(T/B)=0,12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6" name="25 Conector recto"/>
          <p:cNvCxnSpPr/>
          <p:nvPr/>
        </p:nvCxnSpPr>
        <p:spPr>
          <a:xfrm flipV="1">
            <a:off x="952550" y="1719858"/>
            <a:ext cx="44835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7745684" y="4254996"/>
            <a:ext cx="121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P(T/C)=0,18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1" name="30 Conector recto"/>
          <p:cNvCxnSpPr/>
          <p:nvPr/>
        </p:nvCxnSpPr>
        <p:spPr>
          <a:xfrm flipV="1">
            <a:off x="2311177" y="2151906"/>
            <a:ext cx="571720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23526" y="5028034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P(B/T)=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0" name="29 Conector recto"/>
          <p:cNvCxnSpPr/>
          <p:nvPr/>
        </p:nvCxnSpPr>
        <p:spPr>
          <a:xfrm>
            <a:off x="990650" y="5195292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75209" y="494116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P(B</a:t>
            </a:r>
            <a:r>
              <a:rPr lang="es-ES" sz="1400" dirty="0" smtClean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943025" y="51476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628056" y="51625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P(T/A)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(A)+P(T/B)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(B)+P(T/C)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(C)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572000" y="515719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0,08x0,25+0,12x0,60+0,18x0,15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7048847" y="51571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377852" y="49221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P(T/B)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(B)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292080" y="49411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0,12x0,60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7116663" y="4969743"/>
            <a:ext cx="72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0,072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707585" y="50661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0,6050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437556" y="50322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1648247" y="5195292"/>
            <a:ext cx="28517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472558" y="50280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5" name="44 Conector recto"/>
          <p:cNvCxnSpPr/>
          <p:nvPr/>
        </p:nvCxnSpPr>
        <p:spPr>
          <a:xfrm flipV="1">
            <a:off x="4683249" y="5204817"/>
            <a:ext cx="240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063705" y="504708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7236296" y="521015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668344" y="505660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706444" y="210428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55" name="54 Conector recto"/>
          <p:cNvCxnSpPr/>
          <p:nvPr/>
        </p:nvCxnSpPr>
        <p:spPr>
          <a:xfrm flipV="1">
            <a:off x="2301652" y="2511946"/>
            <a:ext cx="57267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328861" y="556949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03759" y="5579715"/>
            <a:ext cx="300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P(T/A)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(A)+P(T/B)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(B)+P(T/C)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397771" y="558924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634483" y="24547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2" name="61 Conector recto"/>
          <p:cNvCxnSpPr/>
          <p:nvPr/>
        </p:nvCxnSpPr>
        <p:spPr>
          <a:xfrm flipV="1">
            <a:off x="2267744" y="2881511"/>
            <a:ext cx="57267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267744" y="3059435"/>
            <a:ext cx="3888432" cy="95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324669" y="60212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P(C</a:t>
            </a:r>
            <a:r>
              <a:rPr lang="es-ES" sz="1400" dirty="0" smtClean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929308" y="6021288"/>
            <a:ext cx="11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P(T/C)</a:t>
            </a:r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xP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(C)=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1827313" y="6021288"/>
            <a:ext cx="11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0,18x0,15=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681885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0,027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6161509" y="28190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516263" y="299695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1" name="70 Elipse"/>
          <p:cNvSpPr/>
          <p:nvPr/>
        </p:nvSpPr>
        <p:spPr>
          <a:xfrm>
            <a:off x="1854746" y="3035052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72 Conector recto"/>
          <p:cNvCxnSpPr/>
          <p:nvPr/>
        </p:nvCxnSpPr>
        <p:spPr>
          <a:xfrm flipV="1">
            <a:off x="2301652" y="2353420"/>
            <a:ext cx="540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2267744" y="2703935"/>
            <a:ext cx="23667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1" grpId="0"/>
      <p:bldP spid="14" grpId="0"/>
      <p:bldP spid="17" grpId="0"/>
      <p:bldP spid="22" grpId="0"/>
      <p:bldP spid="25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7" grpId="0"/>
      <p:bldP spid="49" grpId="0"/>
      <p:bldP spid="54" grpId="0"/>
      <p:bldP spid="58" grpId="0"/>
      <p:bldP spid="59" grpId="0"/>
      <p:bldP spid="59" grpId="1"/>
      <p:bldP spid="60" grpId="0"/>
      <p:bldP spid="60" grpId="1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29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342900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371703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0050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293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4566270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788024" y="348615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Lo razonamos con tabla: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5652120" y="3789040"/>
          <a:ext cx="2592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0,02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0,25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0,072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0,60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0,027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0,15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+mj-lt"/>
                        </a:rPr>
                        <a:t>0,119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+mj-lt"/>
                        </a:rPr>
                        <a:t>0,881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+mj-lt"/>
                        </a:rPr>
                        <a:t>1</a:t>
                      </a:r>
                      <a:endParaRPr lang="es-AR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29 Conector recto"/>
          <p:cNvCxnSpPr/>
          <p:nvPr/>
        </p:nvCxnSpPr>
        <p:spPr>
          <a:xfrm>
            <a:off x="7173813" y="3870573"/>
            <a:ext cx="1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668344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"/>
          <p:cNvSpPr/>
          <p:nvPr/>
        </p:nvSpPr>
        <p:spPr>
          <a:xfrm>
            <a:off x="6372200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7020272" y="422108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7668344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"/>
          <p:cNvSpPr/>
          <p:nvPr/>
        </p:nvSpPr>
        <p:spPr>
          <a:xfrm>
            <a:off x="6372200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"/>
          <p:cNvSpPr/>
          <p:nvPr/>
        </p:nvSpPr>
        <p:spPr>
          <a:xfrm>
            <a:off x="7020272" y="4581128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"/>
          <p:cNvSpPr/>
          <p:nvPr/>
        </p:nvSpPr>
        <p:spPr>
          <a:xfrm>
            <a:off x="7658819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"/>
          <p:cNvSpPr/>
          <p:nvPr/>
        </p:nvSpPr>
        <p:spPr>
          <a:xfrm>
            <a:off x="6362675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"/>
          <p:cNvSpPr/>
          <p:nvPr/>
        </p:nvSpPr>
        <p:spPr>
          <a:xfrm>
            <a:off x="7010747" y="4945360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"/>
          <p:cNvSpPr/>
          <p:nvPr/>
        </p:nvSpPr>
        <p:spPr>
          <a:xfrm>
            <a:off x="7653486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6357342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"/>
          <p:cNvSpPr/>
          <p:nvPr/>
        </p:nvSpPr>
        <p:spPr>
          <a:xfrm>
            <a:off x="7005414" y="5314925"/>
            <a:ext cx="504056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2195736" y="1979315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CuadroTexto"/>
          <p:cNvSpPr txBox="1"/>
          <p:nvPr/>
        </p:nvSpPr>
        <p:spPr>
          <a:xfrm>
            <a:off x="395534" y="5748114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P(B/T)=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062658" y="5905847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83568" y="5661248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0,072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83568" y="5877272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1441748" y="575230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 0,6050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6300192" y="529168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61 Elipse"/>
          <p:cNvSpPr/>
          <p:nvPr/>
        </p:nvSpPr>
        <p:spPr>
          <a:xfrm>
            <a:off x="6309717" y="455255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CuadroTexto"/>
          <p:cNvSpPr txBox="1"/>
          <p:nvPr/>
        </p:nvSpPr>
        <p:spPr>
          <a:xfrm>
            <a:off x="7630244" y="20940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1835696" y="3040385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2195736" y="2348880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66 CuadroTexto"/>
          <p:cNvSpPr txBox="1"/>
          <p:nvPr/>
        </p:nvSpPr>
        <p:spPr>
          <a:xfrm>
            <a:off x="2627784" y="5733256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728367" y="5742781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4577333" y="244946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2195736" y="2708920"/>
            <a:ext cx="59046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CuadroTexto"/>
          <p:cNvSpPr txBox="1"/>
          <p:nvPr/>
        </p:nvSpPr>
        <p:spPr>
          <a:xfrm>
            <a:off x="3919240" y="5733256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P(C</a:t>
            </a:r>
            <a:r>
              <a:rPr lang="es-ES" sz="1400" dirty="0" smtClean="0">
                <a:solidFill>
                  <a:schemeClr val="accent1"/>
                </a:solidFill>
                <a:latin typeface="Monotype Corsiva"/>
              </a:rPr>
              <a:t>∩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6300192" y="4912593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73 CuadroTexto"/>
          <p:cNvSpPr txBox="1"/>
          <p:nvPr/>
        </p:nvSpPr>
        <p:spPr>
          <a:xfrm>
            <a:off x="4254897" y="5733256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0,027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6132934" y="28095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3468638" y="30064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/>
      <p:bldP spid="48" grpId="0"/>
      <p:bldP spid="49" grpId="0"/>
      <p:bldP spid="50" grpId="0"/>
      <p:bldP spid="59" grpId="0" animBg="1"/>
      <p:bldP spid="59" grpId="1" animBg="1"/>
      <p:bldP spid="59" grpId="2" animBg="1"/>
      <p:bldP spid="59" grpId="3" animBg="1"/>
      <p:bldP spid="62" grpId="0" animBg="1"/>
      <p:bldP spid="62" grpId="1" animBg="1"/>
      <p:bldP spid="64" grpId="0"/>
      <p:bldP spid="65" grpId="0" animBg="1"/>
      <p:bldP spid="66" grpId="0" animBg="1"/>
      <p:bldP spid="66" grpId="1" animBg="1"/>
      <p:bldP spid="67" grpId="0"/>
      <p:bldP spid="68" grpId="0"/>
      <p:bldP spid="69" grpId="0"/>
      <p:bldP spid="70" grpId="0" animBg="1"/>
      <p:bldP spid="70" grpId="1" animBg="1"/>
      <p:bldP spid="72" grpId="0"/>
      <p:bldP spid="73" grpId="0" animBg="1"/>
      <p:bldP spid="73" grpId="1" animBg="1"/>
      <p:bldP spid="74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68459"/>
            <a:ext cx="7200000" cy="356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407707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Definamos eventos: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436510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A: Embarques que tienen un peso menor de 50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465313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B: Embarques que tienen un peso entre 50 kg y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3568" y="49411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C: Embarques que tienen un peso superior a 100 kg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3093" y="5214342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T: Embarques cuyo tiempo de ciclo supera las 24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239122" y="4077072"/>
          <a:ext cx="3384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881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119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5498579" y="4523978"/>
            <a:ext cx="1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6031210" y="5229200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6698332" y="5234533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7395170" y="5229200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8066484" y="5234533"/>
            <a:ext cx="43204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2176686" y="2761878"/>
            <a:ext cx="570768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"/>
          <p:cNvCxnSpPr/>
          <p:nvPr/>
        </p:nvCxnSpPr>
        <p:spPr>
          <a:xfrm>
            <a:off x="1149524" y="5901655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79959" y="5666581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230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55576" y="5892130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1000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547664" y="574278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 0,230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964535" y="4446637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7984951" y="5200625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3103265" y="288151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2195736" y="3112393"/>
            <a:ext cx="570768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CuadroTexto"/>
          <p:cNvSpPr txBox="1"/>
          <p:nvPr/>
        </p:nvSpPr>
        <p:spPr>
          <a:xfrm>
            <a:off x="2871240" y="57385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P(T/C)=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3547889" y="589213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159274" y="5661248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169940" y="5858222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150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932312" y="57332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 0,1800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7308304" y="5200625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Elipse"/>
          <p:cNvSpPr/>
          <p:nvPr/>
        </p:nvSpPr>
        <p:spPr>
          <a:xfrm>
            <a:off x="7308304" y="4816202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4370834" y="32320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195736" y="3419475"/>
            <a:ext cx="570768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5292080" y="57385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P(T)=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5839571" y="5901655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5460481" y="5655915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470006" y="5867747"/>
            <a:ext cx="125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1000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181702" y="574278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 0,119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975426" y="4806677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6703665" y="341528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1841029" y="3094484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44 Grupo"/>
          <p:cNvGrpSpPr/>
          <p:nvPr/>
        </p:nvGrpSpPr>
        <p:grpSpPr>
          <a:xfrm>
            <a:off x="395534" y="5748114"/>
            <a:ext cx="792090" cy="307777"/>
            <a:chOff x="395534" y="5748114"/>
            <a:chExt cx="792090" cy="307777"/>
          </a:xfrm>
        </p:grpSpPr>
        <p:sp>
          <p:nvSpPr>
            <p:cNvPr id="17" name="16 CuadroTexto"/>
            <p:cNvSpPr txBox="1"/>
            <p:nvPr/>
          </p:nvSpPr>
          <p:spPr>
            <a:xfrm>
              <a:off x="395534" y="5748114"/>
              <a:ext cx="792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P(A</a:t>
              </a:r>
              <a:r>
                <a:rPr lang="es-ES" sz="1400" dirty="0" smtClean="0">
                  <a:solidFill>
                    <a:schemeClr val="accent1"/>
                  </a:solidFill>
                  <a:latin typeface="Monotype Corsiva"/>
                </a:rPr>
                <a:t>∩</a:t>
              </a:r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T)=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869864" y="5819550"/>
              <a:ext cx="828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/>
      <p:bldP spid="25" grpId="0" animBg="1"/>
      <p:bldP spid="25" grpId="1" animBg="1"/>
      <p:bldP spid="26" grpId="0"/>
      <p:bldP spid="28" grpId="0"/>
      <p:bldP spid="29" grpId="0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7" grpId="0"/>
      <p:bldP spid="38" grpId="0"/>
      <p:bldP spid="39" grpId="0"/>
      <p:bldP spid="40" grpId="0" animBg="1"/>
      <p:bldP spid="40" grpId="1" animBg="1"/>
      <p:bldP spid="41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431" y="548680"/>
            <a:ext cx="7200000" cy="75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99592" y="141277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1"/>
                </a:solidFill>
                <a:latin typeface="+mj-lt"/>
              </a:rPr>
              <a:t>Interpretación:</a:t>
            </a:r>
            <a:endParaRPr lang="es-AR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123728" y="1700808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El 90% de los embarques que llegan el día lunes tardan 49 horas o menos en recorrer el ciclo de andén a almacén; y el otro 10% de los embarques tarda 49 horas o más en recorrer el mismo ciclo.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114" y="540467"/>
            <a:ext cx="7200000" cy="129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771800" y="2060848"/>
          <a:ext cx="3384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230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528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123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881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</a:t>
                      </a:r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119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endParaRPr lang="es-AR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331640" y="19888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Recordemos…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439194" y="798612"/>
            <a:ext cx="42484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635896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355976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5004048" y="213285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2987824" y="285293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/>
          <p:nvPr/>
        </p:nvCxnSpPr>
        <p:spPr>
          <a:xfrm>
            <a:off x="3035449" y="2502421"/>
            <a:ext cx="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987824" y="2492896"/>
            <a:ext cx="28803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"/>
          <p:cNvCxnSpPr/>
          <p:nvPr/>
        </p:nvCxnSpPr>
        <p:spPr>
          <a:xfrm>
            <a:off x="6732240" y="802804"/>
            <a:ext cx="1008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403648" y="980728"/>
            <a:ext cx="3312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4831457" y="980728"/>
            <a:ext cx="29088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403648" y="1196752"/>
            <a:ext cx="720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195736" y="1196752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1331640" y="1251992"/>
            <a:ext cx="66967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2771798" y="3938389"/>
            <a:ext cx="79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P(M/R)=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3" name="32 Conector recto"/>
          <p:cNvCxnSpPr/>
          <p:nvPr/>
        </p:nvCxnSpPr>
        <p:spPr>
          <a:xfrm>
            <a:off x="3543697" y="4091930"/>
            <a:ext cx="485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510930" y="38557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27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501405" y="404849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119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57836" y="39330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 0,22689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36 Elipse"/>
          <p:cNvSpPr/>
          <p:nvPr/>
        </p:nvSpPr>
        <p:spPr>
          <a:xfrm>
            <a:off x="5521821" y="2805311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Elipse"/>
          <p:cNvSpPr/>
          <p:nvPr/>
        </p:nvSpPr>
        <p:spPr>
          <a:xfrm>
            <a:off x="4854699" y="2799978"/>
            <a:ext cx="576064" cy="36004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2771800" y="429309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Existe una probabilidad de 0,22689 de que un embarque que tuvo un ciclo de andén a almacén superior a 24 horas pese más de 100 kg .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31" grpId="0" animBg="1"/>
      <p:bldP spid="32" grpId="0"/>
      <p:bldP spid="34" grpId="0"/>
      <p:bldP spid="35" grpId="0"/>
      <p:bldP spid="36" grpId="0"/>
      <p:bldP spid="37" grpId="0" animBg="1"/>
      <p:bldP spid="37" grpId="1" animBg="1"/>
      <p:bldP spid="40" grpId="0" animBg="1"/>
      <p:bldP spid="40" grpId="1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/>
          <a:lstStyle/>
          <a:p>
            <a:r>
              <a:rPr lang="es-ES" dirty="0" smtClean="0"/>
              <a:t>Evaluación de Proceso Nº4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3086" r="11813" b="45780"/>
          <a:stretch>
            <a:fillRect/>
          </a:stretch>
        </p:blipFill>
        <p:spPr bwMode="auto">
          <a:xfrm>
            <a:off x="98296" y="60960"/>
            <a:ext cx="8964488" cy="20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09072" y="2060848"/>
            <a:ext cx="3780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A : </a:t>
            </a:r>
            <a:r>
              <a:rPr lang="es-ES" sz="1600" b="1" i="1" dirty="0" smtClean="0">
                <a:solidFill>
                  <a:srgbClr val="0000FF"/>
                </a:solidFill>
              </a:rPr>
              <a:t>“que el motor utilizado sea tipo A”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B : </a:t>
            </a:r>
            <a:r>
              <a:rPr lang="es-ES" sz="1600" b="1" i="1" dirty="0" smtClean="0">
                <a:solidFill>
                  <a:srgbClr val="0000FF"/>
                </a:solidFill>
              </a:rPr>
              <a:t>“que el motor utilizado sea tipo B”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F : </a:t>
            </a:r>
            <a:r>
              <a:rPr lang="es-ES" sz="1600" b="1" i="1" dirty="0" smtClean="0">
                <a:solidFill>
                  <a:srgbClr val="0000FF"/>
                </a:solidFill>
              </a:rPr>
              <a:t>“que el motor falle al ser forzado”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433213" y="2070140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 smtClean="0">
                <a:solidFill>
                  <a:srgbClr val="0000FF"/>
                </a:solidFill>
              </a:rPr>
              <a:t>P(A) =</a:t>
            </a:r>
            <a:endParaRPr lang="es-ES" sz="1600" b="1" i="1" dirty="0" smtClean="0">
              <a:solidFill>
                <a:srgbClr val="0000FF"/>
              </a:solidFill>
            </a:endParaRPr>
          </a:p>
          <a:p>
            <a:pPr algn="r"/>
            <a:r>
              <a:rPr lang="es-ES" sz="1600" b="1" dirty="0" smtClean="0">
                <a:solidFill>
                  <a:srgbClr val="0000FF"/>
                </a:solidFill>
              </a:rPr>
              <a:t>P(B) =</a:t>
            </a:r>
            <a:endParaRPr lang="es-ES" sz="1600" b="1" i="1" dirty="0" smtClean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27789" y="2070140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rgbClr val="0000FF"/>
                </a:solidFill>
              </a:rPr>
              <a:t>0,70</a:t>
            </a:r>
          </a:p>
          <a:p>
            <a:r>
              <a:rPr lang="es-ES" sz="1600" b="1" i="1" dirty="0" smtClean="0">
                <a:solidFill>
                  <a:srgbClr val="0000FF"/>
                </a:solidFill>
              </a:rPr>
              <a:t>0,30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5075892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Pregunta 1: </a:t>
            </a:r>
            <a:endParaRPr lang="es-AR" b="1" i="1" dirty="0">
              <a:solidFill>
                <a:srgbClr val="0000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54053" r="11813" b="7181"/>
          <a:stretch>
            <a:fillRect/>
          </a:stretch>
        </p:blipFill>
        <p:spPr bwMode="auto">
          <a:xfrm>
            <a:off x="87248" y="2979276"/>
            <a:ext cx="8964488" cy="19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7483837" y="2076088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rgbClr val="0000FF"/>
                </a:solidFill>
              </a:rPr>
              <a:t>0,02</a:t>
            </a:r>
          </a:p>
          <a:p>
            <a:r>
              <a:rPr lang="es-ES" sz="1600" b="1" i="1" dirty="0" smtClean="0">
                <a:solidFill>
                  <a:srgbClr val="0000FF"/>
                </a:solidFill>
              </a:rPr>
              <a:t>0,09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551925" y="2071896"/>
            <a:ext cx="1044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 smtClean="0">
                <a:solidFill>
                  <a:srgbClr val="0000FF"/>
                </a:solidFill>
              </a:rPr>
              <a:t>P(F/A) =</a:t>
            </a:r>
          </a:p>
          <a:p>
            <a:pPr algn="r"/>
            <a:r>
              <a:rPr lang="es-ES" sz="1600" b="1" dirty="0" smtClean="0">
                <a:solidFill>
                  <a:srgbClr val="0000FF"/>
                </a:solidFill>
              </a:rPr>
              <a:t>P(F/B) =</a:t>
            </a:r>
            <a:endParaRPr lang="es-AR" sz="1600" b="1" i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71405" y="5069944"/>
            <a:ext cx="9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P(F’)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627997" y="5069944"/>
            <a:ext cx="32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P(F’/A) P(A) + P(F’/B) P(B)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80112" y="4978504"/>
            <a:ext cx="39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0,98 . 0,70 + 0,91 . 0,30 = </a:t>
            </a:r>
            <a:r>
              <a:rPr lang="es-ES" sz="2400" b="1" dirty="0" smtClean="0">
                <a:solidFill>
                  <a:srgbClr val="0000FF"/>
                </a:solidFill>
              </a:rPr>
              <a:t>0,959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67544" y="5651956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Pregunta 2: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871405" y="5646008"/>
            <a:ext cx="11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P(B/F)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957344" y="54604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P(F/B) P(B)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572000" y="544941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0,09 . 0,30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75856" y="5892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P(F)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 flipH="1">
            <a:off x="2987824" y="5862032"/>
            <a:ext cx="126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4211961" y="5666302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 flipH="1">
            <a:off x="4571999" y="5872218"/>
            <a:ext cx="126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5796136" y="5676488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87240" y="5892512"/>
            <a:ext cx="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(1 - 0,959)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084168" y="5635823"/>
            <a:ext cx="111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sz="2400" b="1" dirty="0" smtClean="0">
                <a:solidFill>
                  <a:srgbClr val="0000FF"/>
                </a:solidFill>
              </a:rPr>
              <a:t>0,6585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334576" y="450912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 build="p"/>
      <p:bldP spid="9" grpId="0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2" grpId="0" build="p"/>
      <p:bldP spid="24" grpId="0" build="p"/>
      <p:bldP spid="25" grpId="0" build="p"/>
      <p:bldP spid="26" grpId="0" build="p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304" t="14563" r="10983" b="33758"/>
          <a:stretch>
            <a:fillRect/>
          </a:stretch>
        </p:blipFill>
        <p:spPr bwMode="auto">
          <a:xfrm>
            <a:off x="179511" y="188640"/>
            <a:ext cx="870268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622336" y="1642512"/>
            <a:ext cx="474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19672" y="187706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[ 22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07096" y="2364120"/>
            <a:ext cx="4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[ 32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04432" y="2598668"/>
            <a:ext cx="493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[ 37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07096" y="285293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[ 42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04432" y="3087484"/>
            <a:ext cx="505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[ 47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02623" y="1628800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99792" y="1881252"/>
            <a:ext cx="505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02623" y="2344688"/>
            <a:ext cx="500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699792" y="259714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42 )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02623" y="2852936"/>
            <a:ext cx="511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47 )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05388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52 )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49432" y="139753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14,5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49432" y="1641376"/>
            <a:ext cx="526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19,5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749432" y="187706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49432" y="2119144"/>
            <a:ext cx="549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49432" y="235482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49432" y="259272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749432" y="282840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44,5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49432" y="3099440"/>
            <a:ext cx="55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49,5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749349" y="1381200"/>
            <a:ext cx="773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0,2250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749349" y="1625040"/>
            <a:ext cx="745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0,3833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749349" y="1860724"/>
            <a:ext cx="727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0,1833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749349" y="2102808"/>
            <a:ext cx="7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0,1083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749349" y="233849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0,0167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749349" y="2576384"/>
            <a:ext cx="78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0,0250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749349" y="2827308"/>
            <a:ext cx="789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0,0250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749349" y="3098344"/>
            <a:ext cx="75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0,0333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4860032" y="1397536"/>
            <a:ext cx="37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978744" y="1634748"/>
            <a:ext cx="3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73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978744" y="1875304"/>
            <a:ext cx="39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95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842896" y="2117616"/>
            <a:ext cx="35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13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936232" y="235482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932040" y="261238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932040" y="287146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960898" y="3100060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120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816903" y="1384052"/>
            <a:ext cx="773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0,2250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7816903" y="1627892"/>
            <a:ext cx="791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0,6083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816903" y="1863576"/>
            <a:ext cx="737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0,7917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816903" y="2105660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0,9000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816903" y="2341344"/>
            <a:ext cx="759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0,9167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7816903" y="2579236"/>
            <a:ext cx="750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0,9417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816903" y="283016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0,9667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816903" y="3101196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1,0000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5964" t="17516" r="11813" b="58859"/>
          <a:stretch>
            <a:fillRect/>
          </a:stretch>
        </p:blipFill>
        <p:spPr bwMode="auto">
          <a:xfrm>
            <a:off x="467544" y="3933056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6794" t="47046" r="47510" b="48524"/>
          <a:stretch>
            <a:fillRect/>
          </a:stretch>
        </p:blipFill>
        <p:spPr bwMode="auto">
          <a:xfrm>
            <a:off x="524311" y="3573016"/>
            <a:ext cx="412845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61 CuadroTexto"/>
          <p:cNvSpPr txBox="1"/>
          <p:nvPr/>
        </p:nvSpPr>
        <p:spPr>
          <a:xfrm>
            <a:off x="503253" y="552142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Fórmula de </a:t>
            </a:r>
            <a:r>
              <a:rPr lang="es-ES" b="1" dirty="0" err="1" smtClean="0">
                <a:solidFill>
                  <a:srgbClr val="0000FF"/>
                </a:solidFill>
              </a:rPr>
              <a:t>Sturges</a:t>
            </a:r>
            <a:r>
              <a:rPr lang="es-ES" b="1" dirty="0" smtClean="0">
                <a:solidFill>
                  <a:srgbClr val="0000FF"/>
                </a:solidFill>
              </a:rPr>
              <a:t>: 1 + 3,3.log n 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3851920" y="552142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1 + 3,3.log 120 =  7,86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5462384" y="406183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2253250" y="454554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98024" y="5917664"/>
            <a:ext cx="37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Media aritmética = 22,75 km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7638610" y="479715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349816" y="510042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500"/>
                            </p:stCondLst>
                            <p:childTnLst>
                              <p:par>
                                <p:cTn id="2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000"/>
                            </p:stCondLst>
                            <p:childTnLst>
                              <p:par>
                                <p:cTn id="2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500"/>
                            </p:stCondLst>
                            <p:childTnLst>
                              <p:par>
                                <p:cTn id="2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0"/>
                            </p:stCondLst>
                            <p:childTnLst>
                              <p:par>
                                <p:cTn id="2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2" grpId="0" build="p"/>
      <p:bldP spid="63" grpId="0" build="p"/>
      <p:bldP spid="64" grpId="0"/>
      <p:bldP spid="65" grpId="0"/>
      <p:bldP spid="66" grpId="0" build="p"/>
      <p:bldP spid="67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curvada hacia la derecha"/>
          <p:cNvSpPr/>
          <p:nvPr/>
        </p:nvSpPr>
        <p:spPr>
          <a:xfrm>
            <a:off x="251520" y="3664380"/>
            <a:ext cx="1872208" cy="1728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Empecemos por el principio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42412"/>
            <a:ext cx="7576447" cy="111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145195" y="2700707"/>
            <a:ext cx="8892480" cy="187220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2212162" y="469859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chemeClr val="accent1"/>
                </a:solidFill>
                <a:latin typeface="+mj-lt"/>
              </a:rPr>
              <a:t>Leer con atención!!!</a:t>
            </a:r>
            <a:endParaRPr lang="es-AR" sz="36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7516" r="12643" b="51477"/>
          <a:stretch>
            <a:fillRect/>
          </a:stretch>
        </p:blipFill>
        <p:spPr bwMode="auto">
          <a:xfrm>
            <a:off x="144016" y="2719968"/>
            <a:ext cx="8892480" cy="164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 Grupo"/>
          <p:cNvGrpSpPr/>
          <p:nvPr/>
        </p:nvGrpSpPr>
        <p:grpSpPr>
          <a:xfrm>
            <a:off x="209991" y="127680"/>
            <a:ext cx="8702681" cy="2515360"/>
            <a:chOff x="179511" y="764704"/>
            <a:chExt cx="8702681" cy="270472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4304" t="23360" r="10983" b="35957"/>
            <a:stretch>
              <a:fillRect/>
            </a:stretch>
          </p:blipFill>
          <p:spPr bwMode="auto">
            <a:xfrm>
              <a:off x="179511" y="764704"/>
              <a:ext cx="8702681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CuadroTexto"/>
            <p:cNvSpPr txBox="1"/>
            <p:nvPr/>
          </p:nvSpPr>
          <p:spPr>
            <a:xfrm>
              <a:off x="1622336" y="1642512"/>
              <a:ext cx="474938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619672" y="1877060"/>
              <a:ext cx="50526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[ 22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607096" y="2364120"/>
              <a:ext cx="49988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[ 32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604432" y="2598668"/>
              <a:ext cx="49366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[ 37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607096" y="2852936"/>
              <a:ext cx="51328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[ 42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604432" y="3087485"/>
              <a:ext cx="505138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[ 47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702623" y="1628800"/>
              <a:ext cx="511679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699792" y="1881252"/>
              <a:ext cx="50539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702623" y="2344688"/>
              <a:ext cx="50007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37 )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99792" y="2597140"/>
              <a:ext cx="519694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42 )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702623" y="2852936"/>
              <a:ext cx="51155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47 )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699792" y="3105388"/>
              <a:ext cx="50847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52 )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749432" y="1397537"/>
              <a:ext cx="52290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14,5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749432" y="1641377"/>
              <a:ext cx="52668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19,5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749432" y="1877060"/>
              <a:ext cx="54694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749432" y="2119145"/>
              <a:ext cx="54976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749432" y="2354828"/>
              <a:ext cx="54053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34,5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749432" y="2592720"/>
              <a:ext cx="54534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39,5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749432" y="2828404"/>
              <a:ext cx="55496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44,5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749432" y="3099440"/>
              <a:ext cx="55528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49,5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749349" y="1381200"/>
              <a:ext cx="77309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0,2250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749349" y="1625040"/>
              <a:ext cx="74501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0,3833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749349" y="1860724"/>
              <a:ext cx="727379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0,1833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749349" y="2102808"/>
              <a:ext cx="75443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0,1083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749349" y="2338493"/>
              <a:ext cx="76495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0,0167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749349" y="2576384"/>
              <a:ext cx="7892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0,0250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749349" y="2827308"/>
              <a:ext cx="7892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0,0250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749349" y="3098344"/>
              <a:ext cx="757323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0,0333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860032" y="1397537"/>
              <a:ext cx="3771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6978744" y="1634748"/>
              <a:ext cx="37484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73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6978744" y="1875305"/>
              <a:ext cx="39203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95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842896" y="2117617"/>
              <a:ext cx="350994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13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936232" y="2354828"/>
              <a:ext cx="284052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2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932040" y="2612380"/>
              <a:ext cx="27764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932040" y="2871460"/>
              <a:ext cx="277640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960898" y="3100060"/>
              <a:ext cx="478016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120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7816903" y="1384052"/>
              <a:ext cx="77309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0,2250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7816903" y="1627892"/>
              <a:ext cx="79130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0,6083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7816903" y="1863576"/>
              <a:ext cx="73738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0,7917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7816903" y="210566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0,9000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816903" y="2341344"/>
              <a:ext cx="75956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0,9167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7816903" y="2579236"/>
              <a:ext cx="750655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0,9417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816903" y="2830160"/>
              <a:ext cx="795411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0,9667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816903" y="3101196"/>
              <a:ext cx="793807" cy="364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rgbClr val="0000FF"/>
                  </a:solidFill>
                </a:rPr>
                <a:t>1,0000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2427000" y="4859680"/>
            <a:ext cx="504056" cy="165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Rectángulo"/>
          <p:cNvSpPr/>
          <p:nvPr/>
        </p:nvSpPr>
        <p:spPr>
          <a:xfrm>
            <a:off x="1922944" y="5543864"/>
            <a:ext cx="504056" cy="9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"/>
          <p:cNvSpPr/>
          <p:nvPr/>
        </p:nvSpPr>
        <p:spPr>
          <a:xfrm>
            <a:off x="2926864" y="5723864"/>
            <a:ext cx="50405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51 Rectángulo"/>
          <p:cNvSpPr/>
          <p:nvPr/>
        </p:nvSpPr>
        <p:spPr>
          <a:xfrm>
            <a:off x="3430920" y="6047864"/>
            <a:ext cx="504056" cy="46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"/>
          <p:cNvSpPr/>
          <p:nvPr/>
        </p:nvSpPr>
        <p:spPr>
          <a:xfrm>
            <a:off x="3946024" y="6448056"/>
            <a:ext cx="504056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Rectángulo"/>
          <p:cNvSpPr/>
          <p:nvPr/>
        </p:nvSpPr>
        <p:spPr>
          <a:xfrm>
            <a:off x="4443224" y="6443856"/>
            <a:ext cx="504056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4 Rectángulo"/>
          <p:cNvSpPr/>
          <p:nvPr/>
        </p:nvSpPr>
        <p:spPr>
          <a:xfrm>
            <a:off x="4947280" y="6402328"/>
            <a:ext cx="504056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"/>
          <p:cNvSpPr/>
          <p:nvPr/>
        </p:nvSpPr>
        <p:spPr>
          <a:xfrm>
            <a:off x="5447144" y="6371848"/>
            <a:ext cx="504056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57 Conector recto de flecha"/>
          <p:cNvCxnSpPr/>
          <p:nvPr/>
        </p:nvCxnSpPr>
        <p:spPr>
          <a:xfrm>
            <a:off x="1043608" y="6515864"/>
            <a:ext cx="61206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V="1">
            <a:off x="1043608" y="4412392"/>
            <a:ext cx="0" cy="21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H="1">
            <a:off x="1187624" y="639237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H="1">
            <a:off x="1248584" y="640761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7164288" y="63203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0000FF"/>
                </a:solidFill>
              </a:rPr>
              <a:t>x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713196" y="430414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0000FF"/>
                </a:solidFill>
              </a:rPr>
              <a:t>f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717968" y="6472768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12   </a:t>
            </a:r>
            <a:r>
              <a:rPr lang="es-ES" sz="900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</a:rPr>
              <a:t> 17      22     27     32      37     42     47     52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3548648" y="321716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323528" y="309944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68 CuadroTexto"/>
          <p:cNvSpPr txBox="1"/>
          <p:nvPr/>
        </p:nvSpPr>
        <p:spPr>
          <a:xfrm>
            <a:off x="3734192" y="344424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427000" y="386699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4" grpId="0"/>
      <p:bldP spid="65" grpId="0"/>
      <p:bldP spid="66" grpId="0"/>
      <p:bldP spid="67" grpId="0"/>
      <p:bldP spid="68" grpId="0" animBg="1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3086" r="12643" b="45571"/>
          <a:stretch>
            <a:fillRect/>
          </a:stretch>
        </p:blipFill>
        <p:spPr bwMode="auto">
          <a:xfrm>
            <a:off x="107504" y="44624"/>
            <a:ext cx="878497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56 Elipse"/>
          <p:cNvSpPr/>
          <p:nvPr/>
        </p:nvSpPr>
        <p:spPr>
          <a:xfrm>
            <a:off x="293048" y="162880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CuadroTexto"/>
          <p:cNvSpPr txBox="1"/>
          <p:nvPr/>
        </p:nvSpPr>
        <p:spPr>
          <a:xfrm>
            <a:off x="1619672" y="89942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319352" y="178805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174907" y="135600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3473" t="17516" r="11813" b="32282"/>
          <a:stretch>
            <a:fillRect/>
          </a:stretch>
        </p:blipFill>
        <p:spPr bwMode="auto">
          <a:xfrm>
            <a:off x="107504" y="2492896"/>
            <a:ext cx="88569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61 CuadroTexto"/>
          <p:cNvSpPr txBox="1"/>
          <p:nvPr/>
        </p:nvSpPr>
        <p:spPr>
          <a:xfrm>
            <a:off x="1934407" y="57206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15</a:t>
            </a:r>
            <a:r>
              <a:rPr lang="es-ES" b="1" dirty="0" smtClean="0">
                <a:solidFill>
                  <a:srgbClr val="0000FF"/>
                </a:solidFill>
              </a:rPr>
              <a:t> = 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477178" y="571801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139,28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477178" y="60382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72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927194" y="60769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CV% = 40,74%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1927194" y="64228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105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70" name="69 Conector recto"/>
          <p:cNvCxnSpPr/>
          <p:nvPr/>
        </p:nvCxnSpPr>
        <p:spPr>
          <a:xfrm>
            <a:off x="554792" y="58112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454383" y="5363924"/>
            <a:ext cx="674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“Cantidad de entregas (mensuales) realizadas en tiempo y forma”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467544" y="6383084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357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3491880" y="57180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47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4728320" y="57180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6000" dirty="0" smtClean="0">
                <a:solidFill>
                  <a:srgbClr val="0000FF"/>
                </a:solidFill>
              </a:rPr>
              <a:t>75</a:t>
            </a:r>
            <a:r>
              <a:rPr lang="es-ES" b="1" dirty="0" smtClean="0">
                <a:solidFill>
                  <a:srgbClr val="0000FF"/>
                </a:solidFill>
              </a:rPr>
              <a:t>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202593" y="57027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 </a:t>
            </a:r>
            <a:r>
              <a:rPr lang="es-ES" b="1" dirty="0" smtClean="0">
                <a:solidFill>
                  <a:srgbClr val="0000FF"/>
                </a:solidFill>
              </a:rPr>
              <a:t>= Q</a:t>
            </a:r>
            <a:r>
              <a:rPr lang="es-ES" b="1" baseline="-6000" dirty="0" smtClean="0">
                <a:solidFill>
                  <a:srgbClr val="0000FF"/>
                </a:solidFill>
              </a:rPr>
              <a:t>1 </a:t>
            </a:r>
            <a:r>
              <a:rPr lang="es-ES" b="1" dirty="0" smtClean="0">
                <a:solidFill>
                  <a:srgbClr val="0000FF"/>
                </a:solidFill>
              </a:rPr>
              <a:t>+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105 + 47 = 152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5970632" y="411350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731962" y="60840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5065603" y="6068764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. </a:t>
            </a:r>
            <a:r>
              <a:rPr lang="es-ES" b="1" baseline="-6000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</a:rPr>
              <a:t>x = 0,4074 . 139,28 = 56,74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0" name="79 Conector recto"/>
          <p:cNvCxnSpPr/>
          <p:nvPr/>
        </p:nvCxnSpPr>
        <p:spPr>
          <a:xfrm>
            <a:off x="5631886" y="614496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8430698" y="434210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4716016" y="645928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5077201" y="644404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z . s + x = -0,45 . 56,74 + 139,28 = 113,75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5" name="84 Conector recto"/>
          <p:cNvCxnSpPr/>
          <p:nvPr/>
        </p:nvCxnSpPr>
        <p:spPr>
          <a:xfrm>
            <a:off x="5753806" y="654058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>
            <a:off x="4427984" y="5718016"/>
            <a:ext cx="0" cy="11247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6095216" y="47684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308288" y="503946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8" grpId="0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4563" r="12643" b="60336"/>
          <a:stretch>
            <a:fillRect/>
          </a:stretch>
        </p:blipFill>
        <p:spPr bwMode="auto">
          <a:xfrm>
            <a:off x="251520" y="188640"/>
            <a:ext cx="87129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934407" y="22015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15</a:t>
            </a:r>
            <a:r>
              <a:rPr lang="es-ES" b="1" dirty="0" smtClean="0">
                <a:solidFill>
                  <a:srgbClr val="0000FF"/>
                </a:solidFill>
              </a:rPr>
              <a:t> = 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7178" y="219891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139,28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7178" y="25191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72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27194" y="25578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CV% = 40,74%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27194" y="290375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105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54792" y="22921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54383" y="1844824"/>
            <a:ext cx="674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“Cantidad de entregas (mensuales) realizadas en tiempo y forma”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2863984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357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91880" y="21989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47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26016" y="89348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6876256" y="83671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462939" y="62068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205816" y="106797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3473" t="16040" r="11813" b="55906"/>
          <a:stretch>
            <a:fillRect/>
          </a:stretch>
        </p:blipFill>
        <p:spPr bwMode="auto">
          <a:xfrm>
            <a:off x="179512" y="3501008"/>
            <a:ext cx="87849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611560" y="5229200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Ref1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3.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105 – 3 . 47 = -36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11560" y="5492700"/>
            <a:ext cx="40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Ref2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1,5.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105 – 1,5 . 47 = 34,5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11560" y="5748496"/>
            <a:ext cx="419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Ref3 = 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+ 1,5.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152 + 1,5 . 47 = 222,5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11560" y="6011996"/>
            <a:ext cx="37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Ref4 = 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+ 3.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152 + 3 . 47 = 293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713080" y="22616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6000" dirty="0" smtClean="0">
                <a:solidFill>
                  <a:srgbClr val="0000FF"/>
                </a:solidFill>
              </a:rPr>
              <a:t>75</a:t>
            </a:r>
            <a:r>
              <a:rPr lang="es-ES" b="1" dirty="0" smtClean="0">
                <a:solidFill>
                  <a:srgbClr val="0000FF"/>
                </a:solidFill>
              </a:rPr>
              <a:t>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187353" y="224639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 </a:t>
            </a:r>
            <a:r>
              <a:rPr lang="es-ES" b="1" dirty="0" smtClean="0">
                <a:solidFill>
                  <a:srgbClr val="0000FF"/>
                </a:solidFill>
              </a:rPr>
              <a:t>= Q</a:t>
            </a:r>
            <a:r>
              <a:rPr lang="es-ES" b="1" baseline="-6000" dirty="0" smtClean="0">
                <a:solidFill>
                  <a:srgbClr val="0000FF"/>
                </a:solidFill>
              </a:rPr>
              <a:t>1 </a:t>
            </a:r>
            <a:r>
              <a:rPr lang="es-ES" b="1" dirty="0" smtClean="0">
                <a:solidFill>
                  <a:srgbClr val="0000FF"/>
                </a:solidFill>
              </a:rPr>
              <a:t>+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105 + 47 = 152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16722" y="262762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050363" y="2612380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. </a:t>
            </a:r>
            <a:r>
              <a:rPr lang="es-ES" b="1" baseline="-6000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</a:rPr>
              <a:t>x = 0,4074 . 139,28 = 56,74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5616646" y="268858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700776" y="30029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061961" y="298766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z . s + x = -0,45 . 56,74 + 139,28 = 113,75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5738566" y="308420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488944" y="2261632"/>
            <a:ext cx="0" cy="112474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822424" y="393305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648200" y="439139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3379" y="461160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437064" y="490688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113" t="14563" r="11174" b="20469"/>
          <a:stretch>
            <a:fillRect/>
          </a:stretch>
        </p:blipFill>
        <p:spPr bwMode="auto">
          <a:xfrm>
            <a:off x="183704" y="116632"/>
            <a:ext cx="877392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16794" t="13086" r="11813" b="54430"/>
          <a:stretch>
            <a:fillRect/>
          </a:stretch>
        </p:blipFill>
        <p:spPr bwMode="auto">
          <a:xfrm>
            <a:off x="539552" y="4221088"/>
            <a:ext cx="83529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>
          <a:xfrm>
            <a:off x="380296" y="54715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670296" y="56155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27648" y="468361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383659" y="517243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13473" t="50000" r="11813" b="7180"/>
          <a:stretch>
            <a:fillRect/>
          </a:stretch>
        </p:blipFill>
        <p:spPr bwMode="auto">
          <a:xfrm>
            <a:off x="179512" y="188640"/>
            <a:ext cx="87849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567100" y="2466762"/>
            <a:ext cx="451848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L : “que la entrega se haga un día lunes”</a:t>
            </a:r>
          </a:p>
          <a:p>
            <a:r>
              <a:rPr lang="es-ES" sz="1600" b="1" dirty="0" err="1" smtClean="0">
                <a:solidFill>
                  <a:srgbClr val="0000FF"/>
                </a:solidFill>
              </a:rPr>
              <a:t>Ma</a:t>
            </a:r>
            <a:r>
              <a:rPr lang="es-ES" sz="1600" b="1" dirty="0" smtClean="0">
                <a:solidFill>
                  <a:srgbClr val="0000FF"/>
                </a:solidFill>
              </a:rPr>
              <a:t> : “que la entrega se haga un día martes”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Mi : “que la entrega se haga un día miércoles”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J : “que la entrega se haga un día jueves”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V : “que la entrega se haga un día viernes”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S : “que la entrega se haga un día sábado”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A: “que haya un accidente”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196160" y="2466608"/>
            <a:ext cx="1581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P(A/L) = 0,03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P(A/</a:t>
            </a:r>
            <a:r>
              <a:rPr lang="es-ES" sz="1600" b="1" dirty="0" err="1" smtClean="0">
                <a:solidFill>
                  <a:srgbClr val="0000FF"/>
                </a:solidFill>
              </a:rPr>
              <a:t>Ma</a:t>
            </a:r>
            <a:r>
              <a:rPr lang="es-ES" sz="1600" b="1" dirty="0" smtClean="0">
                <a:solidFill>
                  <a:srgbClr val="0000FF"/>
                </a:solidFill>
              </a:rPr>
              <a:t>) = 0,01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P(A/Mi) = 0,04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P(A/J) = 0,07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P(A/V) = 0,10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P(A/S) = 0,12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426016" y="151526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6773768" y="142801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96136" y="18711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35376" y="164404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9552" y="4725144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  P(A/</a:t>
            </a:r>
            <a:r>
              <a:rPr lang="es-ES" b="1" dirty="0" err="1" smtClean="0">
                <a:solidFill>
                  <a:srgbClr val="0000FF"/>
                </a:solidFill>
              </a:rPr>
              <a:t>Ma</a:t>
            </a:r>
            <a:r>
              <a:rPr lang="es-ES" b="1" dirty="0" smtClean="0">
                <a:solidFill>
                  <a:srgbClr val="0000FF"/>
                </a:solidFill>
              </a:rPr>
              <a:t> ) =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059873" y="4698329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0,01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539552" y="514790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b) P(A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Mi ) =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292806" y="5157192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P(A/Mi) . P(Mi) =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211960" y="5085184"/>
            <a:ext cx="1208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0,04 . ? = </a:t>
            </a:r>
            <a:r>
              <a:rPr lang="es-ES" sz="2000" b="1" dirty="0" smtClean="0">
                <a:solidFill>
                  <a:srgbClr val="0000FF"/>
                </a:solidFill>
              </a:rPr>
              <a:t>?</a:t>
            </a:r>
            <a:endParaRPr lang="es-ES" b="1" dirty="0" smtClean="0">
              <a:solidFill>
                <a:srgbClr val="0000FF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39552" y="5570656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  P(A) =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547664" y="5579948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P(A/L) . P(L) + … + P(A/S) . P(S) =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096934" y="5547712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0,03 . ? + … + 0,12 . ? = </a:t>
            </a:r>
            <a:r>
              <a:rPr lang="es-ES" sz="2000" b="1" dirty="0" smtClean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21946" r="11813" b="66242"/>
          <a:stretch>
            <a:fillRect/>
          </a:stretch>
        </p:blipFill>
        <p:spPr bwMode="auto">
          <a:xfrm>
            <a:off x="179512" y="116632"/>
            <a:ext cx="87849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5964" t="14563" r="12643" b="29328"/>
          <a:stretch>
            <a:fillRect/>
          </a:stretch>
        </p:blipFill>
        <p:spPr bwMode="auto">
          <a:xfrm>
            <a:off x="550600" y="840904"/>
            <a:ext cx="8398648" cy="287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CuadroTexto"/>
          <p:cNvSpPr txBox="1"/>
          <p:nvPr/>
        </p:nvSpPr>
        <p:spPr>
          <a:xfrm>
            <a:off x="567100" y="3845947"/>
            <a:ext cx="60851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>
                <a:solidFill>
                  <a:srgbClr val="0000FF"/>
                </a:solidFill>
              </a:rPr>
              <a:t>AcR</a:t>
            </a:r>
            <a:r>
              <a:rPr lang="es-ES" sz="1600" b="1" dirty="0" smtClean="0">
                <a:solidFill>
                  <a:srgbClr val="0000FF"/>
                </a:solidFill>
              </a:rPr>
              <a:t> : “que el producto sea aceptado con reservas”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R : “que el producto sea rechazado”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A : “que el producto sea aceptado”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A</a:t>
            </a:r>
            <a:r>
              <a:rPr lang="es-ES" sz="1600" b="1" baseline="-25000" dirty="0" smtClean="0">
                <a:solidFill>
                  <a:srgbClr val="0000FF"/>
                </a:solidFill>
              </a:rPr>
              <a:t>48</a:t>
            </a:r>
            <a:r>
              <a:rPr lang="es-ES" sz="1600" b="1" dirty="0" smtClean="0">
                <a:solidFill>
                  <a:srgbClr val="0000FF"/>
                </a:solidFill>
              </a:rPr>
              <a:t> : “que el producto se haya entregado antes de las 48 horas”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80112" y="3845793"/>
            <a:ext cx="14363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P(</a:t>
            </a:r>
            <a:r>
              <a:rPr lang="es-ES" sz="1600" b="1" dirty="0" err="1" smtClean="0">
                <a:solidFill>
                  <a:srgbClr val="0000FF"/>
                </a:solidFill>
              </a:rPr>
              <a:t>AcR</a:t>
            </a:r>
            <a:r>
              <a:rPr lang="es-ES" sz="1600" b="1" dirty="0" smtClean="0">
                <a:solidFill>
                  <a:srgbClr val="0000FF"/>
                </a:solidFill>
              </a:rPr>
              <a:t>) = 0,25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P(R) = 0,10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P(A) = 0,65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224072" y="3845808"/>
            <a:ext cx="1884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P(A</a:t>
            </a:r>
            <a:r>
              <a:rPr lang="es-ES" sz="1600" b="1" baseline="-25000" dirty="0" smtClean="0">
                <a:solidFill>
                  <a:srgbClr val="0000FF"/>
                </a:solidFill>
              </a:rPr>
              <a:t>48</a:t>
            </a:r>
            <a:r>
              <a:rPr lang="es-ES" sz="1600" b="1" dirty="0" smtClean="0">
                <a:solidFill>
                  <a:srgbClr val="0000FF"/>
                </a:solidFill>
              </a:rPr>
              <a:t>/</a:t>
            </a:r>
            <a:r>
              <a:rPr lang="es-ES" sz="1600" b="1" dirty="0" err="1" smtClean="0">
                <a:solidFill>
                  <a:srgbClr val="0000FF"/>
                </a:solidFill>
              </a:rPr>
              <a:t>AcR</a:t>
            </a:r>
            <a:r>
              <a:rPr lang="es-ES" sz="1600" b="1" dirty="0" smtClean="0">
                <a:solidFill>
                  <a:srgbClr val="0000FF"/>
                </a:solidFill>
              </a:rPr>
              <a:t>) = 0,08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</a:t>
            </a:r>
            <a:r>
              <a:rPr lang="es-ES" sz="1600" b="1" baseline="-25000" dirty="0" smtClean="0">
                <a:solidFill>
                  <a:srgbClr val="0000FF"/>
                </a:solidFill>
              </a:rPr>
              <a:t>48</a:t>
            </a:r>
            <a:r>
              <a:rPr lang="es-ES" sz="1600" b="1" dirty="0" smtClean="0">
                <a:solidFill>
                  <a:srgbClr val="0000FF"/>
                </a:solidFill>
              </a:rPr>
              <a:t>/R) = 0,18</a:t>
            </a:r>
          </a:p>
          <a:p>
            <a:r>
              <a:rPr lang="es-ES" sz="1600" b="1" dirty="0" smtClean="0">
                <a:solidFill>
                  <a:srgbClr val="0000FF"/>
                </a:solidFill>
              </a:rPr>
              <a:t>P(A</a:t>
            </a:r>
            <a:r>
              <a:rPr lang="es-ES" sz="1600" b="1" baseline="-25000" dirty="0" smtClean="0">
                <a:solidFill>
                  <a:srgbClr val="0000FF"/>
                </a:solidFill>
              </a:rPr>
              <a:t>48</a:t>
            </a:r>
            <a:r>
              <a:rPr lang="es-ES" sz="1600" b="1" dirty="0" smtClean="0">
                <a:solidFill>
                  <a:srgbClr val="0000FF"/>
                </a:solidFill>
              </a:rPr>
              <a:t>/A) = 0,12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39552" y="5157192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  P(A/A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006000" y="496235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/A) P(A)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556761" y="4966548"/>
            <a:ext cx="167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0,12 . 0,65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366040" y="5394404"/>
            <a:ext cx="9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)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33" name="32 Conector recto"/>
          <p:cNvCxnSpPr/>
          <p:nvPr/>
        </p:nvCxnSpPr>
        <p:spPr>
          <a:xfrm flipH="1">
            <a:off x="2006000" y="5363924"/>
            <a:ext cx="147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446160" y="5168194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35" name="34 Conector recto"/>
          <p:cNvCxnSpPr/>
          <p:nvPr/>
        </p:nvCxnSpPr>
        <p:spPr>
          <a:xfrm flipH="1">
            <a:off x="3718952" y="5374110"/>
            <a:ext cx="298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7751400" y="5178380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635896" y="5394404"/>
            <a:ext cx="31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0,08.0,25+0,18.0,10+0,12.0,65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7931125" y="5122475"/>
            <a:ext cx="121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sz="2400" b="1" dirty="0" smtClean="0">
                <a:solidFill>
                  <a:srgbClr val="0000FF"/>
                </a:solidFill>
              </a:rPr>
              <a:t>0,6724 </a:t>
            </a:r>
            <a:endParaRPr lang="es-AR" sz="2400" b="1" i="1" dirty="0">
              <a:solidFill>
                <a:srgbClr val="0000FF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905206" y="4960600"/>
            <a:ext cx="10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0,078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40" name="39 Conector recto"/>
          <p:cNvCxnSpPr/>
          <p:nvPr/>
        </p:nvCxnSpPr>
        <p:spPr>
          <a:xfrm flipH="1">
            <a:off x="6913591" y="5368162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6928832" y="5373216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0,116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625560" y="5187672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437064" y="347052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CuadroTexto"/>
          <p:cNvSpPr txBox="1"/>
          <p:nvPr/>
        </p:nvSpPr>
        <p:spPr>
          <a:xfrm>
            <a:off x="1691680" y="278092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905752" y="240564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539552" y="5795972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b)  P(A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789976" y="5822368"/>
            <a:ext cx="32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0,08.0,25+0,18.0,10+0,12.0,65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159112" y="5764072"/>
            <a:ext cx="106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0,1160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932040" y="5822368"/>
            <a:ext cx="432048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539552" y="628123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  P(R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) = 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4011176" y="6300028"/>
            <a:ext cx="30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0,18 . 0,10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261600" y="6226264"/>
            <a:ext cx="125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0,0180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2150016" y="6297637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P(A</a:t>
            </a:r>
            <a:r>
              <a:rPr lang="es-ES" b="1" baseline="-25000" dirty="0" smtClean="0">
                <a:solidFill>
                  <a:srgbClr val="0000FF"/>
                </a:solidFill>
              </a:rPr>
              <a:t>48</a:t>
            </a:r>
            <a:r>
              <a:rPr lang="es-ES" b="1" dirty="0" smtClean="0">
                <a:solidFill>
                  <a:srgbClr val="0000FF"/>
                </a:solidFill>
              </a:rPr>
              <a:t>/R) . P(R) = </a:t>
            </a:r>
            <a:endParaRPr lang="es-AR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056386" y="321297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 build="p"/>
      <p:bldP spid="31" grpId="0" build="p"/>
      <p:bldP spid="32" grpId="0" build="p"/>
      <p:bldP spid="34" grpId="0" build="p"/>
      <p:bldP spid="36" grpId="0" build="p"/>
      <p:bldP spid="37" grpId="0" build="p"/>
      <p:bldP spid="38" grpId="0" build="p"/>
      <p:bldP spid="39" grpId="0" build="p"/>
      <p:bldP spid="41" grpId="0" build="p"/>
      <p:bldP spid="42" grpId="0" build="p"/>
      <p:bldP spid="43" grpId="0" animBg="1"/>
      <p:bldP spid="44" grpId="0"/>
      <p:bldP spid="45" grpId="0"/>
      <p:bldP spid="46" grpId="0"/>
      <p:bldP spid="47" grpId="0" build="p"/>
      <p:bldP spid="48" grpId="0" build="p"/>
      <p:bldP spid="49" grpId="0" build="p"/>
      <p:bldP spid="50" grpId="0"/>
      <p:bldP spid="51" grpId="0" build="p"/>
      <p:bldP spid="52" grpId="0" build="p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7017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Presentación de la situación problema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902" y="1633430"/>
            <a:ext cx="6535426" cy="513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37" y="569946"/>
            <a:ext cx="7200000" cy="31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5292080" y="1096169"/>
            <a:ext cx="25922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899592" y="1268760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909117" y="378415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 smtClean="0">
                <a:solidFill>
                  <a:schemeClr val="accent1"/>
                </a:solidFill>
                <a:latin typeface="+mj-lt"/>
              </a:rPr>
              <a:t>mín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=23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419872" y="1268760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909117" y="404894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 smtClean="0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=54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991744" y="1441351"/>
            <a:ext cx="38884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899592" y="1628800"/>
            <a:ext cx="48965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09117" y="436440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Me=37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5868144" y="1628800"/>
            <a:ext cx="20162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899592" y="1806724"/>
            <a:ext cx="694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899592" y="1988840"/>
            <a:ext cx="13681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909117" y="4609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s</a:t>
            </a:r>
            <a:r>
              <a:rPr lang="es-ES" sz="1400" baseline="300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=38,5765 horas </a:t>
            </a:r>
            <a:r>
              <a:rPr lang="es-ES" sz="1400" baseline="30000" dirty="0" smtClean="0">
                <a:solidFill>
                  <a:schemeClr val="accent1"/>
                </a:solidFill>
                <a:latin typeface="+mj-lt"/>
              </a:rPr>
              <a:t>2</a:t>
            </a:r>
            <a:endParaRPr lang="es-AR" sz="1400" baseline="30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2483768" y="1988840"/>
            <a:ext cx="5400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899592" y="2161431"/>
            <a:ext cx="16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99592" y="48631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CV=16,3723%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2671217" y="2181622"/>
            <a:ext cx="396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909117" y="5126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RI=Q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899592" y="2348880"/>
            <a:ext cx="3600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23975" y="5399955"/>
            <a:ext cx="22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=X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-12 horas=42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6" name="45 Conector recto"/>
          <p:cNvCxnSpPr/>
          <p:nvPr/>
        </p:nvCxnSpPr>
        <p:spPr>
          <a:xfrm>
            <a:off x="2915816" y="2953519"/>
            <a:ext cx="10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63 Grupo"/>
          <p:cNvGrpSpPr/>
          <p:nvPr/>
        </p:nvGrpSpPr>
        <p:grpSpPr>
          <a:xfrm>
            <a:off x="4139952" y="3789040"/>
            <a:ext cx="3175967" cy="533326"/>
            <a:chOff x="3412257" y="3563491"/>
            <a:chExt cx="3175967" cy="533326"/>
          </a:xfrm>
        </p:grpSpPr>
        <p:sp>
          <p:nvSpPr>
            <p:cNvPr id="45" name="44 CuadroTexto"/>
            <p:cNvSpPr txBox="1"/>
            <p:nvPr/>
          </p:nvSpPr>
          <p:spPr>
            <a:xfrm>
              <a:off x="3412257" y="3650357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x=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3732287" y="3808090"/>
              <a:ext cx="36004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3707904" y="3573016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707904" y="3779515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CV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3957836" y="3645024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4336926" y="35634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6,2110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211960" y="3789040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0,163723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5062339" y="3654549"/>
              <a:ext cx="439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=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58" name="57 Conector recto"/>
            <p:cNvCxnSpPr/>
            <p:nvPr/>
          </p:nvCxnSpPr>
          <p:spPr>
            <a:xfrm>
              <a:off x="4274443" y="381342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5292080" y="3645024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37,9360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62" name="61 Conector recto"/>
            <p:cNvCxnSpPr/>
            <p:nvPr/>
          </p:nvCxnSpPr>
          <p:spPr>
            <a:xfrm>
              <a:off x="3482355" y="3717032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64 CuadroTexto"/>
          <p:cNvSpPr txBox="1"/>
          <p:nvPr/>
        </p:nvSpPr>
        <p:spPr>
          <a:xfrm>
            <a:off x="4044702" y="27089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2440335" y="461808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S=6,2110 horas</a:t>
            </a:r>
            <a:endParaRPr lang="es-AR" sz="1400" baseline="30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7" name="66 Conector recto"/>
          <p:cNvCxnSpPr/>
          <p:nvPr/>
        </p:nvCxnSpPr>
        <p:spPr>
          <a:xfrm>
            <a:off x="2915816" y="3131443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5359896" y="29005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70" name="69 Conector recto"/>
          <p:cNvCxnSpPr/>
          <p:nvPr/>
        </p:nvCxnSpPr>
        <p:spPr>
          <a:xfrm>
            <a:off x="2800375" y="3313559"/>
            <a:ext cx="18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Elipse"/>
          <p:cNvSpPr/>
          <p:nvPr/>
        </p:nvSpPr>
        <p:spPr>
          <a:xfrm>
            <a:off x="923975" y="4360217"/>
            <a:ext cx="115212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Elipse"/>
          <p:cNvSpPr/>
          <p:nvPr/>
        </p:nvSpPr>
        <p:spPr>
          <a:xfrm>
            <a:off x="5974060" y="3841998"/>
            <a:ext cx="129614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75 CuadroTexto"/>
          <p:cNvSpPr txBox="1"/>
          <p:nvPr/>
        </p:nvSpPr>
        <p:spPr>
          <a:xfrm>
            <a:off x="4577333" y="30880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7" name="76 Elipse"/>
          <p:cNvSpPr/>
          <p:nvPr/>
        </p:nvSpPr>
        <p:spPr>
          <a:xfrm>
            <a:off x="1763688" y="2924944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Elipse"/>
          <p:cNvSpPr/>
          <p:nvPr/>
        </p:nvSpPr>
        <p:spPr>
          <a:xfrm>
            <a:off x="2455193" y="4589958"/>
            <a:ext cx="129614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31" grpId="0"/>
      <p:bldP spid="36" grpId="0"/>
      <p:bldP spid="39" grpId="0"/>
      <p:bldP spid="44" grpId="0"/>
      <p:bldP spid="65" grpId="0"/>
      <p:bldP spid="66" grpId="0"/>
      <p:bldP spid="69" grpId="0"/>
      <p:bldP spid="74" grpId="0" animBg="1"/>
      <p:bldP spid="75" grpId="0" animBg="1"/>
      <p:bldP spid="76" grpId="0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200000" cy="18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7200000" cy="13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2483768" y="2655962"/>
            <a:ext cx="360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99592" y="37890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RI=Q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=8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5400" y="4062214"/>
            <a:ext cx="22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=X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máx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-12 horas=42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436510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-RI=42-8=34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99592" y="46531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Ref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-1,5xRI=34-1,5x8=22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14450" y="493164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x</a:t>
            </a:r>
            <a:r>
              <a:rPr lang="es-ES" sz="1400" baseline="-25000" dirty="0" err="1" smtClean="0">
                <a:solidFill>
                  <a:schemeClr val="accent1"/>
                </a:solidFill>
                <a:latin typeface="+mj-lt"/>
              </a:rPr>
              <a:t>mín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=23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084168" y="242088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79912" y="37890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Ref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+1,5xRI=42+1,5x8=54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79912" y="414908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Ext</a:t>
            </a:r>
            <a:r>
              <a:rPr lang="es-ES" sz="1400" baseline="-25000" dirty="0" err="1" smtClean="0">
                <a:solidFill>
                  <a:schemeClr val="accent1"/>
                </a:solidFill>
                <a:latin typeface="+mj-lt"/>
              </a:rPr>
              <a:t>izq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1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-REf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=34-23=11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450912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  <a:latin typeface="+mj-lt"/>
              </a:rPr>
              <a:t>Ext</a:t>
            </a:r>
            <a:r>
              <a:rPr lang="es-ES" sz="1400" baseline="-25000" dirty="0" err="1" smtClean="0">
                <a:solidFill>
                  <a:schemeClr val="accent1"/>
                </a:solidFill>
                <a:latin typeface="+mj-lt"/>
              </a:rPr>
              <a:t>der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=REf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-Q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=54-42=12 horas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4644008" y="2852936"/>
            <a:ext cx="34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8105725" y="260833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627784" y="3059435"/>
            <a:ext cx="4968552" cy="952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804295" y="4840585"/>
            <a:ext cx="14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Q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=42 horas=P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75</a:t>
            </a:r>
            <a:endParaRPr lang="es-AR" sz="1400" baseline="-25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364088" y="4850110"/>
            <a:ext cx="14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85</a:t>
            </a:r>
            <a:r>
              <a:rPr lang="es-ES" sz="1400" dirty="0" smtClean="0">
                <a:solidFill>
                  <a:schemeClr val="accent1"/>
                </a:solidFill>
                <a:latin typeface="Monotype Corsiva"/>
              </a:rPr>
              <a:t>≥ </a:t>
            </a:r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aseline="-25000" dirty="0" smtClean="0">
                <a:solidFill>
                  <a:schemeClr val="accent1"/>
                </a:solidFill>
                <a:latin typeface="+mj-lt"/>
              </a:rPr>
              <a:t>75</a:t>
            </a:r>
            <a:endParaRPr lang="es-AR" sz="1400" baseline="-25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601669" y="282969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1989237" y="2858269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400" y="620688"/>
            <a:ext cx="7200000" cy="18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50366"/>
            <a:ext cx="7200000" cy="154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"/>
          <p:cNvCxnSpPr/>
          <p:nvPr/>
        </p:nvCxnSpPr>
        <p:spPr>
          <a:xfrm>
            <a:off x="6046068" y="2862461"/>
            <a:ext cx="72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210594" y="4725144"/>
            <a:ext cx="2880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63888" y="299695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2383185" y="3409950"/>
            <a:ext cx="4205039" cy="190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660232" y="321297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2402235" y="3592066"/>
            <a:ext cx="118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554363" y="337604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942978" y="35486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1907704" y="3573016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7" name="36 Grupo"/>
          <p:cNvGrpSpPr/>
          <p:nvPr/>
        </p:nvGrpSpPr>
        <p:grpSpPr>
          <a:xfrm>
            <a:off x="1418506" y="4494262"/>
            <a:ext cx="735310" cy="514276"/>
            <a:chOff x="1418506" y="4494262"/>
            <a:chExt cx="735310" cy="514276"/>
          </a:xfrm>
        </p:grpSpPr>
        <p:grpSp>
          <p:nvGrpSpPr>
            <p:cNvPr id="7" name="6 Grupo"/>
            <p:cNvGrpSpPr/>
            <p:nvPr/>
          </p:nvGrpSpPr>
          <p:grpSpPr>
            <a:xfrm>
              <a:off x="1418506" y="4494262"/>
              <a:ext cx="735310" cy="514276"/>
              <a:chOff x="3412257" y="3573016"/>
              <a:chExt cx="735310" cy="514276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3412257" y="3650357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>
                    <a:solidFill>
                      <a:schemeClr val="accent1"/>
                    </a:solidFill>
                    <a:latin typeface="+mj-lt"/>
                  </a:rPr>
                  <a:t>z=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cxnSp>
            <p:nvCxnSpPr>
              <p:cNvPr id="9" name="8 Conector recto"/>
              <p:cNvCxnSpPr/>
              <p:nvPr/>
            </p:nvCxnSpPr>
            <p:spPr>
              <a:xfrm>
                <a:off x="3732287" y="3808090"/>
                <a:ext cx="36004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9 CuadroTexto"/>
              <p:cNvSpPr txBox="1"/>
              <p:nvPr/>
            </p:nvSpPr>
            <p:spPr>
              <a:xfrm>
                <a:off x="3707904" y="3573016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i="1" dirty="0" smtClean="0">
                    <a:solidFill>
                      <a:schemeClr val="accent1"/>
                    </a:solidFill>
                    <a:latin typeface="+mj-lt"/>
                  </a:rPr>
                  <a:t>x</a:t>
                </a:r>
                <a:r>
                  <a:rPr lang="es-ES" sz="1400" dirty="0" smtClean="0">
                    <a:solidFill>
                      <a:schemeClr val="accent1"/>
                    </a:solidFill>
                    <a:latin typeface="+mj-lt"/>
                  </a:rPr>
                  <a:t>-x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3707904" y="3779515"/>
                <a:ext cx="439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accent1"/>
                    </a:solidFill>
                    <a:latin typeface="+mj-lt"/>
                  </a:rPr>
                  <a:t>s</a:t>
                </a:r>
                <a:endParaRPr lang="es-AR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cxnSp>
          <p:nvCxnSpPr>
            <p:cNvPr id="34" name="33 Conector recto"/>
            <p:cNvCxnSpPr/>
            <p:nvPr/>
          </p:nvCxnSpPr>
          <p:spPr>
            <a:xfrm>
              <a:off x="1936279" y="4562078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2555776" y="4581128"/>
            <a:ext cx="3759274" cy="307777"/>
            <a:chOff x="2555776" y="4581128"/>
            <a:chExt cx="3759274" cy="307777"/>
          </a:xfrm>
        </p:grpSpPr>
        <p:sp>
          <p:nvSpPr>
            <p:cNvPr id="21" name="20 CuadroTexto"/>
            <p:cNvSpPr txBox="1"/>
            <p:nvPr/>
          </p:nvSpPr>
          <p:spPr>
            <a:xfrm>
              <a:off x="2555776" y="4581128"/>
              <a:ext cx="375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i="1" dirty="0" smtClean="0">
                  <a:solidFill>
                    <a:schemeClr val="accent1"/>
                  </a:solidFill>
                  <a:latin typeface="+mj-lt"/>
                </a:rPr>
                <a:t>x</a:t>
              </a:r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=</a:t>
              </a:r>
              <a:r>
                <a:rPr lang="es-ES" sz="1400" dirty="0" err="1" smtClean="0">
                  <a:solidFill>
                    <a:schemeClr val="accent1"/>
                  </a:solidFill>
                  <a:latin typeface="+mj-lt"/>
                </a:rPr>
                <a:t>z.s+x</a:t>
              </a:r>
              <a:r>
                <a:rPr lang="es-ES" sz="1400" dirty="0" smtClean="0">
                  <a:solidFill>
                    <a:schemeClr val="accent1"/>
                  </a:solidFill>
                  <a:latin typeface="+mj-lt"/>
                </a:rPr>
                <a:t>=-0.15x6,2110+37,9360=37,0043 horas</a:t>
              </a:r>
              <a:endParaRPr lang="es-AR" sz="14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3095645" y="4653136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Elipse"/>
          <p:cNvSpPr/>
          <p:nvPr/>
        </p:nvSpPr>
        <p:spPr>
          <a:xfrm>
            <a:off x="3338339" y="4552553"/>
            <a:ext cx="964679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Elipse"/>
          <p:cNvSpPr/>
          <p:nvPr/>
        </p:nvSpPr>
        <p:spPr>
          <a:xfrm>
            <a:off x="4994523" y="4562078"/>
            <a:ext cx="115212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1" grpId="0"/>
      <p:bldP spid="32" grpId="0"/>
      <p:bldP spid="33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200000" cy="396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6275810" y="1935882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4499992" y="206084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168527" y="191683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6281142" y="2530996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4524375" y="269939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091186" y="25458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192910" y="2943994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533900" y="3131443"/>
            <a:ext cx="1728192" cy="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151984" y="294932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5167114" y="2132856"/>
            <a:ext cx="43204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7088088" y="21138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0,304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699745" y="2276872"/>
            <a:ext cx="1440160" cy="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7164288" y="2367930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 de flecha"/>
          <p:cNvCxnSpPr/>
          <p:nvPr/>
        </p:nvCxnSpPr>
        <p:spPr>
          <a:xfrm flipH="1">
            <a:off x="5677630" y="2473846"/>
            <a:ext cx="14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047481" y="232983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0,320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2800375" y="2555379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28 Conector recto de flecha"/>
          <p:cNvCxnSpPr>
            <a:stCxn id="27" idx="3"/>
          </p:cNvCxnSpPr>
          <p:nvPr/>
        </p:nvCxnSpPr>
        <p:spPr>
          <a:xfrm flipH="1">
            <a:off x="2339752" y="2801230"/>
            <a:ext cx="502804" cy="5170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907704" y="272377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44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2311177" y="3683124"/>
            <a:ext cx="377299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074643" y="34724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315369" y="3870573"/>
            <a:ext cx="43448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646515" y="36396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2301652" y="4058022"/>
            <a:ext cx="52946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5129014" y="2780928"/>
            <a:ext cx="504056" cy="4320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CuadroTexto"/>
          <p:cNvSpPr txBox="1"/>
          <p:nvPr/>
        </p:nvSpPr>
        <p:spPr>
          <a:xfrm>
            <a:off x="7529661" y="382294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1860079" y="3861048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6271617" y="2718445"/>
            <a:ext cx="288032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7" grpId="0" animBg="1"/>
      <p:bldP spid="7" grpId="1" animBg="1"/>
      <p:bldP spid="9" grpId="0"/>
      <p:bldP spid="10" grpId="0" animBg="1"/>
      <p:bldP spid="10" grpId="1" animBg="1"/>
      <p:bldP spid="15" grpId="0"/>
      <p:bldP spid="16" grpId="0" animBg="1"/>
      <p:bldP spid="16" grpId="1" animBg="1"/>
      <p:bldP spid="18" grpId="0"/>
      <p:bldP spid="22" grpId="0" animBg="1"/>
      <p:bldP spid="22" grpId="1" animBg="1"/>
      <p:bldP spid="22" grpId="2" animBg="1"/>
      <p:bldP spid="26" grpId="0"/>
      <p:bldP spid="27" grpId="0" animBg="1"/>
      <p:bldP spid="27" grpId="1" animBg="1"/>
      <p:bldP spid="30" grpId="0"/>
      <p:bldP spid="33" grpId="0"/>
      <p:bldP spid="36" grpId="0"/>
      <p:bldP spid="39" grpId="0" animBg="1"/>
      <p:bldP spid="40" grpId="0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865" y="476672"/>
            <a:ext cx="7200000" cy="279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813" y="3268558"/>
            <a:ext cx="7200000" cy="1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1 Gráfico"/>
          <p:cNvGraphicFramePr/>
          <p:nvPr/>
        </p:nvGraphicFramePr>
        <p:xfrm>
          <a:off x="5004048" y="4330824"/>
          <a:ext cx="3851920" cy="252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54252" y="192635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7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76911" y="255537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30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237709" y="295885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125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173813" y="212333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0,304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133206" y="233935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0,320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93429" y="273330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44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218706" y="3664074"/>
            <a:ext cx="7920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707904" y="3841998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4605908" y="3645024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6319242" y="3601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20 Conector recto"/>
          <p:cNvCxnSpPr/>
          <p:nvPr/>
        </p:nvCxnSpPr>
        <p:spPr>
          <a:xfrm flipV="1">
            <a:off x="3194323" y="4033639"/>
            <a:ext cx="11807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198196" y="4662661"/>
            <a:ext cx="396000" cy="154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4351784" y="379856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" name="24 Conector recto"/>
          <p:cNvCxnSpPr/>
          <p:nvPr/>
        </p:nvCxnSpPr>
        <p:spPr>
          <a:xfrm>
            <a:off x="2411760" y="4221088"/>
            <a:ext cx="33843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719936" y="397648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28703" y="415371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1964854" y="4197151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9" grpId="0" animBg="1"/>
      <p:bldP spid="20" grpId="0"/>
      <p:bldP spid="23" grpId="0" animBg="1"/>
      <p:bldP spid="23" grpId="1" animBg="1"/>
      <p:bldP spid="24" grpId="0"/>
      <p:bldP spid="28" grpId="0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488" y="548680"/>
            <a:ext cx="7200000" cy="73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966" y="1276973"/>
            <a:ext cx="7200000" cy="426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"/>
          <p:cNvCxnSpPr/>
          <p:nvPr/>
        </p:nvCxnSpPr>
        <p:spPr>
          <a:xfrm>
            <a:off x="4979665" y="4562078"/>
            <a:ext cx="26642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2267744" y="3251076"/>
            <a:ext cx="576064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7592144" y="430262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2411760" y="4725144"/>
            <a:ext cx="42865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214786" y="2881511"/>
            <a:ext cx="792088" cy="2880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684615" y="4528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+mj-lt"/>
              </a:rPr>
              <a:t>F</a:t>
            </a:r>
            <a:endParaRPr lang="es-A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449860" y="4922118"/>
            <a:ext cx="55446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411760" y="5085184"/>
            <a:ext cx="8640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391297" y="31028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131840" y="357301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  <a:latin typeface="+mj-lt"/>
              </a:rPr>
              <a:t>29</a:t>
            </a:r>
            <a:endParaRPr lang="es-AR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347864" y="486916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B050"/>
                </a:solidFill>
                <a:latin typeface="+mj-lt"/>
              </a:rPr>
              <a:t>V</a:t>
            </a:r>
            <a:endParaRPr lang="es-AR" sz="14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1955329" y="4734669"/>
            <a:ext cx="288032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9" grpId="0" animBg="1"/>
      <p:bldP spid="9" grpId="1" animBg="1"/>
      <p:bldP spid="10" grpId="0"/>
      <p:bldP spid="18" grpId="0"/>
      <p:bldP spid="19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</TotalTime>
  <Words>1492</Words>
  <Application>Microsoft Office PowerPoint</Application>
  <PresentationFormat>Presentación en pantalla (4:3)</PresentationFormat>
  <Paragraphs>453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Flujo</vt:lpstr>
      <vt:lpstr>Recapitulación EI-1</vt:lpstr>
      <vt:lpstr>Empecemos por el principio</vt:lpstr>
      <vt:lpstr>Presentación de la situación problema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Evaluación de Proceso Nº4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Alumno</dc:creator>
  <cp:lastModifiedBy>Elena</cp:lastModifiedBy>
  <cp:revision>84</cp:revision>
  <dcterms:created xsi:type="dcterms:W3CDTF">2014-08-26T21:42:06Z</dcterms:created>
  <dcterms:modified xsi:type="dcterms:W3CDTF">2018-08-23T11:27:38Z</dcterms:modified>
</cp:coreProperties>
</file>