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70" r:id="rId8"/>
    <p:sldId id="271" r:id="rId9"/>
    <p:sldId id="260" r:id="rId10"/>
    <p:sldId id="272" r:id="rId11"/>
    <p:sldId id="273" r:id="rId12"/>
    <p:sldId id="268" r:id="rId13"/>
    <p:sldId id="269" r:id="rId14"/>
    <p:sldId id="261" r:id="rId1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79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2171D-1204-428D-9826-337C729878D2}" type="datetimeFigureOut">
              <a:rPr lang="es-AR" smtClean="0"/>
              <a:pPr/>
              <a:t>23/8/2018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2B9D9-AF40-462C-8246-DDD30C191EFA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11610" r="11738" b="50700"/>
          <a:stretch>
            <a:fillRect/>
          </a:stretch>
        </p:blipFill>
        <p:spPr bwMode="auto">
          <a:xfrm>
            <a:off x="0" y="-1"/>
            <a:ext cx="9144000" cy="256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52876" r="11738" b="28480"/>
          <a:stretch>
            <a:fillRect/>
          </a:stretch>
        </p:blipFill>
        <p:spPr bwMode="auto">
          <a:xfrm>
            <a:off x="0" y="4031352"/>
            <a:ext cx="9144000" cy="126876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179512" y="2941940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635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9512" y="322446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</a:t>
            </a:r>
            <a:r>
              <a:rPr lang="es-ES" b="1" baseline="-25000" dirty="0">
                <a:solidFill>
                  <a:srgbClr val="0000FF"/>
                </a:solidFill>
              </a:rPr>
              <a:t>6</a:t>
            </a:r>
            <a:r>
              <a:rPr lang="es-ES" b="1" baseline="-25000" dirty="0" smtClean="0">
                <a:solidFill>
                  <a:srgbClr val="0000FF"/>
                </a:solidFill>
              </a:rPr>
              <a:t>7</a:t>
            </a:r>
            <a:r>
              <a:rPr lang="es-ES" b="1" dirty="0" smtClean="0">
                <a:solidFill>
                  <a:srgbClr val="0000FF"/>
                </a:solidFill>
              </a:rPr>
              <a:t> = $1300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179512" y="351800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$955,25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588765" y="2934607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máx</a:t>
            </a:r>
            <a:r>
              <a:rPr lang="es-ES" b="1" dirty="0" smtClean="0">
                <a:solidFill>
                  <a:srgbClr val="0000FF"/>
                </a:solidFill>
              </a:rPr>
              <a:t> = $8000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2588765" y="32171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R = $7010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88765" y="3510671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P($2240 &lt; X &lt; $2960) = 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285849" y="3217131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mín</a:t>
            </a:r>
            <a:r>
              <a:rPr lang="es-ES" b="1" dirty="0" smtClean="0">
                <a:solidFill>
                  <a:srgbClr val="0000FF"/>
                </a:solidFill>
              </a:rPr>
              <a:t> = </a:t>
            </a:r>
            <a:r>
              <a:rPr lang="es-ES" dirty="0" smtClean="0">
                <a:solidFill>
                  <a:srgbClr val="0000FF"/>
                </a:solidFill>
              </a:rPr>
              <a:t>$8000 - $7010 </a:t>
            </a:r>
            <a:r>
              <a:rPr lang="es-ES" b="1" dirty="0" smtClean="0">
                <a:solidFill>
                  <a:srgbClr val="0000FF"/>
                </a:solidFill>
              </a:rPr>
              <a:t>= $990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3779912" y="322263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5766402" y="424737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5765656" y="4469348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7422586" y="472095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Elipse"/>
          <p:cNvSpPr/>
          <p:nvPr/>
        </p:nvSpPr>
        <p:spPr>
          <a:xfrm>
            <a:off x="1187624" y="4967456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72578" r="11738" b="9434"/>
          <a:stretch>
            <a:fillRect/>
          </a:stretch>
        </p:blipFill>
        <p:spPr bwMode="auto">
          <a:xfrm>
            <a:off x="0" y="5445224"/>
            <a:ext cx="9144000" cy="122413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20" name="19 CuadroTexto"/>
          <p:cNvSpPr txBox="1"/>
          <p:nvPr/>
        </p:nvSpPr>
        <p:spPr>
          <a:xfrm>
            <a:off x="3750178" y="565195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1" name="20 CuadroTexto"/>
          <p:cNvSpPr txBox="1"/>
          <p:nvPr/>
        </p:nvSpPr>
        <p:spPr>
          <a:xfrm>
            <a:off x="5127235" y="5895796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5631291" y="6110292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3" name="22 Elipse"/>
          <p:cNvSpPr/>
          <p:nvPr/>
        </p:nvSpPr>
        <p:spPr>
          <a:xfrm>
            <a:off x="1187624" y="6161112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CuadroTexto"/>
          <p:cNvSpPr txBox="1"/>
          <p:nvPr/>
        </p:nvSpPr>
        <p:spPr>
          <a:xfrm>
            <a:off x="179512" y="2483604"/>
            <a:ext cx="580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“Sueldo de los empleados de una empresa de servicios”</a:t>
            </a:r>
            <a:endParaRPr lang="es-AR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 animBg="1"/>
      <p:bldP spid="20" grpId="0"/>
      <p:bldP spid="21" grpId="0"/>
      <p:bldP spid="22" grpId="0"/>
      <p:bldP spid="23" grpId="0" animBg="1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2643" t="13086" r="10983" b="52953"/>
          <a:stretch>
            <a:fillRect/>
          </a:stretch>
        </p:blipFill>
        <p:spPr bwMode="auto">
          <a:xfrm>
            <a:off x="-10224" y="726192"/>
            <a:ext cx="9144000" cy="22860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68717" y="3212976"/>
            <a:ext cx="8975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Cantidad de soldaduras defectuosas en una muestra de tamaño 2, extraída de una población de tamaño 12 con 3 soldaduras defectuosas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8716" y="3861048"/>
            <a:ext cx="454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Hipergeométrica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12 ;  M = 3 ; n = 2 )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8716" y="4236328"/>
            <a:ext cx="401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X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0 ) = C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3,0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 . C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9,2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 / C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12,2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  0,545455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3086120" y="4215140"/>
            <a:ext cx="981824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1213976" y="2394600"/>
            <a:ext cx="576000" cy="288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12643" t="45570" r="10983" b="26376"/>
          <a:stretch>
            <a:fillRect/>
          </a:stretch>
        </p:blipFill>
        <p:spPr bwMode="auto">
          <a:xfrm>
            <a:off x="5016" y="764704"/>
            <a:ext cx="9144000" cy="188843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68716" y="340866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Binomial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5 ; p = 0,01 )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8716" y="3783940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X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1 ) = f ( 1 ) =   0,0480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2073816" y="3762752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Elipse"/>
          <p:cNvSpPr/>
          <p:nvPr/>
        </p:nvSpPr>
        <p:spPr>
          <a:xfrm>
            <a:off x="1229216" y="1772848"/>
            <a:ext cx="576000" cy="288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CuadroTexto"/>
          <p:cNvSpPr txBox="1"/>
          <p:nvPr/>
        </p:nvSpPr>
        <p:spPr>
          <a:xfrm>
            <a:off x="168716" y="3068960"/>
            <a:ext cx="897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Cantidad de soldaduras de bajo riesgo  defectuosas entre 5 soldaduras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2861" t="13086" r="10765" b="51477"/>
          <a:stretch>
            <a:fillRect/>
          </a:stretch>
        </p:blipFill>
        <p:spPr bwMode="auto">
          <a:xfrm>
            <a:off x="-36512" y="752128"/>
            <a:ext cx="9144000" cy="238539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68716" y="3284984"/>
            <a:ext cx="2975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Estatura de los soldadores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8716" y="3645024"/>
            <a:ext cx="449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 = 176,60 cm ; 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(5,9 cm)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68716" y="4222829"/>
            <a:ext cx="47083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= P ( 175 &lt; X &lt; 185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= P ( -0,27</a:t>
            </a:r>
            <a:r>
              <a:rPr lang="es-ES" b="1" dirty="0" smtClean="0">
                <a:solidFill>
                  <a:srgbClr val="0000FF"/>
                </a:solidFill>
              </a:rPr>
              <a:t> &lt; Z &lt; +1,42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= </a:t>
            </a:r>
          </a:p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0,92220 –  0,39358 =  0,52862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Elipse"/>
          <p:cNvSpPr/>
          <p:nvPr/>
        </p:nvSpPr>
        <p:spPr>
          <a:xfrm>
            <a:off x="7421840" y="4648944"/>
            <a:ext cx="1584000" cy="504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8 Elipse"/>
          <p:cNvSpPr/>
          <p:nvPr/>
        </p:nvSpPr>
        <p:spPr>
          <a:xfrm>
            <a:off x="1168256" y="2333672"/>
            <a:ext cx="576000" cy="288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9 CuadroTexto"/>
          <p:cNvSpPr txBox="1"/>
          <p:nvPr/>
        </p:nvSpPr>
        <p:spPr>
          <a:xfrm>
            <a:off x="4788024" y="3284984"/>
            <a:ext cx="44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Y : Cantidad de soldadores que miden entre 175 y 185 centímetros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788024" y="3939004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Y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Binomial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60 ;  p = ? )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13" name="12 Conector recto"/>
          <p:cNvCxnSpPr/>
          <p:nvPr/>
        </p:nvCxnSpPr>
        <p:spPr>
          <a:xfrm>
            <a:off x="4772784" y="3356992"/>
            <a:ext cx="0" cy="3312368"/>
          </a:xfrm>
          <a:prstGeom prst="line">
            <a:avLst/>
          </a:prstGeom>
          <a:ln w="28575">
            <a:solidFill>
              <a:srgbClr val="0000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 flipH="1">
            <a:off x="2427088" y="4820989"/>
            <a:ext cx="792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4788024" y="4293096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Y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Binomial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60 ;  p = 0,52862 )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4788024" y="4715852"/>
            <a:ext cx="4310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E (Y)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n.p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 60 . 0,52862 =   31,7172 trajes 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animBg="1"/>
      <p:bldP spid="9" grpId="0" animBg="1"/>
      <p:bldP spid="10" grpId="0"/>
      <p:bldP spid="11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2643" t="13086" r="10983" b="8657"/>
          <a:stretch>
            <a:fillRect/>
          </a:stretch>
        </p:blipFill>
        <p:spPr bwMode="auto">
          <a:xfrm>
            <a:off x="5016" y="29384"/>
            <a:ext cx="9144000" cy="5267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14563" r="10983" b="57383"/>
          <a:stretch>
            <a:fillRect/>
          </a:stretch>
        </p:blipFill>
        <p:spPr bwMode="auto">
          <a:xfrm>
            <a:off x="0" y="1052736"/>
            <a:ext cx="9144000" cy="1909187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2643" t="13086" r="10983" b="71711"/>
          <a:stretch>
            <a:fillRect/>
          </a:stretch>
        </p:blipFill>
        <p:spPr bwMode="auto">
          <a:xfrm>
            <a:off x="5016" y="29384"/>
            <a:ext cx="9144000" cy="1023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68716" y="3140968"/>
            <a:ext cx="533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Resistencia a compresión del hormigón sin aditivos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68716" y="3501008"/>
            <a:ext cx="2898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Normal (  = ?  ; 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?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49032" y="3861048"/>
            <a:ext cx="1974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</a:t>
            </a:r>
            <a:r>
              <a:rPr lang="es-ES" b="1" baseline="-25000" dirty="0" smtClean="0">
                <a:solidFill>
                  <a:srgbClr val="0000FF"/>
                </a:solidFill>
              </a:rPr>
              <a:t>20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28,99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MPa</a:t>
            </a:r>
            <a:endParaRPr lang="es-ES" b="1" dirty="0" smtClean="0">
              <a:solidFill>
                <a:srgbClr val="0000FF"/>
              </a:solidFill>
              <a:sym typeface="Symbol"/>
            </a:endParaRPr>
          </a:p>
          <a:p>
            <a:r>
              <a:rPr lang="es-ES" b="1" dirty="0" smtClean="0">
                <a:solidFill>
                  <a:srgbClr val="0000FF"/>
                </a:solidFill>
              </a:rPr>
              <a:t>P</a:t>
            </a:r>
            <a:r>
              <a:rPr lang="es-ES" b="1" baseline="-25000" dirty="0" smtClean="0">
                <a:solidFill>
                  <a:srgbClr val="0000FF"/>
                </a:solidFill>
              </a:rPr>
              <a:t>96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32,10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MPa</a:t>
            </a:r>
            <a:endParaRPr lang="es-ES" b="1" dirty="0" smtClean="0">
              <a:solidFill>
                <a:srgbClr val="0000FF"/>
              </a:solidFill>
              <a:sym typeface="Symbol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3131840" y="4509120"/>
            <a:ext cx="1368152" cy="400110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</a:rPr>
              <a:t>x = z . 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 +  </a:t>
            </a:r>
            <a:r>
              <a:rPr lang="es-ES" sz="2000" b="1" dirty="0" smtClean="0">
                <a:solidFill>
                  <a:srgbClr val="0000FF"/>
                </a:solidFill>
              </a:rPr>
              <a:t> 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683568" y="5013176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28,99 = - 0,84 .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 + </a:t>
            </a:r>
          </a:p>
          <a:p>
            <a:r>
              <a:rPr lang="es-ES" b="1" dirty="0" smtClean="0">
                <a:solidFill>
                  <a:srgbClr val="0000FF"/>
                </a:solidFill>
              </a:rPr>
              <a:t>32,10 = + 1,75 .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 +  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02392" y="4812392"/>
            <a:ext cx="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5400" dirty="0" smtClean="0">
                <a:solidFill>
                  <a:srgbClr val="0000FF"/>
                </a:solidFill>
                <a:sym typeface="Symbol"/>
              </a:rPr>
              <a:t></a:t>
            </a:r>
            <a:endParaRPr lang="es-AR" sz="5400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223604" y="514790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3635896" y="5085184"/>
            <a:ext cx="3744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 = 30 </a:t>
            </a:r>
            <a:r>
              <a:rPr lang="es-ES" sz="2000" b="1" dirty="0" err="1" smtClean="0">
                <a:solidFill>
                  <a:srgbClr val="0000FF"/>
                </a:solidFill>
                <a:sym typeface="Symbol"/>
              </a:rPr>
              <a:t>Mpa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 	 = 1,2 </a:t>
            </a:r>
            <a:r>
              <a:rPr lang="es-ES" sz="2000" b="1" dirty="0" err="1" smtClean="0">
                <a:solidFill>
                  <a:srgbClr val="0000FF"/>
                </a:solidFill>
                <a:sym typeface="Symbol"/>
              </a:rPr>
              <a:t>MPa</a:t>
            </a:r>
            <a:r>
              <a:rPr lang="es-ES" sz="20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es-ES" sz="2000" b="1" dirty="0" smtClean="0">
                <a:solidFill>
                  <a:srgbClr val="0000FF"/>
                </a:solidFill>
              </a:rPr>
              <a:t> 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14" name="13 Elipse"/>
          <p:cNvSpPr/>
          <p:nvPr/>
        </p:nvSpPr>
        <p:spPr>
          <a:xfrm>
            <a:off x="1320656" y="2348912"/>
            <a:ext cx="576000" cy="288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 animBg="1"/>
      <p:bldP spid="10" grpId="0"/>
      <p:bldP spid="11" grpId="0"/>
      <p:bldP spid="12" grpId="0"/>
      <p:bldP spid="13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"/>
          <p:cNvPicPr>
            <a:picLocks noChangeAspect="1" noChangeArrowheads="1"/>
          </p:cNvPicPr>
          <p:nvPr/>
        </p:nvPicPr>
        <p:blipFill>
          <a:blip r:embed="rId2" cstate="print"/>
          <a:srcRect l="13473" t="13086" r="2681" b="64766"/>
          <a:stretch>
            <a:fillRect/>
          </a:stretch>
        </p:blipFill>
        <p:spPr bwMode="auto">
          <a:xfrm>
            <a:off x="9208" y="4205848"/>
            <a:ext cx="9144000" cy="135804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l="13198" t="11610" r="11738" b="50700"/>
          <a:stretch>
            <a:fillRect/>
          </a:stretch>
        </p:blipFill>
        <p:spPr bwMode="auto">
          <a:xfrm>
            <a:off x="0" y="-1"/>
            <a:ext cx="9144000" cy="2564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179512" y="2941940"/>
            <a:ext cx="1983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n = 635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179512" y="3224464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</a:t>
            </a:r>
            <a:r>
              <a:rPr lang="es-ES" b="1" baseline="-25000" dirty="0">
                <a:solidFill>
                  <a:srgbClr val="0000FF"/>
                </a:solidFill>
              </a:rPr>
              <a:t>6</a:t>
            </a:r>
            <a:r>
              <a:rPr lang="es-ES" b="1" baseline="-25000" dirty="0" smtClean="0">
                <a:solidFill>
                  <a:srgbClr val="0000FF"/>
                </a:solidFill>
              </a:rPr>
              <a:t>7</a:t>
            </a:r>
            <a:r>
              <a:rPr lang="es-ES" b="1" dirty="0" smtClean="0">
                <a:solidFill>
                  <a:srgbClr val="0000FF"/>
                </a:solidFill>
              </a:rPr>
              <a:t> = $1300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79512" y="3518004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s = $955,25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2588765" y="2934607"/>
            <a:ext cx="136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máx</a:t>
            </a:r>
            <a:r>
              <a:rPr lang="es-ES" b="1" dirty="0" smtClean="0">
                <a:solidFill>
                  <a:srgbClr val="0000FF"/>
                </a:solidFill>
              </a:rPr>
              <a:t> = $8000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2588765" y="321713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R = $7010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588765" y="3510671"/>
            <a:ext cx="2529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P($2240 &lt; X &lt; $2960) = 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4285849" y="3217131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mín</a:t>
            </a:r>
            <a:r>
              <a:rPr lang="es-ES" b="1" dirty="0" smtClean="0">
                <a:solidFill>
                  <a:srgbClr val="0000FF"/>
                </a:solidFill>
              </a:rPr>
              <a:t> = </a:t>
            </a:r>
            <a:r>
              <a:rPr lang="es-ES" dirty="0" smtClean="0">
                <a:solidFill>
                  <a:srgbClr val="0000FF"/>
                </a:solidFill>
              </a:rPr>
              <a:t>$8000 - $7010 </a:t>
            </a:r>
            <a:r>
              <a:rPr lang="es-ES" b="1" dirty="0" smtClean="0">
                <a:solidFill>
                  <a:srgbClr val="0000FF"/>
                </a:solidFill>
              </a:rPr>
              <a:t>= $990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779912" y="322263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047115" y="4355812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7926642" y="4571836"/>
            <a:ext cx="118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Verdadero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2390931" y="4971648"/>
            <a:ext cx="66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Falso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6" name="15 Elipse"/>
          <p:cNvSpPr/>
          <p:nvPr/>
        </p:nvSpPr>
        <p:spPr>
          <a:xfrm>
            <a:off x="1019984" y="4622656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179512" y="2483604"/>
            <a:ext cx="580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“Sueldo de los empleados de una empresa de servicios”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79512" y="5714672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CV = s / x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26" name="25 Conector recto"/>
          <p:cNvCxnSpPr/>
          <p:nvPr/>
        </p:nvCxnSpPr>
        <p:spPr>
          <a:xfrm>
            <a:off x="1013144" y="5826452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26 CuadroTexto"/>
          <p:cNvSpPr txBox="1"/>
          <p:nvPr/>
        </p:nvSpPr>
        <p:spPr>
          <a:xfrm>
            <a:off x="2051720" y="5723964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187624" y="5723964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0,6239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2483768" y="5708724"/>
            <a:ext cx="420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=  s / CV =  $955,25 /  0,6239 = $1531,09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0" name="29 Conector recto"/>
          <p:cNvCxnSpPr/>
          <p:nvPr/>
        </p:nvCxnSpPr>
        <p:spPr>
          <a:xfrm>
            <a:off x="2555776" y="5820504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CuadroTexto"/>
          <p:cNvSpPr txBox="1"/>
          <p:nvPr/>
        </p:nvSpPr>
        <p:spPr>
          <a:xfrm>
            <a:off x="179512" y="621872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CV = s / x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4" name="33 Conector recto"/>
          <p:cNvCxnSpPr/>
          <p:nvPr/>
        </p:nvCxnSpPr>
        <p:spPr>
          <a:xfrm>
            <a:off x="1013144" y="6330508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CuadroTexto"/>
          <p:cNvSpPr txBox="1"/>
          <p:nvPr/>
        </p:nvSpPr>
        <p:spPr>
          <a:xfrm>
            <a:off x="2051720" y="6228020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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187624" y="6228020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1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2483768" y="6212780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=  s / CV =  $955,25 /  1 = $955,25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8" name="37 Conector recto"/>
          <p:cNvCxnSpPr/>
          <p:nvPr/>
        </p:nvCxnSpPr>
        <p:spPr>
          <a:xfrm>
            <a:off x="2555776" y="632456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7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7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 animBg="1"/>
      <p:bldP spid="24" grpId="0"/>
      <p:bldP spid="27" grpId="0"/>
      <p:bldP spid="28" grpId="0"/>
      <p:bldP spid="29" grpId="0"/>
      <p:bldP spid="29" grpId="1"/>
      <p:bldP spid="33" grpId="0"/>
      <p:bldP spid="35" grpId="0"/>
      <p:bldP spid="36" grpId="0"/>
      <p:bldP spid="37" grpId="0"/>
      <p:bldP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32 Rectángulo"/>
          <p:cNvSpPr/>
          <p:nvPr/>
        </p:nvSpPr>
        <p:spPr>
          <a:xfrm>
            <a:off x="4716016" y="2375168"/>
            <a:ext cx="4355976" cy="24219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 l="13473" t="38188" r="11813" b="39664"/>
          <a:stretch>
            <a:fillRect/>
          </a:stretch>
        </p:blipFill>
        <p:spPr bwMode="auto">
          <a:xfrm>
            <a:off x="0" y="620688"/>
            <a:ext cx="9144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179512" y="242088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495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179512" y="2774980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$1593,08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028117" y="2447176"/>
            <a:ext cx="3864363" cy="646331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 smtClean="0">
                <a:solidFill>
                  <a:srgbClr val="0000FF"/>
                </a:solidFill>
              </a:rPr>
              <a:t>Teorema de </a:t>
            </a:r>
            <a:r>
              <a:rPr lang="es-ES" b="1" dirty="0" err="1" smtClean="0">
                <a:solidFill>
                  <a:srgbClr val="0000FF"/>
                </a:solidFill>
              </a:rPr>
              <a:t>Chebyshev</a:t>
            </a:r>
            <a:endParaRPr lang="es-ES" b="1" dirty="0" smtClean="0">
              <a:solidFill>
                <a:srgbClr val="0000FF"/>
              </a:solidFill>
            </a:endParaRPr>
          </a:p>
          <a:p>
            <a:pPr algn="ctr"/>
            <a:r>
              <a:rPr lang="es-ES" b="1" dirty="0" smtClean="0">
                <a:solidFill>
                  <a:srgbClr val="0000FF"/>
                </a:solidFill>
              </a:rPr>
              <a:t>P(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 - k</a:t>
            </a:r>
            <a:r>
              <a:rPr lang="es-ES" b="1" dirty="0" smtClean="0">
                <a:solidFill>
                  <a:srgbClr val="0000FF"/>
                </a:solidFill>
              </a:rPr>
              <a:t>  &lt;  X  &lt;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 + k </a:t>
            </a:r>
            <a:r>
              <a:rPr lang="es-ES" b="1" dirty="0" smtClean="0">
                <a:solidFill>
                  <a:srgbClr val="0000FF"/>
                </a:solidFill>
              </a:rPr>
              <a:t>)  &gt;  1 - 1/k</a:t>
            </a:r>
            <a:r>
              <a:rPr lang="es-ES" b="1" baseline="30000" dirty="0" smtClean="0">
                <a:solidFill>
                  <a:srgbClr val="0000FF"/>
                </a:solidFill>
              </a:rPr>
              <a:t>2</a:t>
            </a:r>
            <a:endParaRPr lang="es-AR" b="1" baseline="30000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179512" y="2060848"/>
            <a:ext cx="5804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</a:t>
            </a:r>
            <a:r>
              <a:rPr lang="es-ES" b="1" i="1" dirty="0" smtClean="0">
                <a:solidFill>
                  <a:srgbClr val="0000FF"/>
                </a:solidFill>
              </a:rPr>
              <a:t>“Sueldo de los empleados de una empresa de servicios”</a:t>
            </a:r>
            <a:endParaRPr lang="es-AR" b="1" i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2566219" y="243018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140 empleadas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19" name="18 Conector recto"/>
          <p:cNvCxnSpPr/>
          <p:nvPr/>
        </p:nvCxnSpPr>
        <p:spPr>
          <a:xfrm>
            <a:off x="266760" y="287152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19 CuadroTexto"/>
          <p:cNvSpPr txBox="1"/>
          <p:nvPr/>
        </p:nvSpPr>
        <p:spPr>
          <a:xfrm>
            <a:off x="2580188" y="277498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$1312,14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21" name="20 Conector recto"/>
          <p:cNvCxnSpPr/>
          <p:nvPr/>
        </p:nvCxnSpPr>
        <p:spPr>
          <a:xfrm>
            <a:off x="2667436" y="287152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179512" y="3140968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s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$1029,62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567214" y="3135020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s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$576,61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179512" y="350100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$1100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2580188" y="350100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x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$1100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169878" y="34400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00FF"/>
                </a:solidFill>
              </a:rPr>
              <a:t>~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2564612" y="344004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b="1" dirty="0" smtClean="0">
                <a:solidFill>
                  <a:srgbClr val="0000FF"/>
                </a:solidFill>
              </a:rPr>
              <a:t>~</a:t>
            </a:r>
            <a:endParaRPr lang="es-AR" sz="2000" b="1" dirty="0">
              <a:solidFill>
                <a:srgbClr val="0000FF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179512" y="3866996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Q</a:t>
            </a:r>
            <a:r>
              <a:rPr lang="es-ES" b="1" baseline="-6000" dirty="0" smtClean="0">
                <a:solidFill>
                  <a:srgbClr val="0000FF"/>
                </a:solidFill>
              </a:rPr>
              <a:t>3</a:t>
            </a:r>
            <a:r>
              <a:rPr lang="es-ES" b="1" baseline="-25000" dirty="0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$1700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2567214" y="3861048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Q</a:t>
            </a:r>
            <a:r>
              <a:rPr lang="es-ES" b="1" baseline="-6000" dirty="0" smtClean="0">
                <a:solidFill>
                  <a:srgbClr val="0000FF"/>
                </a:solidFill>
              </a:rPr>
              <a:t>3</a:t>
            </a:r>
            <a:r>
              <a:rPr lang="es-ES" b="1" baseline="-25000" dirty="0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$1300</a:t>
            </a:r>
            <a:endParaRPr lang="es-AR" b="1" dirty="0">
              <a:solidFill>
                <a:srgbClr val="0000FF"/>
              </a:solidFill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/>
          <a:srcRect l="13255" t="14922" r="2070" b="54071"/>
          <a:stretch>
            <a:fillRect/>
          </a:stretch>
        </p:blipFill>
        <p:spPr bwMode="auto">
          <a:xfrm>
            <a:off x="-10224" y="4854588"/>
            <a:ext cx="9144000" cy="1882588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34" name="33 Rectángulo"/>
          <p:cNvSpPr/>
          <p:nvPr/>
        </p:nvSpPr>
        <p:spPr>
          <a:xfrm>
            <a:off x="5231120" y="3068960"/>
            <a:ext cx="3589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</a:rPr>
              <a:t>P (</a:t>
            </a:r>
            <a:r>
              <a:rPr lang="es-ES" dirty="0" smtClean="0">
                <a:solidFill>
                  <a:srgbClr val="0000FF"/>
                </a:solidFill>
                <a:sym typeface="Symbol"/>
              </a:rPr>
              <a:t>$48,65 </a:t>
            </a:r>
            <a:r>
              <a:rPr lang="es-ES" dirty="0" smtClean="0">
                <a:solidFill>
                  <a:srgbClr val="0000FF"/>
                </a:solidFill>
              </a:rPr>
              <a:t>&lt; X &lt; </a:t>
            </a:r>
            <a:r>
              <a:rPr lang="es-ES" dirty="0" smtClean="0">
                <a:solidFill>
                  <a:srgbClr val="0000FF"/>
                </a:solidFill>
                <a:sym typeface="Symbol"/>
              </a:rPr>
              <a:t>$3137,51</a:t>
            </a:r>
            <a:r>
              <a:rPr lang="es-ES" dirty="0" smtClean="0">
                <a:solidFill>
                  <a:srgbClr val="0000FF"/>
                </a:solidFill>
              </a:rPr>
              <a:t>) &gt; 1 - 1/k</a:t>
            </a:r>
            <a:r>
              <a:rPr lang="es-ES" baseline="30000" dirty="0" smtClean="0">
                <a:solidFill>
                  <a:srgbClr val="0000FF"/>
                </a:solidFill>
              </a:rPr>
              <a:t>2</a:t>
            </a:r>
            <a:endParaRPr lang="es-AR" baseline="30000" dirty="0">
              <a:solidFill>
                <a:srgbClr val="0000FF"/>
              </a:solidFill>
            </a:endParaRPr>
          </a:p>
        </p:txBody>
      </p:sp>
      <p:sp>
        <p:nvSpPr>
          <p:cNvPr id="35" name="34 Rectángulo"/>
          <p:cNvSpPr/>
          <p:nvPr/>
        </p:nvSpPr>
        <p:spPr>
          <a:xfrm>
            <a:off x="4925629" y="3388350"/>
            <a:ext cx="323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</a:rPr>
              <a:t>$1593,08 – k.$1029,62 = $48,65 </a:t>
            </a:r>
            <a:endParaRPr lang="es-AR" baseline="30000" dirty="0">
              <a:solidFill>
                <a:srgbClr val="0000FF"/>
              </a:solidFill>
            </a:endParaRPr>
          </a:p>
        </p:txBody>
      </p:sp>
      <p:sp>
        <p:nvSpPr>
          <p:cNvPr id="36" name="35 Rectángulo"/>
          <p:cNvSpPr/>
          <p:nvPr/>
        </p:nvSpPr>
        <p:spPr>
          <a:xfrm>
            <a:off x="4923656" y="3586470"/>
            <a:ext cx="3419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</a:rPr>
              <a:t>$1593,08 + k.$1029,62 = $3137,51</a:t>
            </a:r>
            <a:endParaRPr lang="es-AR" baseline="30000" dirty="0">
              <a:solidFill>
                <a:srgbClr val="0000FF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4700776" y="326886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000" dirty="0" smtClean="0">
                <a:solidFill>
                  <a:srgbClr val="0000FF"/>
                </a:solidFill>
                <a:sym typeface="Symbol"/>
              </a:rPr>
              <a:t></a:t>
            </a:r>
            <a:endParaRPr lang="es-AR" sz="4000" dirty="0">
              <a:solidFill>
                <a:srgbClr val="0000FF"/>
              </a:solidFill>
            </a:endParaRPr>
          </a:p>
        </p:txBody>
      </p:sp>
      <p:sp>
        <p:nvSpPr>
          <p:cNvPr id="38" name="37 Rectángulo"/>
          <p:cNvSpPr/>
          <p:nvPr/>
        </p:nvSpPr>
        <p:spPr>
          <a:xfrm>
            <a:off x="8286016" y="3489082"/>
            <a:ext cx="7200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s-ES" sz="1400" b="1" dirty="0" smtClean="0">
                <a:solidFill>
                  <a:srgbClr val="0000FF"/>
                </a:solidFill>
              </a:rPr>
              <a:t>k = 1,5</a:t>
            </a:r>
            <a:endParaRPr lang="es-AR" sz="1400" b="1" baseline="30000" dirty="0">
              <a:solidFill>
                <a:srgbClr val="0000FF"/>
              </a:solidFill>
            </a:endParaRPr>
          </a:p>
        </p:txBody>
      </p:sp>
      <p:sp>
        <p:nvSpPr>
          <p:cNvPr id="39" name="38 Rectángulo"/>
          <p:cNvSpPr/>
          <p:nvPr/>
        </p:nvSpPr>
        <p:spPr>
          <a:xfrm>
            <a:off x="5030336" y="4005064"/>
            <a:ext cx="3759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</a:rPr>
              <a:t>P(</a:t>
            </a:r>
            <a:r>
              <a:rPr lang="es-ES" dirty="0" smtClean="0">
                <a:solidFill>
                  <a:srgbClr val="0000FF"/>
                </a:solidFill>
                <a:sym typeface="Symbol"/>
              </a:rPr>
              <a:t>$48,65 </a:t>
            </a:r>
            <a:r>
              <a:rPr lang="es-ES" dirty="0" smtClean="0">
                <a:solidFill>
                  <a:srgbClr val="0000FF"/>
                </a:solidFill>
              </a:rPr>
              <a:t>&lt; X &lt; </a:t>
            </a:r>
            <a:r>
              <a:rPr lang="es-ES" dirty="0" smtClean="0">
                <a:solidFill>
                  <a:srgbClr val="0000FF"/>
                </a:solidFill>
                <a:sym typeface="Symbol"/>
              </a:rPr>
              <a:t>$3137,51</a:t>
            </a:r>
            <a:r>
              <a:rPr lang="es-ES" dirty="0" smtClean="0">
                <a:solidFill>
                  <a:srgbClr val="0000FF"/>
                </a:solidFill>
              </a:rPr>
              <a:t>) &gt; 1 - 1/(1,5)</a:t>
            </a:r>
            <a:r>
              <a:rPr lang="es-ES" baseline="30000" dirty="0" smtClean="0">
                <a:solidFill>
                  <a:srgbClr val="0000FF"/>
                </a:solidFill>
              </a:rPr>
              <a:t>2</a:t>
            </a:r>
            <a:endParaRPr lang="es-AR" baseline="30000" dirty="0">
              <a:solidFill>
                <a:srgbClr val="0000FF"/>
              </a:solidFill>
            </a:endParaRPr>
          </a:p>
        </p:txBody>
      </p:sp>
      <p:sp>
        <p:nvSpPr>
          <p:cNvPr id="40" name="39 Rectángulo"/>
          <p:cNvSpPr/>
          <p:nvPr/>
        </p:nvSpPr>
        <p:spPr>
          <a:xfrm>
            <a:off x="5034528" y="4329524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$48,65 </a:t>
            </a:r>
            <a:r>
              <a:rPr lang="es-ES" b="1" dirty="0" smtClean="0">
                <a:solidFill>
                  <a:srgbClr val="0000FF"/>
                </a:solidFill>
              </a:rPr>
              <a:t>&lt; X &lt;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$3137,51</a:t>
            </a:r>
            <a:r>
              <a:rPr lang="es-ES" b="1" dirty="0" smtClean="0">
                <a:solidFill>
                  <a:srgbClr val="0000FF"/>
                </a:solidFill>
              </a:rPr>
              <a:t>) &gt; 0,5556</a:t>
            </a:r>
            <a:endParaRPr lang="es-AR" b="1" baseline="30000" dirty="0">
              <a:solidFill>
                <a:srgbClr val="0000FF"/>
              </a:solidFill>
            </a:endParaRPr>
          </a:p>
        </p:txBody>
      </p:sp>
      <p:sp>
        <p:nvSpPr>
          <p:cNvPr id="41" name="40 Elipse"/>
          <p:cNvSpPr/>
          <p:nvPr/>
        </p:nvSpPr>
        <p:spPr>
          <a:xfrm>
            <a:off x="989504" y="6161112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" grpId="0"/>
      <p:bldP spid="11" grpId="0"/>
      <p:bldP spid="14" grpId="0" animBg="1"/>
      <p:bldP spid="17" grpId="0"/>
      <p:bldP spid="18" grpId="0"/>
      <p:bldP spid="20" grpId="0"/>
      <p:bldP spid="22" grpId="0"/>
      <p:bldP spid="23" grpId="0"/>
      <p:bldP spid="24" grpId="0"/>
      <p:bldP spid="24" grpId="1"/>
      <p:bldP spid="26" grpId="0"/>
      <p:bldP spid="26" grpId="1"/>
      <p:bldP spid="28" grpId="0"/>
      <p:bldP spid="29" grpId="0"/>
      <p:bldP spid="30" grpId="0"/>
      <p:bldP spid="31" grpId="0"/>
      <p:bldP spid="34" grpId="0"/>
      <p:bldP spid="35" grpId="0"/>
      <p:bldP spid="36" grpId="0"/>
      <p:bldP spid="37" grpId="0"/>
      <p:bldP spid="38" grpId="0" animBg="1"/>
      <p:bldP spid="39" grpId="0"/>
      <p:bldP spid="40" grpId="0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13473" t="45570" r="11813" b="41141"/>
          <a:stretch>
            <a:fillRect/>
          </a:stretch>
        </p:blipFill>
        <p:spPr bwMode="auto">
          <a:xfrm>
            <a:off x="0" y="620688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3863" y="1295048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495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63" y="1673672"/>
            <a:ext cx="451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 : “Que el empleado/a gane más de $1500”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50570" y="130434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140 empleadas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7024" y="1964308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H : “Que el empleado sea hombre”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7358" y="2252340"/>
            <a:ext cx="339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M : “Que el empleado sea mujer”</a:t>
            </a:r>
            <a:endParaRPr lang="es-AR" b="1" dirty="0">
              <a:solidFill>
                <a:srgbClr val="0000FF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 l="13473" t="26375" r="11813" b="52953"/>
          <a:stretch>
            <a:fillRect/>
          </a:stretch>
        </p:blipFill>
        <p:spPr bwMode="auto">
          <a:xfrm>
            <a:off x="-21272" y="2996952"/>
            <a:ext cx="9144000" cy="129614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12" name="11 CuadroTexto"/>
          <p:cNvSpPr txBox="1"/>
          <p:nvPr/>
        </p:nvSpPr>
        <p:spPr>
          <a:xfrm>
            <a:off x="4918110" y="1829584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H</a:t>
            </a:r>
            <a:r>
              <a:rPr lang="es-ES" b="1" dirty="0" smtClean="0">
                <a:solidFill>
                  <a:srgbClr val="0000FF"/>
                </a:solidFill>
              </a:rPr>
              <a:t>) = 198/495 = 0,40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923810" y="2123564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M</a:t>
            </a:r>
            <a:r>
              <a:rPr lang="es-ES" b="1" dirty="0" smtClean="0">
                <a:solidFill>
                  <a:srgbClr val="0000FF"/>
                </a:solidFill>
              </a:rPr>
              <a:t>) = 25/140 = 0,1786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928002" y="126876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P(H) = 495/635 = 0,7795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933702" y="1562740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P(M) = 140/635 = 0,2205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390520" y="4365104"/>
            <a:ext cx="7074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Cantidad de hombres que ganan más de $1500 entre cuatro hombres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7" name="16 CuadroTexto"/>
          <p:cNvSpPr txBox="1"/>
          <p:nvPr/>
        </p:nvSpPr>
        <p:spPr>
          <a:xfrm>
            <a:off x="385504" y="4664184"/>
            <a:ext cx="3068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Binomial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4 ; p = 0,4 )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375280" y="4971648"/>
            <a:ext cx="8373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X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 1 ) = 1 – P ( X &lt; 1 ) = 1 – F ( 0 ) = 1 – f ( 0 ) =  1 – 0,1296 =   0,8704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126664" y="3815328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Elipse"/>
          <p:cNvSpPr/>
          <p:nvPr/>
        </p:nvSpPr>
        <p:spPr>
          <a:xfrm>
            <a:off x="6378232" y="4956408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CuadroTexto"/>
          <p:cNvSpPr txBox="1"/>
          <p:nvPr/>
        </p:nvSpPr>
        <p:spPr>
          <a:xfrm>
            <a:off x="4916800" y="2405648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H</a:t>
            </a:r>
            <a:r>
              <a:rPr lang="es-ES" b="1" dirty="0" smtClean="0">
                <a:solidFill>
                  <a:srgbClr val="0000FF"/>
                </a:solidFill>
              </a:rPr>
              <a:t>) = 198/635 = 0,3118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>
            <a:off x="4922500" y="2699628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M</a:t>
            </a:r>
            <a:r>
              <a:rPr lang="es-ES" b="1" dirty="0" smtClean="0">
                <a:solidFill>
                  <a:srgbClr val="0000FF"/>
                </a:solidFill>
              </a:rPr>
              <a:t>) = 25/635 = 0,0394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4" name="23 CuadroTexto"/>
          <p:cNvSpPr txBox="1"/>
          <p:nvPr/>
        </p:nvSpPr>
        <p:spPr>
          <a:xfrm>
            <a:off x="375280" y="5396076"/>
            <a:ext cx="8429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Y : Cantidad de hombres que ganan más de $1500 entre cuatro elegidos de una población de 495 hombres con 198 que ganan más de $1500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7" name="26 CuadroTexto"/>
          <p:cNvSpPr txBox="1"/>
          <p:nvPr/>
        </p:nvSpPr>
        <p:spPr>
          <a:xfrm>
            <a:off x="370264" y="5992232"/>
            <a:ext cx="490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Y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</a:t>
            </a:r>
            <a:r>
              <a:rPr lang="es-ES" b="1" dirty="0" err="1" smtClean="0">
                <a:solidFill>
                  <a:srgbClr val="0000FF"/>
                </a:solidFill>
                <a:sym typeface="Symbol"/>
              </a:rPr>
              <a:t>Hipergeométrica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( N = 495;  M = 198 ; n = 4 )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Elipse"/>
          <p:cNvSpPr/>
          <p:nvPr/>
        </p:nvSpPr>
        <p:spPr>
          <a:xfrm>
            <a:off x="7621800" y="6289888"/>
            <a:ext cx="83863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29 CuadroTexto"/>
          <p:cNvSpPr txBox="1"/>
          <p:nvPr/>
        </p:nvSpPr>
        <p:spPr>
          <a:xfrm>
            <a:off x="375280" y="6322888"/>
            <a:ext cx="851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Y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 1 ) = 1 – P ( Y &lt; 1 ) = 1 – F ( 0 ) = 1 – f ( 0 ) =  1 – C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198,0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 . C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297,4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 / C</a:t>
            </a:r>
            <a:r>
              <a:rPr lang="es-ES" b="1" baseline="-25000" dirty="0" smtClean="0">
                <a:solidFill>
                  <a:srgbClr val="0000FF"/>
                </a:solidFill>
                <a:sym typeface="Symbol"/>
              </a:rPr>
              <a:t>495,4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  0,8714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  <p:bldP spid="22" grpId="0"/>
      <p:bldP spid="24" grpId="0"/>
      <p:bldP spid="27" grpId="0"/>
      <p:bldP spid="29" grpId="0" animBg="1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/>
          <a:srcRect l="12643" t="47047" r="11813" b="32281"/>
          <a:stretch>
            <a:fillRect/>
          </a:stretch>
        </p:blipFill>
        <p:spPr bwMode="auto">
          <a:xfrm>
            <a:off x="-21272" y="3573016"/>
            <a:ext cx="9144000" cy="1406769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3473" t="45570" r="11813" b="41141"/>
          <a:stretch>
            <a:fillRect/>
          </a:stretch>
        </p:blipFill>
        <p:spPr bwMode="auto">
          <a:xfrm>
            <a:off x="0" y="7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3863" y="152631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495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63" y="1904936"/>
            <a:ext cx="451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 : “Que el empleado/a gane más de $1500”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50570" y="153560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140 empleadas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7024" y="2195572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H : “Que el empleado sea hombre”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7358" y="2483604"/>
            <a:ext cx="339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M : “Que el empleado sea mujer”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928002" y="1484784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P(H) = 495/635 = 0,7795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933702" y="177876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P(M) = 140/635 = 0,2205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0956" y="5361013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     / M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218104" y="4397009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Elipse"/>
          <p:cNvSpPr/>
          <p:nvPr/>
        </p:nvSpPr>
        <p:spPr>
          <a:xfrm>
            <a:off x="7517763" y="5339825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CuadroTexto"/>
          <p:cNvSpPr txBox="1"/>
          <p:nvPr/>
        </p:nvSpPr>
        <p:spPr>
          <a:xfrm>
            <a:off x="436406" y="535758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23" name="22 Conector recto"/>
          <p:cNvCxnSpPr/>
          <p:nvPr/>
        </p:nvCxnSpPr>
        <p:spPr>
          <a:xfrm>
            <a:off x="554134" y="5414353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CuadroTexto"/>
          <p:cNvSpPr txBox="1"/>
          <p:nvPr/>
        </p:nvSpPr>
        <p:spPr>
          <a:xfrm>
            <a:off x="3838499" y="5370305"/>
            <a:ext cx="459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solidFill>
                  <a:srgbClr val="0000FF"/>
                </a:solidFill>
                <a:sym typeface="Symbol"/>
              </a:rPr>
              <a:t>(115 / 635)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/</a:t>
            </a:r>
            <a:r>
              <a:rPr lang="es-ES" dirty="0" smtClean="0">
                <a:solidFill>
                  <a:srgbClr val="0000FF"/>
                </a:solidFill>
                <a:sym typeface="Symbol"/>
              </a:rPr>
              <a:t> (140 / 635)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= 115 / 140 =  0,8214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1259632" y="5372061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=  P (     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  M )  /  P ( M ) = 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6" name="25 CuadroTexto"/>
          <p:cNvSpPr txBox="1"/>
          <p:nvPr/>
        </p:nvSpPr>
        <p:spPr>
          <a:xfrm>
            <a:off x="1822275" y="536863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27" name="26 Conector recto"/>
          <p:cNvCxnSpPr/>
          <p:nvPr/>
        </p:nvCxnSpPr>
        <p:spPr>
          <a:xfrm>
            <a:off x="1940003" y="5425401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918110" y="204560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H</a:t>
            </a:r>
            <a:r>
              <a:rPr lang="es-ES" b="1" dirty="0" smtClean="0">
                <a:solidFill>
                  <a:srgbClr val="0000FF"/>
                </a:solidFill>
              </a:rPr>
              <a:t>) = 198/495 = 0,40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923810" y="2339588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M</a:t>
            </a:r>
            <a:r>
              <a:rPr lang="es-ES" b="1" dirty="0" smtClean="0">
                <a:solidFill>
                  <a:srgbClr val="0000FF"/>
                </a:solidFill>
              </a:rPr>
              <a:t>) = 25/140 = 0,1786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0" name="29 CuadroTexto"/>
          <p:cNvSpPr txBox="1"/>
          <p:nvPr/>
        </p:nvSpPr>
        <p:spPr>
          <a:xfrm>
            <a:off x="4916800" y="2632720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H</a:t>
            </a:r>
            <a:r>
              <a:rPr lang="es-ES" b="1" dirty="0" smtClean="0">
                <a:solidFill>
                  <a:srgbClr val="0000FF"/>
                </a:solidFill>
              </a:rPr>
              <a:t>) = 198/635 = 0,3118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1" name="30 CuadroTexto"/>
          <p:cNvSpPr txBox="1"/>
          <p:nvPr/>
        </p:nvSpPr>
        <p:spPr>
          <a:xfrm>
            <a:off x="4922500" y="2926700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M</a:t>
            </a:r>
            <a:r>
              <a:rPr lang="es-ES" b="1" dirty="0" smtClean="0">
                <a:solidFill>
                  <a:srgbClr val="0000FF"/>
                </a:solidFill>
              </a:rPr>
              <a:t>) = 25/635 = 0,0394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2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 l="12643" t="13086" r="11813" b="64766"/>
          <a:stretch>
            <a:fillRect/>
          </a:stretch>
        </p:blipFill>
        <p:spPr bwMode="auto">
          <a:xfrm>
            <a:off x="-6032" y="3459480"/>
            <a:ext cx="9144000" cy="1507253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3473" t="45570" r="11813" b="41141"/>
          <a:stretch>
            <a:fillRect/>
          </a:stretch>
        </p:blipFill>
        <p:spPr bwMode="auto">
          <a:xfrm>
            <a:off x="0" y="7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3863" y="152631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495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63" y="1904936"/>
            <a:ext cx="451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 : “Que el empleado/a gane más de $1500”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50570" y="153560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140 empleadas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7024" y="2195572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H : “Que el empleado sea hombre”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7358" y="2483604"/>
            <a:ext cx="339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M : “Que el empleado sea mujer”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918110" y="206084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H</a:t>
            </a:r>
            <a:r>
              <a:rPr lang="es-ES" b="1" dirty="0" smtClean="0">
                <a:solidFill>
                  <a:srgbClr val="0000FF"/>
                </a:solidFill>
              </a:rPr>
              <a:t>) = 198/495 = 0,40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923810" y="2354828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M</a:t>
            </a:r>
            <a:r>
              <a:rPr lang="es-ES" b="1" dirty="0" smtClean="0">
                <a:solidFill>
                  <a:srgbClr val="0000FF"/>
                </a:solidFill>
              </a:rPr>
              <a:t>) = 25/140 = 0,1786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928002" y="1500024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P(H) = 495/635 = 0,7795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933702" y="179400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P(M) = 140/635 = 0,2205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8" name="17 CuadroTexto"/>
          <p:cNvSpPr txBox="1"/>
          <p:nvPr/>
        </p:nvSpPr>
        <p:spPr>
          <a:xfrm>
            <a:off x="150956" y="5178380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a)   P (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smtClean="0">
                <a:solidFill>
                  <a:srgbClr val="0000FF"/>
                </a:solidFill>
                <a:sym typeface="Symbol"/>
              </a:rPr>
              <a:t></a:t>
            </a:r>
            <a:r>
              <a:rPr lang="es-ES" b="1" smtClean="0">
                <a:solidFill>
                  <a:srgbClr val="0000FF"/>
                </a:solidFill>
              </a:rPr>
              <a:t> H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9" name="18 Elipse"/>
          <p:cNvSpPr/>
          <p:nvPr/>
        </p:nvSpPr>
        <p:spPr>
          <a:xfrm>
            <a:off x="1263824" y="4653136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19 Elipse"/>
          <p:cNvSpPr/>
          <p:nvPr/>
        </p:nvSpPr>
        <p:spPr>
          <a:xfrm>
            <a:off x="3022496" y="5157192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23 CuadroTexto"/>
          <p:cNvSpPr txBox="1"/>
          <p:nvPr/>
        </p:nvSpPr>
        <p:spPr>
          <a:xfrm>
            <a:off x="1619672" y="5187672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 198 / 635 =  0,3118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916800" y="265215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H</a:t>
            </a:r>
            <a:r>
              <a:rPr lang="es-ES" b="1" dirty="0" smtClean="0">
                <a:solidFill>
                  <a:srgbClr val="0000FF"/>
                </a:solidFill>
              </a:rPr>
              <a:t>) = 198/635 = 0,3118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922500" y="2946132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M</a:t>
            </a:r>
            <a:r>
              <a:rPr lang="es-ES" b="1" dirty="0" smtClean="0">
                <a:solidFill>
                  <a:srgbClr val="0000FF"/>
                </a:solidFill>
              </a:rPr>
              <a:t>) = 25/635 = 0,0394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2" name="31 Elipse"/>
          <p:cNvSpPr/>
          <p:nvPr/>
        </p:nvSpPr>
        <p:spPr>
          <a:xfrm>
            <a:off x="3142888" y="5661248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CuadroTexto"/>
          <p:cNvSpPr txBox="1"/>
          <p:nvPr/>
        </p:nvSpPr>
        <p:spPr>
          <a:xfrm>
            <a:off x="1746602" y="5691728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 115 / 635 =  0,1811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6" name="35 CuadroTexto"/>
          <p:cNvSpPr txBox="1"/>
          <p:nvPr/>
        </p:nvSpPr>
        <p:spPr>
          <a:xfrm>
            <a:off x="133792" y="5693484"/>
            <a:ext cx="187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b)   P (     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  M )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7" name="36 CuadroTexto"/>
          <p:cNvSpPr txBox="1"/>
          <p:nvPr/>
        </p:nvSpPr>
        <p:spPr>
          <a:xfrm>
            <a:off x="812344" y="570529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38" name="37 Conector recto"/>
          <p:cNvCxnSpPr/>
          <p:nvPr/>
        </p:nvCxnSpPr>
        <p:spPr>
          <a:xfrm>
            <a:off x="914832" y="5762064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Elipse"/>
          <p:cNvSpPr/>
          <p:nvPr/>
        </p:nvSpPr>
        <p:spPr>
          <a:xfrm>
            <a:off x="2586256" y="6165304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40 CuadroTexto"/>
          <p:cNvSpPr txBox="1"/>
          <p:nvPr/>
        </p:nvSpPr>
        <p:spPr>
          <a:xfrm>
            <a:off x="133792" y="619754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c)   P (     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812344" y="6209352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</a:t>
            </a:r>
            <a:endParaRPr lang="es-AR" b="1" dirty="0">
              <a:solidFill>
                <a:srgbClr val="0000FF"/>
              </a:solidFill>
            </a:endParaRPr>
          </a:p>
        </p:txBody>
      </p:sp>
      <p:cxnSp>
        <p:nvCxnSpPr>
          <p:cNvPr id="43" name="42 Conector recto"/>
          <p:cNvCxnSpPr/>
          <p:nvPr/>
        </p:nvCxnSpPr>
        <p:spPr>
          <a:xfrm>
            <a:off x="930072" y="6266120"/>
            <a:ext cx="126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CuadroTexto"/>
          <p:cNvSpPr txBox="1"/>
          <p:nvPr/>
        </p:nvSpPr>
        <p:spPr>
          <a:xfrm>
            <a:off x="1187624" y="6195784"/>
            <a:ext cx="22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 412 / 635 =  0,6488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4" grpId="0"/>
      <p:bldP spid="32" grpId="0" animBg="1"/>
      <p:bldP spid="35" grpId="0"/>
      <p:bldP spid="36" grpId="0"/>
      <p:bldP spid="37" grpId="0"/>
      <p:bldP spid="39" grpId="0" animBg="1"/>
      <p:bldP spid="41" grpId="0"/>
      <p:bldP spid="42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/>
          <a:srcRect l="11813" t="35235" r="10153" b="41140"/>
          <a:stretch>
            <a:fillRect/>
          </a:stretch>
        </p:blipFill>
        <p:spPr bwMode="auto">
          <a:xfrm>
            <a:off x="0" y="3356992"/>
            <a:ext cx="9144000" cy="1556426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3473" t="45570" r="11813" b="41141"/>
          <a:stretch>
            <a:fillRect/>
          </a:stretch>
        </p:blipFill>
        <p:spPr bwMode="auto">
          <a:xfrm>
            <a:off x="0" y="7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3863" y="152631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495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63" y="1904936"/>
            <a:ext cx="451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 : “Que el empleado/a gane más de $1500”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50570" y="153560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140 empleadas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7024" y="2195572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H : “Que el empleado sea hombre”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7358" y="2483604"/>
            <a:ext cx="339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M : “Que el empleado sea mujer”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918110" y="206084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H</a:t>
            </a:r>
            <a:r>
              <a:rPr lang="es-ES" b="1" dirty="0" smtClean="0">
                <a:solidFill>
                  <a:srgbClr val="0000FF"/>
                </a:solidFill>
              </a:rPr>
              <a:t>) = 198/495 = 0,40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923810" y="2354828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M</a:t>
            </a:r>
            <a:r>
              <a:rPr lang="es-ES" b="1" dirty="0" smtClean="0">
                <a:solidFill>
                  <a:srgbClr val="0000FF"/>
                </a:solidFill>
              </a:rPr>
              <a:t>) = 25/140 = 0,1786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928002" y="1500024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P(H) = 495/635 = 0,7795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933702" y="179400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P(M) = 140/635 = 0,2205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916800" y="265215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H</a:t>
            </a:r>
            <a:r>
              <a:rPr lang="es-ES" b="1" dirty="0" smtClean="0">
                <a:solidFill>
                  <a:srgbClr val="0000FF"/>
                </a:solidFill>
              </a:rPr>
              <a:t>) = 198/635 = 0,3118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922500" y="2946132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M</a:t>
            </a:r>
            <a:r>
              <a:rPr lang="es-ES" b="1" dirty="0" smtClean="0">
                <a:solidFill>
                  <a:srgbClr val="0000FF"/>
                </a:solidFill>
              </a:rPr>
              <a:t>) = 25/635 = 0,0394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5976" y="5049604"/>
            <a:ext cx="9078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Cantidad de personas que hay que seleccionar hasta encontrar a una que reciba un sueldo de más de $1500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4" name="33 CuadroTexto"/>
          <p:cNvSpPr txBox="1"/>
          <p:nvPr/>
        </p:nvSpPr>
        <p:spPr>
          <a:xfrm>
            <a:off x="65976" y="5589240"/>
            <a:ext cx="739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¿ X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Geométrica ( p = 223/635 = 0,3512 )? ¿Son eventos independientes?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83067" y="5980812"/>
            <a:ext cx="657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G’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 </a:t>
            </a:r>
            <a:r>
              <a:rPr lang="es-ES" b="1" dirty="0" smtClean="0">
                <a:solidFill>
                  <a:srgbClr val="0000FF"/>
                </a:solidFill>
              </a:rPr>
              <a:t>G’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 </a:t>
            </a:r>
            <a:r>
              <a:rPr lang="es-ES" b="1" dirty="0" smtClean="0">
                <a:solidFill>
                  <a:srgbClr val="0000FF"/>
                </a:solidFill>
              </a:rPr>
              <a:t>G</a:t>
            </a:r>
            <a:r>
              <a:rPr lang="es-ES" b="1" baseline="-25000" dirty="0" smtClean="0">
                <a:solidFill>
                  <a:srgbClr val="0000FF"/>
                </a:solidFill>
              </a:rPr>
              <a:t>3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) = P ( </a:t>
            </a:r>
            <a:r>
              <a:rPr lang="es-ES" b="1" dirty="0" smtClean="0">
                <a:solidFill>
                  <a:srgbClr val="0000FF"/>
                </a:solidFill>
              </a:rPr>
              <a:t>G’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 . P ( </a:t>
            </a:r>
            <a:r>
              <a:rPr lang="es-ES" b="1" dirty="0" smtClean="0">
                <a:solidFill>
                  <a:srgbClr val="0000FF"/>
                </a:solidFill>
              </a:rPr>
              <a:t>G’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/ </a:t>
            </a:r>
            <a:r>
              <a:rPr lang="es-ES" b="1" dirty="0" smtClean="0">
                <a:solidFill>
                  <a:srgbClr val="0000FF"/>
                </a:solidFill>
              </a:rPr>
              <a:t>G’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 . P (</a:t>
            </a:r>
            <a:r>
              <a:rPr lang="es-ES" b="1" dirty="0" smtClean="0">
                <a:solidFill>
                  <a:srgbClr val="0000FF"/>
                </a:solidFill>
              </a:rPr>
              <a:t>G</a:t>
            </a:r>
            <a:r>
              <a:rPr lang="es-ES" b="1" baseline="-25000" dirty="0" smtClean="0">
                <a:solidFill>
                  <a:srgbClr val="0000FF"/>
                </a:solidFill>
              </a:rPr>
              <a:t>3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/ </a:t>
            </a:r>
            <a:r>
              <a:rPr lang="es-ES" b="1" dirty="0" smtClean="0">
                <a:solidFill>
                  <a:srgbClr val="0000FF"/>
                </a:solidFill>
              </a:rPr>
              <a:t>G’</a:t>
            </a:r>
            <a:r>
              <a:rPr lang="es-ES" b="1" baseline="-25000" dirty="0" smtClean="0">
                <a:solidFill>
                  <a:srgbClr val="0000FF"/>
                </a:solidFill>
              </a:rPr>
              <a:t>1</a:t>
            </a:r>
            <a:r>
              <a:rPr lang="es-ES" b="1" dirty="0" smtClean="0">
                <a:solidFill>
                  <a:srgbClr val="0000FF"/>
                </a:solidFill>
              </a:rPr>
              <a:t>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 </a:t>
            </a:r>
            <a:r>
              <a:rPr lang="es-ES" b="1" dirty="0" smtClean="0">
                <a:solidFill>
                  <a:srgbClr val="0000FF"/>
                </a:solidFill>
              </a:rPr>
              <a:t>G’</a:t>
            </a:r>
            <a:r>
              <a:rPr lang="es-ES" b="1" baseline="-25000" dirty="0" smtClean="0">
                <a:solidFill>
                  <a:srgbClr val="0000FF"/>
                </a:solidFill>
              </a:rPr>
              <a:t>2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)  =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5" name="44 Elipse"/>
          <p:cNvSpPr/>
          <p:nvPr/>
        </p:nvSpPr>
        <p:spPr>
          <a:xfrm>
            <a:off x="5298947" y="6309320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45 Elipse"/>
          <p:cNvSpPr/>
          <p:nvPr/>
        </p:nvSpPr>
        <p:spPr>
          <a:xfrm>
            <a:off x="1290112" y="4103360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CuadroTexto"/>
          <p:cNvSpPr txBox="1"/>
          <p:nvPr/>
        </p:nvSpPr>
        <p:spPr>
          <a:xfrm>
            <a:off x="1902997" y="6340852"/>
            <a:ext cx="4273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  <a:sym typeface="Symbol"/>
              </a:rPr>
              <a:t>=  412/635 .  411/634 .  223/633  =   0,1482</a:t>
            </a:r>
            <a:endParaRPr lang="es-AR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0" grpId="0"/>
      <p:bldP spid="45" grpId="0" animBg="1"/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/>
          <a:srcRect l="11813" t="57383" r="10983" b="17516"/>
          <a:stretch>
            <a:fillRect/>
          </a:stretch>
        </p:blipFill>
        <p:spPr bwMode="auto">
          <a:xfrm>
            <a:off x="-6032" y="3356992"/>
            <a:ext cx="9144000" cy="1671484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 l="13473" t="45570" r="11813" b="41141"/>
          <a:stretch>
            <a:fillRect/>
          </a:stretch>
        </p:blipFill>
        <p:spPr bwMode="auto">
          <a:xfrm>
            <a:off x="0" y="7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63863" y="1526312"/>
            <a:ext cx="208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H</a:t>
            </a:r>
            <a:r>
              <a:rPr lang="es-ES" b="1" dirty="0" smtClean="0">
                <a:solidFill>
                  <a:srgbClr val="0000FF"/>
                </a:solidFill>
              </a:rPr>
              <a:t> = 495 empleados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63863" y="1904936"/>
            <a:ext cx="451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G : “Que el empleado/a gane más de $1500”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450570" y="1535604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 smtClean="0">
                <a:solidFill>
                  <a:srgbClr val="0000FF"/>
                </a:solidFill>
              </a:rPr>
              <a:t>n</a:t>
            </a:r>
            <a:r>
              <a:rPr lang="es-ES" b="1" baseline="-25000" dirty="0" err="1" smtClean="0">
                <a:solidFill>
                  <a:srgbClr val="0000FF"/>
                </a:solidFill>
              </a:rPr>
              <a:t>M</a:t>
            </a:r>
            <a:r>
              <a:rPr lang="es-ES" b="1" dirty="0" smtClean="0">
                <a:solidFill>
                  <a:srgbClr val="0000FF"/>
                </a:solidFill>
              </a:rPr>
              <a:t> = 140 empleadas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77024" y="2195572"/>
            <a:ext cx="363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H : “Que el empleado sea hombre”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77358" y="2483604"/>
            <a:ext cx="339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M : “Que el empleado sea mujer”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4918110" y="2060848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H</a:t>
            </a:r>
            <a:r>
              <a:rPr lang="es-ES" b="1" dirty="0" smtClean="0">
                <a:solidFill>
                  <a:srgbClr val="0000FF"/>
                </a:solidFill>
              </a:rPr>
              <a:t>) = 198/495 = 0,40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3" name="12 CuadroTexto"/>
          <p:cNvSpPr txBox="1"/>
          <p:nvPr/>
        </p:nvSpPr>
        <p:spPr>
          <a:xfrm>
            <a:off x="4923810" y="2354828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/ M</a:t>
            </a:r>
            <a:r>
              <a:rPr lang="es-ES" b="1" dirty="0" smtClean="0">
                <a:solidFill>
                  <a:srgbClr val="0000FF"/>
                </a:solidFill>
              </a:rPr>
              <a:t>) = 25/140 = 0,1786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4928002" y="1500024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P(H) = 495/635 = 0,7795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933702" y="1794004"/>
            <a:ext cx="2542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P(M) = 140/635 = 0,2205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8" name="27 CuadroTexto"/>
          <p:cNvSpPr txBox="1"/>
          <p:nvPr/>
        </p:nvSpPr>
        <p:spPr>
          <a:xfrm>
            <a:off x="4916800" y="2652152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H</a:t>
            </a:r>
            <a:r>
              <a:rPr lang="es-ES" b="1" dirty="0" smtClean="0">
                <a:solidFill>
                  <a:srgbClr val="0000FF"/>
                </a:solidFill>
              </a:rPr>
              <a:t>) = 198/635 = 0,3118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29" name="28 CuadroTexto"/>
          <p:cNvSpPr txBox="1"/>
          <p:nvPr/>
        </p:nvSpPr>
        <p:spPr>
          <a:xfrm>
            <a:off x="4922500" y="2946132"/>
            <a:ext cx="2856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P(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G  M</a:t>
            </a:r>
            <a:r>
              <a:rPr lang="es-ES" b="1" dirty="0" smtClean="0">
                <a:solidFill>
                  <a:srgbClr val="0000FF"/>
                </a:solidFill>
              </a:rPr>
              <a:t>) = 25/635 = 0,0394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33" name="32 CuadroTexto"/>
          <p:cNvSpPr txBox="1"/>
          <p:nvPr/>
        </p:nvSpPr>
        <p:spPr>
          <a:xfrm>
            <a:off x="65976" y="5049604"/>
            <a:ext cx="90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X : Cantidad de personas que reciben un salario mayor a $3500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46" name="45 Elipse"/>
          <p:cNvSpPr/>
          <p:nvPr/>
        </p:nvSpPr>
        <p:spPr>
          <a:xfrm>
            <a:off x="1320592" y="4596368"/>
            <a:ext cx="576064" cy="288032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 l="13198" t="11610" r="11738" b="75037"/>
          <a:stretch>
            <a:fillRect/>
          </a:stretch>
        </p:blipFill>
        <p:spPr bwMode="auto">
          <a:xfrm>
            <a:off x="0" y="-1"/>
            <a:ext cx="9144000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1813" t="13086" r="10983" b="66368"/>
          <a:stretch>
            <a:fillRect/>
          </a:stretch>
        </p:blipFill>
        <p:spPr bwMode="auto">
          <a:xfrm>
            <a:off x="-6032" y="703744"/>
            <a:ext cx="9144000" cy="1368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251520" y="2060848"/>
            <a:ext cx="907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T : Tiempo que demandan las uniones Tipo A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251520" y="2411596"/>
            <a:ext cx="397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T 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  Exponencial(  = 1/ = 1/ = 1/18 )</a:t>
            </a:r>
            <a:endParaRPr lang="es-AR" b="1" dirty="0">
              <a:solidFill>
                <a:srgbClr val="0000FF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 l="11813" t="33758" r="10983" b="42617"/>
          <a:stretch>
            <a:fillRect/>
          </a:stretch>
        </p:blipFill>
        <p:spPr bwMode="auto">
          <a:xfrm>
            <a:off x="9208" y="2924944"/>
            <a:ext cx="9144000" cy="1573161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240724" y="4818340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smtClean="0">
                <a:solidFill>
                  <a:srgbClr val="0000FF"/>
                </a:solidFill>
              </a:rPr>
              <a:t>P ( T 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&lt; 14 ) = F (14 ) = 1 – e</a:t>
            </a:r>
            <a:r>
              <a:rPr lang="es-ES" b="1" baseline="30000" dirty="0" smtClean="0">
                <a:solidFill>
                  <a:srgbClr val="0000FF"/>
                </a:solidFill>
                <a:sym typeface="Symbol"/>
              </a:rPr>
              <a:t>-(1/18).14</a:t>
            </a:r>
            <a:r>
              <a:rPr lang="es-ES" b="1" dirty="0" smtClean="0">
                <a:solidFill>
                  <a:srgbClr val="0000FF"/>
                </a:solidFill>
                <a:sym typeface="Symbol"/>
              </a:rPr>
              <a:t> = 1 – 0,4594 = 0,5406</a:t>
            </a:r>
            <a:endParaRPr lang="es-AR" b="1" dirty="0">
              <a:solidFill>
                <a:srgbClr val="0000FF"/>
              </a:solidFill>
            </a:endParaRPr>
          </a:p>
        </p:txBody>
      </p:sp>
      <p:sp>
        <p:nvSpPr>
          <p:cNvPr id="10" name="9 Elipse"/>
          <p:cNvSpPr/>
          <p:nvPr/>
        </p:nvSpPr>
        <p:spPr>
          <a:xfrm>
            <a:off x="4753352" y="4781912"/>
            <a:ext cx="754752" cy="432048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10 Elipse"/>
          <p:cNvSpPr/>
          <p:nvPr/>
        </p:nvSpPr>
        <p:spPr>
          <a:xfrm>
            <a:off x="1342688" y="3878952"/>
            <a:ext cx="576000" cy="2880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1316</Words>
  <Application>Microsoft Office PowerPoint</Application>
  <PresentationFormat>Presentación en pantalla (4:3)</PresentationFormat>
  <Paragraphs>163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Mónica Guitart</dc:creator>
  <cp:lastModifiedBy>Elena</cp:lastModifiedBy>
  <cp:revision>104</cp:revision>
  <dcterms:created xsi:type="dcterms:W3CDTF">2013-09-28T19:19:09Z</dcterms:created>
  <dcterms:modified xsi:type="dcterms:W3CDTF">2018-08-23T11:28:07Z</dcterms:modified>
</cp:coreProperties>
</file>