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2" r:id="rId3"/>
    <p:sldId id="313" r:id="rId4"/>
    <p:sldId id="319" r:id="rId5"/>
    <p:sldId id="314" r:id="rId6"/>
    <p:sldId id="315" r:id="rId7"/>
    <p:sldId id="316" r:id="rId8"/>
    <p:sldId id="317" r:id="rId9"/>
    <p:sldId id="277" r:id="rId10"/>
    <p:sldId id="278" r:id="rId11"/>
    <p:sldId id="279" r:id="rId12"/>
    <p:sldId id="280" r:id="rId13"/>
    <p:sldId id="284" r:id="rId14"/>
    <p:sldId id="281" r:id="rId15"/>
    <p:sldId id="285" r:id="rId16"/>
    <p:sldId id="286" r:id="rId17"/>
    <p:sldId id="282" r:id="rId18"/>
    <p:sldId id="283" r:id="rId19"/>
    <p:sldId id="287" r:id="rId20"/>
    <p:sldId id="288" r:id="rId21"/>
    <p:sldId id="289" r:id="rId22"/>
    <p:sldId id="291" r:id="rId23"/>
    <p:sldId id="294" r:id="rId24"/>
    <p:sldId id="292" r:id="rId25"/>
    <p:sldId id="293" r:id="rId26"/>
    <p:sldId id="305" r:id="rId27"/>
    <p:sldId id="306" r:id="rId28"/>
    <p:sldId id="295" r:id="rId29"/>
    <p:sldId id="307" r:id="rId30"/>
    <p:sldId id="296" r:id="rId31"/>
    <p:sldId id="297" r:id="rId32"/>
    <p:sldId id="308" r:id="rId33"/>
    <p:sldId id="298" r:id="rId34"/>
    <p:sldId id="299" r:id="rId35"/>
    <p:sldId id="309" r:id="rId36"/>
    <p:sldId id="310" r:id="rId37"/>
    <p:sldId id="300" r:id="rId3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6" autoAdjust="0"/>
    <p:restoredTop sz="94574" autoAdjust="0"/>
  </p:normalViewPr>
  <p:slideViewPr>
    <p:cSldViewPr>
      <p:cViewPr varScale="1">
        <p:scale>
          <a:sx n="73" d="100"/>
          <a:sy n="73" d="100"/>
        </p:scale>
        <p:origin x="-17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403648" y="1484784"/>
            <a:ext cx="626469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 de bondad de ajuste</a:t>
            </a:r>
            <a:endParaRPr lang="es-AR" sz="8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2452" t="14765" r="11174" b="48321"/>
          <a:stretch>
            <a:fillRect/>
          </a:stretch>
        </p:blipFill>
        <p:spPr bwMode="auto">
          <a:xfrm>
            <a:off x="144016" y="764704"/>
            <a:ext cx="8820472" cy="1800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2957344" y="188640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2452" t="50202" r="11174" b="12884"/>
          <a:stretch>
            <a:fillRect/>
          </a:stretch>
        </p:blipFill>
        <p:spPr bwMode="auto">
          <a:xfrm>
            <a:off x="133792" y="2780928"/>
            <a:ext cx="8820472" cy="1800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>
          <a:xfrm>
            <a:off x="581080" y="186006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CuadroTexto"/>
          <p:cNvSpPr txBox="1"/>
          <p:nvPr/>
        </p:nvSpPr>
        <p:spPr>
          <a:xfrm>
            <a:off x="390520" y="4725144"/>
            <a:ext cx="465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cohetes lanzados exitosamente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395536" y="5024224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 ; p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75280" y="5892512"/>
            <a:ext cx="189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(z</a:t>
            </a:r>
            <a:r>
              <a:rPr lang="es-ES" b="1" baseline="30000" dirty="0" smtClean="0">
                <a:solidFill>
                  <a:srgbClr val="0000FF"/>
                </a:solidFill>
              </a:rPr>
              <a:t>2 </a:t>
            </a:r>
            <a:r>
              <a:rPr lang="es-ES" b="1" dirty="0" smtClean="0">
                <a:solidFill>
                  <a:srgbClr val="0000FF"/>
                </a:solidFill>
              </a:rPr>
              <a:t>. p’ . q’ )/e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5898624" y="5862032"/>
            <a:ext cx="1121648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380296" y="5363924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p’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p’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=p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 p’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=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p’q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’/n)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287500" y="590356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>
                <a:solidFill>
                  <a:srgbClr val="0000FF"/>
                </a:solidFill>
                <a:sym typeface="Symbol"/>
              </a:rPr>
              <a:t>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141904" y="5877272"/>
            <a:ext cx="621784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1403648" y="6309320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</a:rPr>
              <a:t>¼ 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751544" y="5903560"/>
            <a:ext cx="131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z</a:t>
            </a:r>
            <a:r>
              <a:rPr lang="es-ES" b="1" baseline="30000" dirty="0" smtClean="0">
                <a:solidFill>
                  <a:srgbClr val="0000FF"/>
                </a:solidFill>
              </a:rPr>
              <a:t>2 </a:t>
            </a:r>
            <a:r>
              <a:rPr lang="es-ES" b="1" dirty="0" smtClean="0">
                <a:solidFill>
                  <a:srgbClr val="0000FF"/>
                </a:solidFill>
              </a:rPr>
              <a:t>/4.e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805376" y="5877272"/>
            <a:ext cx="353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= 2,58</a:t>
            </a:r>
            <a:r>
              <a:rPr lang="es-ES" b="1" baseline="30000" dirty="0" smtClean="0">
                <a:solidFill>
                  <a:srgbClr val="0000FF"/>
                </a:solidFill>
              </a:rPr>
              <a:t>2 </a:t>
            </a:r>
            <a:r>
              <a:rPr lang="es-ES" b="1" dirty="0" smtClean="0">
                <a:solidFill>
                  <a:srgbClr val="0000FF"/>
                </a:solidFill>
              </a:rPr>
              <a:t>/(4 . 0,001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) =  1.664.100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7" name="16 Elipse"/>
          <p:cNvSpPr/>
          <p:nvPr/>
        </p:nvSpPr>
        <p:spPr>
          <a:xfrm>
            <a:off x="596320" y="364502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  <p:bldP spid="16" grpId="0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188640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0983" b="33758"/>
          <a:stretch>
            <a:fillRect/>
          </a:stretch>
        </p:blipFill>
        <p:spPr bwMode="auto">
          <a:xfrm>
            <a:off x="190560" y="697776"/>
            <a:ext cx="8820000" cy="345130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5 Elipse"/>
          <p:cNvSpPr/>
          <p:nvPr/>
        </p:nvSpPr>
        <p:spPr>
          <a:xfrm>
            <a:off x="642040" y="370598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2643" t="14563" r="11813" b="50000"/>
          <a:stretch>
            <a:fillRect/>
          </a:stretch>
        </p:blipFill>
        <p:spPr bwMode="auto">
          <a:xfrm>
            <a:off x="164272" y="4293096"/>
            <a:ext cx="8820000" cy="23261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8" name="7 Elipse"/>
          <p:cNvSpPr/>
          <p:nvPr/>
        </p:nvSpPr>
        <p:spPr>
          <a:xfrm>
            <a:off x="546408" y="600604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188640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11813" t="50000" r="21775" b="26375"/>
          <a:stretch>
            <a:fillRect/>
          </a:stretch>
        </p:blipFill>
        <p:spPr bwMode="auto">
          <a:xfrm>
            <a:off x="179512" y="692696"/>
            <a:ext cx="8820000" cy="1764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547664" y="3284984"/>
            <a:ext cx="2019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</a:rPr>
              <a:t>p’ 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  </a:t>
            </a:r>
            <a:r>
              <a:rPr lang="es-ES" sz="2400" b="1" dirty="0" err="1" smtClean="0">
                <a:solidFill>
                  <a:srgbClr val="0000FF"/>
                </a:solidFill>
                <a:sym typeface="Symbol"/>
              </a:rPr>
              <a:t>z.p’.q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’/n</a:t>
            </a:r>
            <a:endParaRPr lang="es-AR" sz="2400" b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2612624" y="3326512"/>
            <a:ext cx="9360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1547664" y="5055567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</a:rPr>
              <a:t>x 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  z. / n</a:t>
            </a:r>
            <a:endParaRPr lang="es-AR" sz="2400" b="1" dirty="0">
              <a:solidFill>
                <a:srgbClr val="0000FF"/>
              </a:solidFill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2896448" y="5097095"/>
            <a:ext cx="2880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623864" y="5183480"/>
            <a:ext cx="1800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4155192" y="734224"/>
            <a:ext cx="1548000" cy="504056"/>
          </a:xfrm>
          <a:prstGeom prst="rect">
            <a:avLst/>
          </a:prstGeom>
          <a:noFill/>
          <a:ln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52120" y="350100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0000FF"/>
                </a:solidFill>
                <a:sym typeface="Symbol"/>
              </a:rPr>
              <a:t></a:t>
            </a:r>
            <a:endParaRPr lang="es-AR" sz="2800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52120" y="3315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0000FF"/>
                </a:solidFill>
                <a:sym typeface="Symbol"/>
              </a:rPr>
              <a:t>^</a:t>
            </a:r>
            <a:endParaRPr lang="es-AR" sz="2800" b="1" dirty="0">
              <a:solidFill>
                <a:srgbClr val="0000FF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6269712" y="3777992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18 Grupo"/>
          <p:cNvGrpSpPr/>
          <p:nvPr/>
        </p:nvGrpSpPr>
        <p:grpSpPr>
          <a:xfrm>
            <a:off x="7467560" y="3674894"/>
            <a:ext cx="302498" cy="432658"/>
            <a:chOff x="5948536" y="4323844"/>
            <a:chExt cx="302498" cy="432658"/>
          </a:xfrm>
        </p:grpSpPr>
        <p:sp>
          <p:nvSpPr>
            <p:cNvPr id="17" name="16 CuadroTexto"/>
            <p:cNvSpPr txBox="1"/>
            <p:nvPr/>
          </p:nvSpPr>
          <p:spPr>
            <a:xfrm>
              <a:off x="5948536" y="4417948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b="1" dirty="0" smtClean="0">
                  <a:solidFill>
                    <a:srgbClr val="0000FF"/>
                  </a:solidFill>
                  <a:sym typeface="Symbol"/>
                </a:rPr>
                <a:t>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5963776" y="43238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b="1" dirty="0" smtClean="0">
                  <a:solidFill>
                    <a:srgbClr val="0000FF"/>
                  </a:solidFill>
                  <a:sym typeface="Symbol"/>
                </a:rPr>
                <a:t>^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7164288" y="3307631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dirty="0" smtClean="0">
                <a:solidFill>
                  <a:srgbClr val="0000FF"/>
                </a:solidFill>
                <a:sym typeface="Symbol"/>
              </a:rPr>
              <a:t></a:t>
            </a:r>
            <a:endParaRPr lang="es-AR" sz="4400" b="1" dirty="0">
              <a:solidFill>
                <a:srgbClr val="0000FF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6876256" y="3212976"/>
            <a:ext cx="1224136" cy="1152128"/>
          </a:xfrm>
          <a:prstGeom prst="ellipse">
            <a:avLst/>
          </a:prstGeom>
          <a:noFill/>
          <a:ln w="57150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22 Conector recto de flecha"/>
          <p:cNvCxnSpPr>
            <a:stCxn id="12" idx="2"/>
          </p:cNvCxnSpPr>
          <p:nvPr/>
        </p:nvCxnSpPr>
        <p:spPr>
          <a:xfrm>
            <a:off x="4929192" y="1238280"/>
            <a:ext cx="2379112" cy="19026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2411760" y="2951232"/>
            <a:ext cx="1224136" cy="1152128"/>
          </a:xfrm>
          <a:prstGeom prst="ellipse">
            <a:avLst/>
          </a:prstGeom>
          <a:noFill/>
          <a:ln w="57150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Elipse"/>
          <p:cNvSpPr/>
          <p:nvPr/>
        </p:nvSpPr>
        <p:spPr>
          <a:xfrm>
            <a:off x="2320320" y="4853920"/>
            <a:ext cx="1012304" cy="894576"/>
          </a:xfrm>
          <a:prstGeom prst="ellipse">
            <a:avLst/>
          </a:prstGeom>
          <a:noFill/>
          <a:ln w="57150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  <p:bldP spid="13" grpId="0"/>
      <p:bldP spid="14" grpId="0"/>
      <p:bldP spid="20" grpId="0"/>
      <p:bldP spid="21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26 Conector recto de flecha"/>
          <p:cNvCxnSpPr>
            <a:stCxn id="25" idx="4"/>
            <a:endCxn id="22" idx="0"/>
          </p:cNvCxnSpPr>
          <p:nvPr/>
        </p:nvCxnSpPr>
        <p:spPr>
          <a:xfrm>
            <a:off x="2931056" y="4103360"/>
            <a:ext cx="1613" cy="808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3 CuadroTexto"/>
          <p:cNvSpPr txBox="1"/>
          <p:nvPr/>
        </p:nvSpPr>
        <p:spPr>
          <a:xfrm>
            <a:off x="2957344" y="188640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l="11813" t="50000" r="21775" b="26375"/>
          <a:stretch>
            <a:fillRect/>
          </a:stretch>
        </p:blipFill>
        <p:spPr bwMode="auto">
          <a:xfrm>
            <a:off x="179512" y="692696"/>
            <a:ext cx="8820000" cy="1764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547664" y="3284984"/>
            <a:ext cx="2019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</a:rPr>
              <a:t>p’ 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  </a:t>
            </a:r>
            <a:r>
              <a:rPr lang="es-ES" sz="2400" b="1" dirty="0" err="1" smtClean="0">
                <a:solidFill>
                  <a:srgbClr val="0000FF"/>
                </a:solidFill>
                <a:sym typeface="Symbol"/>
              </a:rPr>
              <a:t>z.p’.q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’/n</a:t>
            </a:r>
            <a:endParaRPr lang="es-AR" sz="2400" b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2612624" y="3326512"/>
            <a:ext cx="9360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4155192" y="734224"/>
            <a:ext cx="1548000" cy="504056"/>
          </a:xfrm>
          <a:prstGeom prst="rect">
            <a:avLst/>
          </a:prstGeom>
          <a:noFill/>
          <a:ln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652120" y="3501008"/>
            <a:ext cx="372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0000FF"/>
                </a:solidFill>
                <a:sym typeface="Symbol"/>
              </a:rPr>
              <a:t></a:t>
            </a:r>
            <a:endParaRPr lang="es-AR" sz="2800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652120" y="331546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b="1" dirty="0" smtClean="0">
                <a:solidFill>
                  <a:srgbClr val="0000FF"/>
                </a:solidFill>
                <a:sym typeface="Symbol"/>
              </a:rPr>
              <a:t>^</a:t>
            </a:r>
            <a:endParaRPr lang="es-AR" sz="2800" b="1" dirty="0">
              <a:solidFill>
                <a:srgbClr val="0000FF"/>
              </a:solidFill>
            </a:endParaRP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6269712" y="3777992"/>
            <a:ext cx="504056" cy="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18 Grupo"/>
          <p:cNvGrpSpPr/>
          <p:nvPr/>
        </p:nvGrpSpPr>
        <p:grpSpPr>
          <a:xfrm>
            <a:off x="7467560" y="3674894"/>
            <a:ext cx="302498" cy="432658"/>
            <a:chOff x="5948536" y="4323844"/>
            <a:chExt cx="302498" cy="432658"/>
          </a:xfrm>
        </p:grpSpPr>
        <p:sp>
          <p:nvSpPr>
            <p:cNvPr id="17" name="16 CuadroTexto"/>
            <p:cNvSpPr txBox="1"/>
            <p:nvPr/>
          </p:nvSpPr>
          <p:spPr>
            <a:xfrm>
              <a:off x="5948536" y="4417948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b="1" dirty="0" smtClean="0">
                  <a:solidFill>
                    <a:srgbClr val="0000FF"/>
                  </a:solidFill>
                  <a:sym typeface="Symbol"/>
                </a:rPr>
                <a:t>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17 CuadroTexto"/>
            <p:cNvSpPr txBox="1"/>
            <p:nvPr/>
          </p:nvSpPr>
          <p:spPr>
            <a:xfrm>
              <a:off x="5963776" y="4323844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600" b="1" dirty="0" smtClean="0">
                  <a:solidFill>
                    <a:srgbClr val="0000FF"/>
                  </a:solidFill>
                  <a:sym typeface="Symbol"/>
                </a:rPr>
                <a:t>^</a:t>
              </a:r>
              <a:endParaRPr lang="es-AR" sz="16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20" name="19 CuadroTexto"/>
          <p:cNvSpPr txBox="1"/>
          <p:nvPr/>
        </p:nvSpPr>
        <p:spPr>
          <a:xfrm>
            <a:off x="7164288" y="3307631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b="1" dirty="0" smtClean="0">
                <a:solidFill>
                  <a:srgbClr val="0000FF"/>
                </a:solidFill>
                <a:sym typeface="Symbol"/>
              </a:rPr>
              <a:t></a:t>
            </a:r>
            <a:endParaRPr lang="es-AR" sz="4400" b="1" dirty="0">
              <a:solidFill>
                <a:srgbClr val="0000FF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6876256" y="3197736"/>
            <a:ext cx="1224136" cy="1152128"/>
          </a:xfrm>
          <a:prstGeom prst="ellipse">
            <a:avLst/>
          </a:prstGeom>
          <a:noFill/>
          <a:ln w="57150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22 Conector recto de flecha"/>
          <p:cNvCxnSpPr>
            <a:stCxn id="12" idx="2"/>
          </p:cNvCxnSpPr>
          <p:nvPr/>
        </p:nvCxnSpPr>
        <p:spPr>
          <a:xfrm>
            <a:off x="4929192" y="1238280"/>
            <a:ext cx="2379112" cy="19026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2138968" y="2951232"/>
            <a:ext cx="1584176" cy="1152128"/>
          </a:xfrm>
          <a:prstGeom prst="ellipse">
            <a:avLst/>
          </a:prstGeom>
          <a:noFill/>
          <a:ln w="57150">
            <a:solidFill>
              <a:srgbClr val="0000FF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2187914" y="4911551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</a:rPr>
              <a:t>e = 0,0960</a:t>
            </a:r>
            <a:endParaRPr lang="es-AR" sz="2400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3563888" y="4895448"/>
            <a:ext cx="225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=  1,96 . </a:t>
            </a:r>
            <a:r>
              <a:rPr lang="es-ES" sz="2400" b="1" dirty="0" err="1" smtClean="0">
                <a:solidFill>
                  <a:srgbClr val="0000FF"/>
                </a:solidFill>
                <a:sym typeface="Symbol"/>
              </a:rPr>
              <a:t>p’.q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’/n</a:t>
            </a:r>
            <a:endParaRPr lang="es-AR" sz="2400" b="1" dirty="0">
              <a:solidFill>
                <a:srgbClr val="0000FF"/>
              </a:solidFill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4844160" y="4941168"/>
            <a:ext cx="9360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5821688" y="4899640"/>
            <a:ext cx="489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6175650" y="4895448"/>
            <a:ext cx="1195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</a:t>
            </a:r>
            <a:r>
              <a:rPr lang="es-ES" sz="2400" b="1" dirty="0" err="1" smtClean="0">
                <a:solidFill>
                  <a:srgbClr val="0000FF"/>
                </a:solidFill>
                <a:sym typeface="Symbol"/>
              </a:rPr>
              <a:t>p’.q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’/n</a:t>
            </a:r>
            <a:endParaRPr lang="es-AR" sz="2400" b="1" dirty="0">
              <a:solidFill>
                <a:srgbClr val="0000FF"/>
              </a:solidFill>
            </a:endParaRPr>
          </a:p>
        </p:txBody>
      </p:sp>
      <p:cxnSp>
        <p:nvCxnSpPr>
          <p:cNvPr id="37" name="36 Conector recto"/>
          <p:cNvCxnSpPr/>
          <p:nvPr/>
        </p:nvCxnSpPr>
        <p:spPr>
          <a:xfrm>
            <a:off x="6428232" y="4941168"/>
            <a:ext cx="9360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7349096" y="4884400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=  0,04898</a:t>
            </a:r>
            <a:endParaRPr lang="es-AR" sz="2400" b="1" dirty="0">
              <a:solidFill>
                <a:srgbClr val="0000FF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7349096" y="5415607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=  0,049</a:t>
            </a:r>
            <a:endParaRPr lang="es-AR" sz="2400" b="1" dirty="0">
              <a:solidFill>
                <a:srgbClr val="0000FF"/>
              </a:solidFill>
            </a:endParaRPr>
          </a:p>
        </p:txBody>
      </p:sp>
      <p:sp>
        <p:nvSpPr>
          <p:cNvPr id="40" name="39 Elipse"/>
          <p:cNvSpPr/>
          <p:nvPr/>
        </p:nvSpPr>
        <p:spPr>
          <a:xfrm>
            <a:off x="7606648" y="5429984"/>
            <a:ext cx="925056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Elipse"/>
          <p:cNvSpPr/>
          <p:nvPr/>
        </p:nvSpPr>
        <p:spPr>
          <a:xfrm>
            <a:off x="740336" y="174233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 animBg="1"/>
      <p:bldP spid="22" grpId="0"/>
      <p:bldP spid="30" grpId="0"/>
      <p:bldP spid="35" grpId="0"/>
      <p:bldP spid="36" grpId="0"/>
      <p:bldP spid="38" grpId="0"/>
      <p:bldP spid="39" grpId="0"/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188640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13086" r="10983" b="11610"/>
          <a:stretch>
            <a:fillRect/>
          </a:stretch>
        </p:blipFill>
        <p:spPr bwMode="auto">
          <a:xfrm>
            <a:off x="146368" y="824474"/>
            <a:ext cx="8820000" cy="483677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Rectángulo redondeado"/>
          <p:cNvSpPr/>
          <p:nvPr/>
        </p:nvSpPr>
        <p:spPr>
          <a:xfrm>
            <a:off x="3306336" y="4778910"/>
            <a:ext cx="2520280" cy="4320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2957344" y="188640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1813" t="13086" r="10983" b="51969"/>
          <a:stretch>
            <a:fillRect/>
          </a:stretch>
        </p:blipFill>
        <p:spPr bwMode="auto">
          <a:xfrm>
            <a:off x="146368" y="692696"/>
            <a:ext cx="8820000" cy="224448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644207" y="351324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10 embalajes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44207" y="38673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25 kg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3137966"/>
            <a:ext cx="44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“Peso de los embalajes de la empresa 1”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2731455" y="396387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644207" y="423332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2,4 kg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686011" y="3137966"/>
            <a:ext cx="44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“Peso de los embalajes de la empresa 2”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4644008" y="3081198"/>
            <a:ext cx="0" cy="15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84718" y="3482766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94506" y="347347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165471" y="3513246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= 15 embalajes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195951" y="3867338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= 27 kg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7283199" y="396387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7195951" y="4233326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= 1,4 kg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2586256" y="3502198"/>
            <a:ext cx="1944216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7092280" y="3513246"/>
            <a:ext cx="1944216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3494030" y="480939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– 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  t 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 = n1 + n2 - 2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3581278" y="489069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4005054" y="488139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79512" y="5457462"/>
          <a:ext cx="7763863" cy="1008112"/>
        </p:xfrm>
        <a:graphic>
          <a:graphicData uri="http://schemas.openxmlformats.org/presentationml/2006/ole">
            <p:oleObj spid="_x0000_s1025" name="Ecuación" r:id="rId4" imgW="4178300" imgH="482600" progId="">
              <p:embed/>
            </p:oleObj>
          </a:graphicData>
        </a:graphic>
      </p:graphicFrame>
      <p:sp>
        <p:nvSpPr>
          <p:cNvPr id="37" name="36 CuadroTexto"/>
          <p:cNvSpPr txBox="1"/>
          <p:nvPr/>
        </p:nvSpPr>
        <p:spPr>
          <a:xfrm>
            <a:off x="8028384" y="5733256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;  1-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5" grpId="0"/>
      <p:bldP spid="6" grpId="0"/>
      <p:bldP spid="7" grpId="0"/>
      <p:bldP spid="12" grpId="0"/>
      <p:bldP spid="20" grpId="0"/>
      <p:bldP spid="23" grpId="0"/>
      <p:bldP spid="24" grpId="0"/>
      <p:bldP spid="25" grpId="0"/>
      <p:bldP spid="26" grpId="0"/>
      <p:bldP spid="28" grpId="0"/>
      <p:bldP spid="29" grpId="0" animBg="1"/>
      <p:bldP spid="30" grpId="0" animBg="1"/>
      <p:bldP spid="31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33 Rectángulo redondeado"/>
          <p:cNvSpPr/>
          <p:nvPr/>
        </p:nvSpPr>
        <p:spPr>
          <a:xfrm>
            <a:off x="3306336" y="2246392"/>
            <a:ext cx="2520280" cy="4320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3 CuadroTexto"/>
          <p:cNvSpPr txBox="1"/>
          <p:nvPr/>
        </p:nvSpPr>
        <p:spPr>
          <a:xfrm>
            <a:off x="2957344" y="76562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644207" y="98072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10 embalajes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644207" y="13348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25 kg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605448"/>
            <a:ext cx="44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“Peso de los embalajes de el empresa 1”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2731455" y="143136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644207" y="170080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2,4 kg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4686011" y="605448"/>
            <a:ext cx="442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“Peso de los embalajes de el empresa 2”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22" name="21 Conector recto"/>
          <p:cNvCxnSpPr/>
          <p:nvPr/>
        </p:nvCxnSpPr>
        <p:spPr>
          <a:xfrm>
            <a:off x="4644008" y="548680"/>
            <a:ext cx="0" cy="15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84718" y="950248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694506" y="940956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7165471" y="980728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= 15 embalajes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7195951" y="133482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= 27 kg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7283199" y="143136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7195951" y="170080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= 1,4 kg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2586256" y="969680"/>
            <a:ext cx="1944216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Rectángulo redondeado"/>
          <p:cNvSpPr/>
          <p:nvPr/>
        </p:nvSpPr>
        <p:spPr>
          <a:xfrm>
            <a:off x="7092280" y="980728"/>
            <a:ext cx="1944216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3494030" y="2276872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– 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  t 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 = n1 + n2 - 2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32" name="31 Conector recto"/>
          <p:cNvCxnSpPr/>
          <p:nvPr/>
        </p:nvCxnSpPr>
        <p:spPr>
          <a:xfrm>
            <a:off x="3581278" y="235817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4005054" y="234888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79512" y="2924944"/>
          <a:ext cx="7763863" cy="1008112"/>
        </p:xfrm>
        <a:graphic>
          <a:graphicData uri="http://schemas.openxmlformats.org/presentationml/2006/ole">
            <p:oleObj spid="_x0000_s39938" name="Ecuación" r:id="rId3" imgW="4178300" imgH="482600" progId="">
              <p:embed/>
            </p:oleObj>
          </a:graphicData>
        </a:graphic>
      </p:graphicFrame>
      <p:sp>
        <p:nvSpPr>
          <p:cNvPr id="37" name="36 CuadroTexto"/>
          <p:cNvSpPr txBox="1"/>
          <p:nvPr/>
        </p:nvSpPr>
        <p:spPr>
          <a:xfrm>
            <a:off x="8028384" y="3200738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;  1-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3491880" y="3789040"/>
          <a:ext cx="2474693" cy="654581"/>
        </p:xfrm>
        <a:graphic>
          <a:graphicData uri="http://schemas.openxmlformats.org/presentationml/2006/ole">
            <p:oleObj spid="_x0000_s39939" name="Ecuación" r:id="rId4" imgW="1752600" imgH="457200" progId="">
              <p:embed/>
            </p:oleObj>
          </a:graphicData>
        </a:graphic>
      </p:graphicFrame>
      <p:sp>
        <p:nvSpPr>
          <p:cNvPr id="35" name="34 CuadroTexto"/>
          <p:cNvSpPr txBox="1"/>
          <p:nvPr/>
        </p:nvSpPr>
        <p:spPr>
          <a:xfrm>
            <a:off x="395536" y="4596368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- x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 = 25 kg - 27 kg =  - 2 kg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482784" y="469290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/>
          <p:cNvCxnSpPr/>
          <p:nvPr/>
        </p:nvCxnSpPr>
        <p:spPr>
          <a:xfrm>
            <a:off x="827584" y="469466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4272686" y="4581128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t 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 = n1 + n2 – 2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t 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/2 = 0,025 ;  = 10 + 15 – 2 = 23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</a:t>
            </a:r>
            <a:endParaRPr lang="es-AR" b="1" dirty="0"/>
          </a:p>
        </p:txBody>
      </p:sp>
      <p:sp>
        <p:nvSpPr>
          <p:cNvPr id="40" name="39 CuadroTexto"/>
          <p:cNvSpPr txBox="1"/>
          <p:nvPr/>
        </p:nvSpPr>
        <p:spPr>
          <a:xfrm>
            <a:off x="395536" y="491640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 = 1,8566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35496" y="5451172"/>
            <a:ext cx="907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- 2 - 2,069 . 1,8566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 1/10 + 1/15 &lt; 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-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&lt; </a:t>
            </a:r>
            <a:r>
              <a:rPr lang="es-ES" b="1" dirty="0" smtClean="0">
                <a:solidFill>
                  <a:srgbClr val="0000FF"/>
                </a:solidFill>
              </a:rPr>
              <a:t>- 2 + 2,069 . 1,8566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 1/10 + 1/15  ;   1- = 0,95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42" name="41 Conector recto"/>
          <p:cNvCxnSpPr/>
          <p:nvPr/>
        </p:nvCxnSpPr>
        <p:spPr>
          <a:xfrm>
            <a:off x="2123728" y="5490944"/>
            <a:ext cx="1152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>
            <a:off x="6490056" y="5501992"/>
            <a:ext cx="1152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652921" y="6021288"/>
            <a:ext cx="6375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00FF"/>
                </a:solidFill>
              </a:rPr>
              <a:t>-3,5682  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&lt;  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- 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&lt; </a:t>
            </a:r>
            <a:r>
              <a:rPr lang="es-ES" sz="2800" b="1" dirty="0" smtClean="0">
                <a:solidFill>
                  <a:srgbClr val="0000FF"/>
                </a:solidFill>
              </a:rPr>
              <a:t>- 0,4318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;   </a:t>
            </a:r>
            <a:r>
              <a:rPr lang="es-ES" sz="2800" dirty="0" smtClean="0">
                <a:solidFill>
                  <a:srgbClr val="0000FF"/>
                </a:solidFill>
                <a:sym typeface="Symbol"/>
              </a:rPr>
              <a:t>1- = 0,95</a:t>
            </a:r>
            <a:endParaRPr lang="es-AR" sz="2800" baseline="-25000" dirty="0">
              <a:solidFill>
                <a:srgbClr val="0000FF"/>
              </a:solidFill>
            </a:endParaRPr>
          </a:p>
        </p:txBody>
      </p:sp>
      <p:sp>
        <p:nvSpPr>
          <p:cNvPr id="47" name="46 Rectángulo"/>
          <p:cNvSpPr/>
          <p:nvPr/>
        </p:nvSpPr>
        <p:spPr>
          <a:xfrm>
            <a:off x="7967424" y="4581128"/>
            <a:ext cx="712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2,069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/>
      <p:bldP spid="40" grpId="0"/>
      <p:bldP spid="41" grpId="0"/>
      <p:bldP spid="44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957344" y="188640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13086" r="10983" b="11610"/>
          <a:stretch>
            <a:fillRect/>
          </a:stretch>
        </p:blipFill>
        <p:spPr bwMode="auto">
          <a:xfrm>
            <a:off x="146368" y="1616562"/>
            <a:ext cx="8820000" cy="483677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436897" y="764704"/>
            <a:ext cx="6375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00FF"/>
                </a:solidFill>
              </a:rPr>
              <a:t>-3,5682  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&lt;  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- 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&lt; </a:t>
            </a:r>
            <a:r>
              <a:rPr lang="es-ES" sz="2800" b="1" dirty="0" smtClean="0">
                <a:solidFill>
                  <a:srgbClr val="0000FF"/>
                </a:solidFill>
              </a:rPr>
              <a:t>- 0,4318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;   </a:t>
            </a:r>
            <a:r>
              <a:rPr lang="es-ES" sz="2800" dirty="0" smtClean="0">
                <a:solidFill>
                  <a:srgbClr val="0000FF"/>
                </a:solidFill>
                <a:sym typeface="Symbol"/>
              </a:rPr>
              <a:t>1- = 0,95</a:t>
            </a:r>
            <a:endParaRPr lang="es-AR" sz="2800" baseline="-25000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6989792" y="4349864"/>
            <a:ext cx="15841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4659248" y="6134824"/>
            <a:ext cx="158417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603176" y="381952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2" cstate="print"/>
          <a:srcRect l="12452" t="19195" r="11174" b="17314"/>
          <a:stretch>
            <a:fillRect/>
          </a:stretch>
        </p:blipFill>
        <p:spPr bwMode="auto">
          <a:xfrm>
            <a:off x="179512" y="548680"/>
            <a:ext cx="8820000" cy="412239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72199" y="5528280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= 81 neumáticos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72199" y="5882372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= 2534 horas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7505" y="485392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“Tiempo hasta el desgaste total de los neumáticos marca F”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2659447" y="597891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572199" y="6248360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= 280 horas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4614003" y="4853920"/>
            <a:ext cx="4529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“Tiempo hasta el desgaste total de los neumáticos marca P”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11" name="10 Conector recto"/>
          <p:cNvCxnSpPr/>
          <p:nvPr/>
        </p:nvCxnSpPr>
        <p:spPr>
          <a:xfrm>
            <a:off x="4572000" y="4797152"/>
            <a:ext cx="0" cy="15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112710" y="5497800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622498" y="5517232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017263" y="5557004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= 100 neumáticos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7047743" y="5911096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= 2845 horas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6" name="15 Conector recto"/>
          <p:cNvCxnSpPr/>
          <p:nvPr/>
        </p:nvCxnSpPr>
        <p:spPr>
          <a:xfrm>
            <a:off x="7134991" y="6007636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7047743" y="6277084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= 372 horas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2529488" y="5517232"/>
            <a:ext cx="19857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Rectángulo redondeado"/>
          <p:cNvSpPr/>
          <p:nvPr/>
        </p:nvSpPr>
        <p:spPr>
          <a:xfrm>
            <a:off x="6989792" y="5557004"/>
            <a:ext cx="208800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Elipse"/>
          <p:cNvSpPr/>
          <p:nvPr/>
        </p:nvSpPr>
        <p:spPr>
          <a:xfrm>
            <a:off x="3446160" y="2082944"/>
            <a:ext cx="1368152" cy="56501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2404938" y="2131804"/>
            <a:ext cx="4295770" cy="79628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/>
          </a:p>
        </p:txBody>
      </p:sp>
      <p:sp>
        <p:nvSpPr>
          <p:cNvPr id="20" name="19 CuadroTexto"/>
          <p:cNvSpPr txBox="1"/>
          <p:nvPr/>
        </p:nvSpPr>
        <p:spPr>
          <a:xfrm>
            <a:off x="2547964" y="2270016"/>
            <a:ext cx="3983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S</a:t>
            </a:r>
            <a:r>
              <a:rPr lang="es-ES" sz="2400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sz="24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  / S</a:t>
            </a:r>
            <a:r>
              <a:rPr lang="es-ES" sz="2400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sz="24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400" b="1" dirty="0" smtClean="0">
                <a:solidFill>
                  <a:srgbClr val="0000FF"/>
                </a:solidFill>
                <a:sym typeface="Symbol"/>
              </a:rPr>
              <a:t>   F </a:t>
            </a:r>
            <a:r>
              <a:rPr lang="es-ES" sz="2400" b="1" baseline="-25000" dirty="0" smtClean="0">
                <a:solidFill>
                  <a:srgbClr val="0000FF"/>
                </a:solidFill>
                <a:sym typeface="Symbol"/>
              </a:rPr>
              <a:t>1 = </a:t>
            </a:r>
            <a:r>
              <a:rPr lang="es-ES" sz="2400" b="1" baseline="-25000" dirty="0" err="1" smtClean="0">
                <a:solidFill>
                  <a:srgbClr val="0000FF"/>
                </a:solidFill>
                <a:sym typeface="Symbol"/>
              </a:rPr>
              <a:t>nF</a:t>
            </a:r>
            <a:r>
              <a:rPr lang="es-ES" sz="2400" b="1" baseline="-25000" dirty="0" smtClean="0">
                <a:solidFill>
                  <a:srgbClr val="0000FF"/>
                </a:solidFill>
                <a:sym typeface="Symbol"/>
              </a:rPr>
              <a:t> – 1  ; 2 = </a:t>
            </a:r>
            <a:r>
              <a:rPr lang="es-ES" sz="2400" b="1" baseline="-25000" dirty="0" err="1" smtClean="0">
                <a:solidFill>
                  <a:srgbClr val="0000FF"/>
                </a:solidFill>
                <a:sym typeface="Symbol"/>
              </a:rPr>
              <a:t>nP</a:t>
            </a:r>
            <a:r>
              <a:rPr lang="es-ES" sz="2400" b="1" baseline="-25000" dirty="0" smtClean="0">
                <a:solidFill>
                  <a:srgbClr val="0000FF"/>
                </a:solidFill>
                <a:sym typeface="Symbol"/>
              </a:rPr>
              <a:t> - 1</a:t>
            </a:r>
            <a:endParaRPr lang="es-AR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7812360" y="3327375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smtClean="0">
                <a:latin typeface="Times New Roman" pitchFamily="18" charset="0"/>
                <a:cs typeface="Times New Roman" pitchFamily="18" charset="0"/>
              </a:rPr>
              <a:t>;  1-</a:t>
            </a:r>
            <a:r>
              <a:rPr lang="es-E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endParaRPr lang="es-A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2541719" y="768896"/>
            <a:ext cx="19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= 81 neumáticos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41719" y="1122988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= 2534 horas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77025" y="44624"/>
            <a:ext cx="435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“Tiempo hasta el desgaste total de los neumáticos marca F”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28" name="27 Conector recto"/>
          <p:cNvCxnSpPr/>
          <p:nvPr/>
        </p:nvCxnSpPr>
        <p:spPr>
          <a:xfrm>
            <a:off x="2628967" y="121952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28 CuadroTexto"/>
          <p:cNvSpPr txBox="1"/>
          <p:nvPr/>
        </p:nvSpPr>
        <p:spPr>
          <a:xfrm>
            <a:off x="2541719" y="1488976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= 280 horas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583523" y="44624"/>
            <a:ext cx="438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/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: </a:t>
            </a:r>
            <a:r>
              <a:rPr lang="es-ES" b="1" i="1" dirty="0" smtClean="0">
                <a:solidFill>
                  <a:srgbClr val="0000FF"/>
                </a:solidFill>
              </a:rPr>
              <a:t>“Tiempo hasta el desgaste total de los neumáticos marca P”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31" name="30 Conector recto"/>
          <p:cNvCxnSpPr/>
          <p:nvPr/>
        </p:nvCxnSpPr>
        <p:spPr>
          <a:xfrm>
            <a:off x="4541520" y="44624"/>
            <a:ext cx="0" cy="19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CuadroTexto"/>
          <p:cNvSpPr txBox="1"/>
          <p:nvPr/>
        </p:nvSpPr>
        <p:spPr>
          <a:xfrm>
            <a:off x="82230" y="738416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F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4592018" y="729124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</a:t>
            </a:r>
            <a:r>
              <a:rPr lang="es-ES" b="1" baseline="-25000" dirty="0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; 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986783" y="768896"/>
            <a:ext cx="21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= 100 neumáticos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7017263" y="1122988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= 2845 horas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6" name="35 Conector recto"/>
          <p:cNvCxnSpPr/>
          <p:nvPr/>
        </p:nvCxnSpPr>
        <p:spPr>
          <a:xfrm>
            <a:off x="7104511" y="121952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CuadroTexto"/>
          <p:cNvSpPr txBox="1"/>
          <p:nvPr/>
        </p:nvSpPr>
        <p:spPr>
          <a:xfrm>
            <a:off x="7017263" y="1488976"/>
            <a:ext cx="1511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P</a:t>
            </a:r>
            <a:r>
              <a:rPr lang="es-ES" b="1" dirty="0" smtClean="0">
                <a:solidFill>
                  <a:srgbClr val="0000FF"/>
                </a:solidFill>
              </a:rPr>
              <a:t> = 372 horas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2499008" y="757848"/>
            <a:ext cx="19857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38 Rectángulo redondeado"/>
          <p:cNvSpPr/>
          <p:nvPr/>
        </p:nvSpPr>
        <p:spPr>
          <a:xfrm>
            <a:off x="6959312" y="768896"/>
            <a:ext cx="2088000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755576" y="3048744"/>
          <a:ext cx="495055" cy="1188132"/>
        </p:xfrm>
        <a:graphic>
          <a:graphicData uri="http://schemas.openxmlformats.org/presentationml/2006/ole">
            <p:oleObj spid="_x0000_s40967" name="Ecuación" r:id="rId3" imgW="177723" imgH="418918" progId="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259632" y="3053720"/>
          <a:ext cx="2160240" cy="1210636"/>
        </p:xfrm>
        <a:graphic>
          <a:graphicData uri="http://schemas.openxmlformats.org/presentationml/2006/ole">
            <p:oleObj spid="_x0000_s40966" name="Ecuación" r:id="rId4" imgW="748975" imgH="431613" progId="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3851920" y="3012192"/>
          <a:ext cx="625571" cy="1165628"/>
        </p:xfrm>
        <a:graphic>
          <a:graphicData uri="http://schemas.openxmlformats.org/presentationml/2006/ole">
            <p:oleObj spid="_x0000_s40965" name="Ecuación" r:id="rId5" imgW="215713" imgH="406048" progId="">
              <p:embed/>
            </p:oleObj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5013049" y="2996952"/>
          <a:ext cx="495055" cy="1188132"/>
        </p:xfrm>
        <a:graphic>
          <a:graphicData uri="http://schemas.openxmlformats.org/presentationml/2006/ole">
            <p:oleObj spid="_x0000_s40964" name="Ecuación" r:id="rId6" imgW="177723" imgH="418918" progId="">
              <p:embed/>
            </p:oleObj>
          </a:graphicData>
        </a:graphic>
      </p:graphicFrame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519152" y="3243456"/>
          <a:ext cx="2052228" cy="648072"/>
        </p:xfrm>
        <a:graphic>
          <a:graphicData uri="http://schemas.openxmlformats.org/presentationml/2006/ole">
            <p:oleObj spid="_x0000_s40963" name="Ecuación" r:id="rId7" imgW="723586" imgH="228501" progId="">
              <p:embed/>
            </p:oleObj>
          </a:graphicData>
        </a:graphic>
      </p:graphicFrame>
      <p:sp>
        <p:nvSpPr>
          <p:cNvPr id="50" name="49 CuadroTexto"/>
          <p:cNvSpPr txBox="1"/>
          <p:nvPr/>
        </p:nvSpPr>
        <p:spPr>
          <a:xfrm>
            <a:off x="3419872" y="3212976"/>
            <a:ext cx="1515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400" dirty="0" smtClean="0"/>
              <a:t>&lt;      &lt;</a:t>
            </a:r>
            <a:endParaRPr lang="es-AR" sz="4400" dirty="0"/>
          </a:p>
        </p:txBody>
      </p:sp>
      <p:sp>
        <p:nvSpPr>
          <p:cNvPr id="51" name="50 Rectángulo"/>
          <p:cNvSpPr/>
          <p:nvPr/>
        </p:nvSpPr>
        <p:spPr>
          <a:xfrm>
            <a:off x="539552" y="4730794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s</a:t>
            </a:r>
            <a:r>
              <a:rPr lang="es-ES" sz="2000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sz="20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/ s</a:t>
            </a:r>
            <a:r>
              <a:rPr lang="es-ES" sz="2000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sz="20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= 0,6703</a:t>
            </a:r>
            <a:endParaRPr lang="es-AR" sz="2000" dirty="0" smtClean="0"/>
          </a:p>
        </p:txBody>
      </p:sp>
      <p:sp>
        <p:nvSpPr>
          <p:cNvPr id="52" name="51 Rectángulo"/>
          <p:cNvSpPr/>
          <p:nvPr/>
        </p:nvSpPr>
        <p:spPr>
          <a:xfrm>
            <a:off x="2680390" y="4509120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i="1" dirty="0" smtClean="0">
                <a:solidFill>
                  <a:srgbClr val="0000FF"/>
                </a:solidFill>
                <a:sym typeface="Symbol"/>
              </a:rPr>
              <a:t>f </a:t>
            </a:r>
            <a:r>
              <a:rPr lang="es-ES" sz="2000" b="1" i="1" baseline="-25000" dirty="0" smtClean="0">
                <a:solidFill>
                  <a:srgbClr val="0000FF"/>
                </a:solidFill>
                <a:sym typeface="Symbol"/>
              </a:rPr>
              <a:t>/2 = 0,05 ;  F = nF-1 = 81-1 = 80 ; P = nP-1 = 100-1 = 99</a:t>
            </a:r>
            <a:r>
              <a:rPr lang="es-ES" sz="2000" b="1" i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= </a:t>
            </a:r>
            <a:endParaRPr lang="es-AR" sz="2000" dirty="0" smtClean="0"/>
          </a:p>
        </p:txBody>
      </p:sp>
      <p:sp>
        <p:nvSpPr>
          <p:cNvPr id="53" name="52 Rectángulo"/>
          <p:cNvSpPr/>
          <p:nvPr/>
        </p:nvSpPr>
        <p:spPr>
          <a:xfrm>
            <a:off x="2684552" y="4869160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i="1" dirty="0" smtClean="0">
                <a:solidFill>
                  <a:srgbClr val="0000FF"/>
                </a:solidFill>
                <a:sym typeface="Symbol"/>
              </a:rPr>
              <a:t>f </a:t>
            </a:r>
            <a:r>
              <a:rPr lang="es-ES" sz="2000" b="1" i="1" baseline="-25000" dirty="0" smtClean="0">
                <a:solidFill>
                  <a:srgbClr val="0000FF"/>
                </a:solidFill>
                <a:sym typeface="Symbol"/>
              </a:rPr>
              <a:t>/2 = 0,05 ; P = nP-1 = 100-1 = 99 ;  F = nF-1 = 81-1 = 80</a:t>
            </a:r>
            <a:r>
              <a:rPr lang="es-ES" sz="2000" b="1" i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= </a:t>
            </a:r>
            <a:endParaRPr lang="es-AR" sz="2000" dirty="0" smtClean="0"/>
          </a:p>
        </p:txBody>
      </p:sp>
      <p:sp>
        <p:nvSpPr>
          <p:cNvPr id="54" name="53 CuadroTexto"/>
          <p:cNvSpPr txBox="1"/>
          <p:nvPr/>
        </p:nvSpPr>
        <p:spPr>
          <a:xfrm>
            <a:off x="7144856" y="4489688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</a:rPr>
              <a:t>1,41597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7164288" y="4869160"/>
            <a:ext cx="102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</a:rPr>
              <a:t>1,42677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56" name="55 CuadroTexto"/>
          <p:cNvSpPr txBox="1"/>
          <p:nvPr/>
        </p:nvSpPr>
        <p:spPr>
          <a:xfrm>
            <a:off x="1331812" y="5579948"/>
            <a:ext cx="698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</a:rPr>
              <a:t>0,6703 . (1/1,41597) 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&lt;  </a:t>
            </a:r>
            <a:r>
              <a:rPr lang="es-ES" sz="2000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sz="20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/ </a:t>
            </a:r>
            <a:r>
              <a:rPr lang="es-ES" sz="2000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sz="20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 &lt; </a:t>
            </a:r>
            <a:r>
              <a:rPr lang="es-ES" sz="2000" b="1" dirty="0" smtClean="0">
                <a:solidFill>
                  <a:srgbClr val="0000FF"/>
                </a:solidFill>
              </a:rPr>
              <a:t>0,6703 . 1,42677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 ;   1- = 0,90</a:t>
            </a:r>
            <a:endParaRPr lang="es-AR" sz="2000" b="1" baseline="-25000" dirty="0">
              <a:solidFill>
                <a:srgbClr val="0000FF"/>
              </a:solidFill>
            </a:endParaRPr>
          </a:p>
        </p:txBody>
      </p:sp>
      <p:sp>
        <p:nvSpPr>
          <p:cNvPr id="60" name="59 CuadroTexto"/>
          <p:cNvSpPr txBox="1"/>
          <p:nvPr/>
        </p:nvSpPr>
        <p:spPr>
          <a:xfrm>
            <a:off x="1907704" y="6146140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00FF"/>
                </a:solidFill>
              </a:rPr>
              <a:t>0,4734 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&lt;  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sz="28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/ 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sz="28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&lt; </a:t>
            </a:r>
            <a:r>
              <a:rPr lang="es-ES" sz="2800" b="1" dirty="0" smtClean="0">
                <a:solidFill>
                  <a:srgbClr val="0000FF"/>
                </a:solidFill>
              </a:rPr>
              <a:t>0,9564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;   </a:t>
            </a:r>
            <a:r>
              <a:rPr lang="es-ES" sz="2800" dirty="0" smtClean="0">
                <a:solidFill>
                  <a:srgbClr val="0000FF"/>
                </a:solidFill>
                <a:sym typeface="Symbol"/>
              </a:rPr>
              <a:t>1- = 0,90</a:t>
            </a:r>
            <a:endParaRPr lang="es-AR" sz="2800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/>
      <p:bldP spid="24" grpId="0"/>
      <p:bldP spid="24" grpId="1"/>
      <p:bldP spid="50" grpId="0"/>
      <p:bldP spid="51" grpId="0"/>
      <p:bldP spid="52" grpId="0"/>
      <p:bldP spid="53" grpId="0"/>
      <p:bldP spid="54" grpId="0"/>
      <p:bldP spid="55" grpId="0"/>
      <p:bldP spid="56" grpId="0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2" descr="data:image/jpeg;base64,/9j/4AAQSkZJRgABAQAAAQABAAD/2wCEAAkGBg8SDxAUEhIREBQVExUUFRAWFRASERwXGBQXFhYVEhgYHCYgGBojGRIUIS8gJScpLS0sFx4xQTwqNSgrLCkBCQoKDgwOGQ8PGjEkHiQ0LDU0NS8uLDQvNSoxLCopNiwsKTAsNSopNTUsLjUsLzMsLCw0LDU0NDM1KzU1LDUpMP/AABEIAKcBLQMBIgACEQEDEQH/xAAbAAEBAAIDAQAAAAAAAAAAAAAABgQFAQMHAv/EAEYQAAIBAwIEAwQECggFBQAAAAECAwAEERIhBQYTMRQiQQcyUWE1cYG0IyQ0QlJUYnN0dRYzcpGTsbPSFRclgpJDU5Sh0//EABgBAQADAQAAAAAAAAAAAAAAAAABAgQD/8QAKxEBAAECAwcEAgMBAAAAAAAAAAECAxEhMRJBUWFxgaEjkcHRBDJCsfAT/9oADAMBAAIRAxEAPwD3GlKUClKUClKUClKUClKUClKUClK+JJlX3mC/WQP86D7pXWJ0yRqXI7jIyPrH212UClKUClKUClK+UcEZBBHxG4oPqlK6hdx4J1pgdzqXH2mg7aVwDXNApSlApSlApSlApSlApSlApSlApSlApSlApSlApSlApXGaZoOaVxmmaDmpvnxfxaHZSfHWGA3bPjYe5wcev2ZqjzXXNAjgB1VwDkBgGGfjvQQHGLt4peNyMluXW3sCVYdWMjXMPOGC5+34Dv2rjmzmq6ieZDIYkadEhmi6TR6VeHqxzE+aGVR1SSRpKsMEHFXz2URLEpGS3vEqpJ+vbfsKeEi83kTzDDeVdx8G+PYUEzPzFOJZQrKTFeWtuICql5IphDqmBGDn8LIwI8uIWB9SMQc0XpN4wMYWCG+ZgVDKskMpW30sGGtWjDM3wZceU7Va9Ncg4XIGAcDOPgD8K0vDOU4YSCWabGvBkEJbz51a2VA0h3O7E57nJ3oJ3iXN9xbwqzXELyGCC56fTWMaJJkRgWLeZcFgNO47k4xnvTmG8eRMTRqr8SuLLAjU4RYpnRwS27gwj5bnarI20eANCYAKgYXAB7gfLbtXz4KH/wBuPvq91e/x7d/nQR3FOMSz8tyTs4SR7XLOmFBPutjOcA7/AN9d8vF5YHuI4gi9G6tYxb6EUypcGMyTeUDzFpZSCBjMLZzvis8LFo0aE0foaV0/Ht2r66KZBwuQMA4GQPgPgKDS8p3txPHJLLIjjrTxKioEA6NzNEGzqJJKom3y+dan/gsacTe2XSLa6Rr2S30rjqxSRI2P2JDJEzD4xH0c1YQwogwqqoznAAAz8dq4NvHqD6V1D8/C6v7+9B20rjNM0HNK4zTNBzSuM0zQc0pSgUpSgUpSgUpSgUpSgUpSgUpSgw+KXbRorKASZYUOc4xJMkZIx6gOTUdzLxe4nHD40WUNcETKsM0lqdPSkJimkU5/PRtsZMZ+G9zPbo4w6hhkHBGRlSGU/WCAfsqX5yhVGsAkUjiW90yRQssMjr4S7fGougwGGogsM4PfOCGPwHlLqxiaS54iqyqjxwi+vToUr6uJAX1bNuNs4rYR8jQjObribbk7397sP0RhxsPnk/XVGqgDA2A9K5oJociRaMeL4mTgjqeOu9WfjjVpz/24rru+Q1aPEd5xGN8p+EN5evsGBYaTIB5lDDPpqz6VU0oJx+RoTjF1xNcHJAv73cYOxy523B2wdvryPI0OoHxXEwADlfH3uDnGCfPnbB7Edz32xR0oJaflG1jbL3vEEBGArcQu1XIzkgmTJO49cbDtvnFg5ctA0pbiV26swMa/8Rul0LoUFcibz5cO2T+lj0rJ5g4fDNxThyTRRzL0L06JESRcg2uDhgRnc71sJ+VuForM1nZKqgszGCAAADJJOnsAKRGI0V1w7hcEZabid2BljqbidyD6tpULINWAMAAEnHqd6lzzXwTQQt/xV1C4N0OIOrZwfOIXnV2ORnaIjttisi44HGbvhF50IbdZr5Vht0iii0wmGd1ebSPNI+iJ8H3MY75NeqdFf0V/uFaqqbdqdmqNqd+eUco4zz05TrNc5ee6+DzJH0eMzRl2jYauJ3Osr1FLJ05JgwLKGXcZGrPcVRNyNCSuLriQwckC/vcHYjBy52yQdsHYemQdP7R+X1S2uLmELG5RVnQLtMutNGQCB1VIGlt9iw7Haw4VxKO4gjmjOUkUMM9x8VYejA5BHoQRVLluMNujTzE8J+J3+ImJ4tN/QaHVnxXE8Yxo8fe6c57+/nPp3xXI5Gh1E+K4nggAL4+9wMZyR585OR3JGw7b5o6VwSl7TkRVDdS84jIS7lT429TCFiUTaXfSMDV3OM19jkSLRp8XxTVjHU8dd6s497GrTn/tx8qpaUE2/I0RGBdcTU7eYX95nYgkbuRvjHb12wd667jkRC0RS84igV8uvjb1taaGGjJl8nmKNqG/kx6mqilBOHkaHUD4riYABBXx97g5xgnz5yMHsQNz32wHI0OonxXEsYA0+PvcAgnJHnzk5Hc42HbfNHSgnF5GhBbN1xI5OQDf3uBsBgYcbZBO+TufTAEtzFwa7s01JJfSqJoz4puIXOFV7pQIzAWIcLG6pknzd+9emVI+0yIGyQmOR9NxbkMrhVT8PGNUg1rrXfGMNuQcbZAV1KUoFKUoFKUoFKUoFKUoFKUoNPc80QQyLHcfi5d2WMs0bB8E7rpJIGBnzAYrbRyKyhlIYEZDAggg9iCO4qMTilnaXE2lLZbqa8VOigJvHSR1BdyfMQAzyZHkCjGxyarbKxjhTRGuldTtjJO7uzsd/izsftoHELwRRSSFWYIpYqoyxAGTgetRHM3MUM44e/UlgVbwMJoQsrktb3iJ0RobWGUE+7nSwAGTtc3dqssbI+SrDBwSD9hFSXNHBoo34eI2ELSX2WmYI+GEF3PrAfy6y+oZx+eflgKuwvUmjWRA4Vs4DxywvsSN0kVWXceoHxrIpSgUpSgUpSgneJ/S/Dv4e+/ztK+eNnxV1HZgaoo9E93nBUrk9GAj11umoj9GPB96sTm3iYt761mILCOzv20juxzaaUX5sxVR8yK3XLvCnhjdpSGnmczTMM6dbAAImSfIiqqD5KD3NarPp0zd36R149o84Kznk1POw/GODfzFfu1xVXUpzv8AlHBv5iv3a4qrrKsnPaH9F3X1J/qpXyMWnEG/MgvMYI9wXYyDnbymVMb+rRn1bf69of0XdfUn+qlbLj/CzcW0kQbpucNHJ+jIjB4n/wC10U4+Vd7FcRVs1frOU/fac0S2NK1vL3FvE20cpXQxBWSPvpkRikiZ9cOrDPwxWyrlXRNFU01awkpSlVClKUClKUCon2lcRToCHVco4mtmwkExgYG4j8ss3SKKPX31OQPjg21SvtIVjYjEnTAntyUwh1jxEfkydxvg5G/loKqlKUClKUClKUClKUClKUClKUEFc8Gla9kYpHKRcDDnit7HIqkh1XwyJ09lBIQkagN85JN7Xnl8uL10UXUcMl3A0pWxk8zpOGB8TrChDIRltBOlQAdhXodBwTj5VJ85oJzw0RxwXf42JDFKwEJTwt0odzofA1EaTpOWxj4ih4xYde3mizjqIVzvjcbg43wexx6Gojmnl7SbMS9W5El8hEKaJHIWK8bolpnQGPpOw1Fs+Xsc7B6HSsfh/D4oIljhRYo1zpRRhRkknA+sk/bWRQKUpQKVouLccuUu47e3gimZoXmLSzvAoCuiYGmGQk5kHw7V0XvGOKRRSSPaWISNGdj4642VQWJ/I/gDUxEzOEDV8xRQ3PG+HQMW/AQzXDqM6W88PTRvT34lfG/ujberivL+CvdpxXhslzDEr3q3jllmZ2GYYHVGQxLpCRwIgAZtyxz8fUK7/kThP/ONKcu++ffxgiOKU53/ACjg38xX7tcVV1Kc7/lHBv5iv3a4qrrOlM+0mdU4VdMxCjEe57bzIB/9kV2f8w+E/rtv/wCVYntU+ipv31p99gqsxQQFpzvw22vJdN3btb3LNKzBgOlMEUNq/YkVM59HH7Yxfg5qf9oNnHJwq/EihgttNIM+jJGzqw+BBUVm8s8WFzaQy40sVw8e+UkXyyRnO+VYEfZWq56lEXN8ZT8T7ZduasZTg2lKUrKsUpSgUpSgVJ+0uAtZKelFJpuLdtbnDJ+HjGuLyHLb47rsx39DWVEe0rhFv0RObYSTda2UXAEeqMC4jwzFmB0/m+UE+btjJAW9KUoFKUoFKUoFKUoFKUoFKUoPLeORgXrHrWxlN2gjtJZuJySkmVdD+HE4jZQSHGE0gAHbFejcIFz0R4kxmXU+oxhhHjW2jSG39zT39c1KGK6a6n6WNBuoy11LM6mMRSZkjiiZezRkRgLhGyWJOSDb0CpPn9kB4ZreaNfHbvD1TMPxO7xp6YLbnAOB2Jztk1TXcrKjFVLsBsoxkn7SK8/4lxq7AtHfSrLdhRLcLGiIreLiadgGA2zGmAwOG7jVkh6NSsexSYRqJnjkk31PGjRIdzjSjO5G2B7x3B7dhkUClKUE5N9NRfy+b7zBXHMJFzc29mPMmfEXS916Sf1Ucmx2kl07H3lif02ONxviUdvxQSyZ0pw6YkAZY/jMACqPViSAB6kitpyxwx443kmUC4nkaabcMRknpxavURx6E228pPrWqz6dM3p6R149teuCs55NNzP9NcC+u/8AuwqyqN5o+muBfXf/AHYVZVlWSnO/5Rwb+Yr92uKq6lOd/wAo4N/MV+7XFVdBJe1T6Km/fWn3yCq0VJe1T6Km/fWn3yCq0UGi58+ieJfwV1/oPWNZkW/ESp8sd5Esi/o+IiXTIB+00XTPz6LfOsnnz6J4l/BXX+g9dnHuFPPaARkLMnTmgY+6JYyGTV+ySNJ+TGtH49URVs1aVZT99pwlEtzSsHgnFVuYElUFc5DI2zo6kq8bD4qysD9VZ1caqZoqmmrWElKUqoUpSgVI+00p4NNTSqfE2+kJ1NDHrptNpBGnGT5sDIHriq6ov2kPOtv/AF9skLzWyiFon67t4iMkRydYDO2cdM7KfrAWlKUoFKUoFKUoFKUoFKUoFY3EYpGhkETaHKnS2wwfrKsB9ek474PasmlBBpwWZ5TLLwawMjTa2uOujSjEnlkH4EEkKqkeYZx6Zq8pSgVL87RyNJwsRrE7+OOFl1dP8hvCdWkE9gSNu4FUszMFJUamxspOkE/M74H2GoHmvi8c/glnty2i9VeiHBV5Whu441VyF8p06w5x3XbvQeg0rH4fcSPErSRNAxzmJmjdhuQMlCVOQAdj61kUClK0vMXGmiEcMOlrqclYUYjSuFJaaQd+mgGTjucD1rpbtzcq2af9zRM4J6/WG847HEHJW2ti8qjBR3E8TpEx/ZYROR/ZB9au6j+GcKS24nawpkhOHTZY+8zG5hLu/wAWZiWJ+JNWFXvVxM7NH6xp99/Gm4hG80fTXAvrv/uwqyqN5o+muBfXf/dhVlXBKU53/KODfzFfu1xVXUpzv+UcG/mK/driqugkvap9FTfvrT75BVaKkvap9FTfvrT75BVaKCa9pUpXg3ESDg+GkHp2ZdJH9xNdsPLtzpX/AKnf9h+Zwv4fwlY/tP8AoXiP8O9UsHuL/ZH+VBBcW4Lc2LiROIXawzyt120cPyJnQLFJ+TaQrMio2AN3U571Wcr3rzWFnLIdTyW0MjtgDLNErMcDYbk9q7OYBD4S56wUxCGQuGGpdIQsSR8sZ+yobkH2gwpZ28FyZOokERR1t7pg8ZQdlWMkFNkJ3U+UgnVgaqvWo2v5U68449tJ5Yc1dHpNKnf6fWH6Vx/8S/8A/wAa3PDuIRTxRyxNrjdQyNgjIPrggEfbWVZk0pSgVK+0lHNiNKxkCe3LltWoL4iPePA97OO+Niaqqh/aW7tCqm0d0Sa2dbrqQhEYzoD5C2snBI90+9QXFKUoFKUoFKUoFKUoFKUoFKUoFKUoOu4gDoynVhgQdLMjYO2zKQQfmDmo3nOwt4f+HZaaNTeqrSq00s2Ftrp0wSHbZwBnGwJGwzVtUNzrx6LVwxhOtoPGF1uZVQxaRaXSMw1MBgllXcj+sU70FzSozintTsYn0RvFOSupZPFWEUJBB/PeUHuMe6fXvWCecI5/63jHDbJN/wAHbTW8s2CNtU0wwO592MHbvWimxjGNVURHX4jGfCMXZzNeSPxKSCOW81+FtzDbwSGJC7S3Iled9LBFCpCSTvjGASQKzOGez5lAeW9vmuHRVllSbSG050qMrnSNRx9p7k1gctcX4TDxC86F1a9NrW0zIbhHLyia81l5Gcl30mPJJJwV+VVY5q4f+t2v+PD/ALqV3KYp2Lem+Z1n6jlnznTBhxTdpws2/HbZevczh7C5J60nUxia3wF2GO9XNQl5zFZHjlo/irbQLG5Uv1odIJmgIBOrGSAdvkfhVN/Svh/65af48H+6s6Wi5o+muBfXf/dhVlXnvMnMVm3GOCMLm2Kob7UwmiKrqtgF1HVgZO29Vv8ASrh/63a/48P+6g1PO/5Rwb+Yr92uKq6hOceYrJp+EFbq2YJxBWYiaE4Xw841N5thkgZ+Yqm/pXw/9ctP8eD/AHUGn9qn0VN++tPvkFVoqB9pvMVlJwuVUubZ26tqdKzRMcC7hJOA3oAT9Qqp/pXw/wDXLT/Hg/3UGs9p/wBC8R/h3qlg9xf7I/yqJ9o/Mdk/CL9UurZ2aBwFWaFmJ+AAbJNUMPNVhpX8ctOw/wDXg+H9qg+edfoziH8Hcf6L1reGcDFxwrhxV2hnjtYGguFLakcwJ3AI1oezIdiPspzjzLYtw2/Vbq2ZmtLgBRNCSSYXAAGrcnNc8pczWK8OsVa7tVItYAVM0IIIiUEEatjmr0V1W6oqp1JzbDh3H26ot7pFt5zumGZ4JRjJMDlRkjBzGfMMZ3G9dHs8P/SrL9yP8zXPFuM8KnhdJbiylXGQrTQHzAbMPNsw9CNxXnHKVgi2FpIvElkLQoZLObiV1aBDjcQtBKBH6DSyH6xXfZt3c6Z2Z4Tp2nd399yucPaM0ry9eNcPX+u8euDgvFxi4uY++MrovBIR6+5nHpWVyn7T+FR2oWW+8wmudPVa4ll6RupTDqZwzH8EY+5JxgVWfxru6Memf9Ypxh6NUj7TWQWcep5EJubfSqatLHrp5ZcAjTjJ3IGQKf8ANjgv64n/AIT/AOytRzhztYXVmq219bljcW+YNuq4E8flVWIZfRsgHZTVK7NyiMaqZjrBjD0WlKVySUpSgUpSgUpSgUpSgUpSgUpSgVP3/JkMvQ/CzxmBmaB42VHTUrKwB0nIKuV39APnmgpQS0XISq8jre8RDSadbddMtpGlc/g/QbV2JyURnHEOJ7kne4Dbn4ZQ4HyG1ZfDbOZZlLZGBcdRvRi0ytD674QN/ZBxW6oJKb2dROuHu7+TbTl5o3fHw1tGW9T610z+y21dNDz3bLlTjVB3Vgy7iLOxUH7Ks6nOY7JpJF6cc3VCPpuFwFGY3URliw0g6snbuF9d1DDf2aW5xm4vNjkYeAb4I3xFv3OxyK4Ps0t8g+Iu8gEDzQAb4zkdLB7DuNvtNUHCoWUznBRGkBjQ7YHTQNt6ZcMcfb61sKCQHs0t8k+IvMkAHzwYwCSPL0sZ3O+M/wBwr4i9l9qrOVnugXIZjqt9yFCg7xbeVVG3wqsvBJ026enXjy6iQPr7H0z6GpnhfC7pVAdSH6sZRtZk0ot07yAscHLRn4b6gPTYPiP2aW6ggXF5uSd2gO5OT3i7ZPbsO3avn/ljbaNHiLzTp0+/DqxjHv8AT1Zx65zVjSgjpvZjbOAGnuiAysBqtxujB1O0Xoyg/ZX03s0tyQTcXexyPNAN8EbgRb7E7HPx7gVlcXsLxriQoSUKqoXyhRGFLSaGyCsjOAvwKsP0cjbcKhZetkFUaUtGh7qmhARj0y4kbH7VBPD2aW+rV4i8zjHvwYxnPbpYz88ZoPZpb5J8Rd5IAPmgxgZxgdLA7ncDf7BVhWBx2B3t5FTUGOnBXGoeYZYA7NgZOk7NjT60E5b+y+1TISe6XLM581ufMxyx3i9Sa5/5Y22jR4i804x/WQ6sdve6erPzzmsjhfDLpQgcHqdWNhIDhBED+EXGTpDfhCE3x1VG+jIqaCPf2Z25GDcXmNuzwA7EEbiLPcD66+ZvZhbOULT3ZKNrU6rfZtLLnaLfZ2G/xqyqWl4bcFrrCv5jOISTnTI3TKSbnYZBwfTSfjgh0H2aW+QfEXeQCB5oMb4zkdLB7Dcjb7TX0PZvBknxN5kgD34MYGSMDpYHc74ydvgK2vBLOVGUsCuIESTJzrmBJZx8e583rqHw23NBIr7N4ASRc3m5yfPAd8AbAxbbAbDHx7k1zD7OIFTp+JvTF1OqYeqgjL9XqksAg7vvW84tC7NalQx0zhmwSML05AS2+4yw+PpWhi4a5MpjgnjRlmxC2FxMyRLHIvmO50OS+2C/1mgr6V8QqwVQxy2Bk/E43P8AfX3QKUpQKUpQKUpQKUpQKUpQKUpQKUpQKUpQKUpQKUpQKUpQKUpQaPi/MLW1zAsqottLqXxJYgpKFLKkgxgBgGw2e4x3IzsOFXErxK8qCNmyQgJJC58uvIGGxjI9DtvjNY3M3CXubfpIUU9WGTLAkfgpklxgfHp4+Wc1tBQc0pSgUpSgUpSgUpSgUpSgUpSgUpSgUpSgUpSgUpSgUpSgUpSgUpSgUpSgUpSgUpSgUpSgUpSgUpSgUpSgUpSgUpSgUpSgUpSgUpSgUpSgUpSgUpSg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73732" name="AutoShape 4" descr="data:image/jpeg;base64,/9j/4AAQSkZJRgABAQAAAQABAAD/2wCEAAkGBg8SDxAUEhIREBQVExUUFRAWFRASERwXGBQXFhYVEhgYHCYgGBojGRIUIS8gJScpLS0sFx4xQTwqNSgrLCkBCQoKDgwOGQ8PGjEkHiQ0LDU0NS8uLDQvNSoxLCopNiwsKTAsNSopNTUsLjUsLzMsLCw0LDU0NDM1KzU1LDUpMP/AABEIAKcBLQMBIgACEQEDEQH/xAAbAAEBAAIDAQAAAAAAAAAAAAAABgQFAQMHAv/EAEYQAAIBAwIEAwQECggFBQAAAAECAwAEERIhBQYTMRQiQQcyUWE1cYG0IyQ0QlJUYnN0dRYzcpGTsbPSFRclgpJDU5Sh0//EABgBAQADAQAAAAAAAAAAAAAAAAABAgQD/8QAKxEBAAECAwcEAgMBAAAAAAAAAAECAxEhMRJBUWFxgaEjkcHRBDJCsfAT/9oADAMBAAIRAxEAPwD3GlKUClKUClKUClKUClKUClKUClK+JJlX3mC/WQP86D7pXWJ0yRqXI7jIyPrH212UClKUClKUClK+UcEZBBHxG4oPqlK6hdx4J1pgdzqXH2mg7aVwDXNApSlApSlApSlApSlApSlApSlApSlApSlApSlApSlApXGaZoOaVxmmaDmpvnxfxaHZSfHWGA3bPjYe5wcev2ZqjzXXNAjgB1VwDkBgGGfjvQQHGLt4peNyMluXW3sCVYdWMjXMPOGC5+34Dv2rjmzmq6ieZDIYkadEhmi6TR6VeHqxzE+aGVR1SSRpKsMEHFXz2URLEpGS3vEqpJ+vbfsKeEi83kTzDDeVdx8G+PYUEzPzFOJZQrKTFeWtuICql5IphDqmBGDn8LIwI8uIWB9SMQc0XpN4wMYWCG+ZgVDKskMpW30sGGtWjDM3wZceU7Va9Ncg4XIGAcDOPgD8K0vDOU4YSCWabGvBkEJbz51a2VA0h3O7E57nJ3oJ3iXN9xbwqzXELyGCC56fTWMaJJkRgWLeZcFgNO47k4xnvTmG8eRMTRqr8SuLLAjU4RYpnRwS27gwj5bnarI20eANCYAKgYXAB7gfLbtXz4KH/wBuPvq91e/x7d/nQR3FOMSz8tyTs4SR7XLOmFBPutjOcA7/AN9d8vF5YHuI4gi9G6tYxb6EUypcGMyTeUDzFpZSCBjMLZzvis8LFo0aE0foaV0/Ht2r66KZBwuQMA4GQPgPgKDS8p3txPHJLLIjjrTxKioEA6NzNEGzqJJKom3y+dan/gsacTe2XSLa6Rr2S30rjqxSRI2P2JDJEzD4xH0c1YQwogwqqoznAAAz8dq4NvHqD6V1D8/C6v7+9B20rjNM0HNK4zTNBzSuM0zQc0pSgUpSgUpSgUpSgUpSgUpSgUpSgw+KXbRorKASZYUOc4xJMkZIx6gOTUdzLxe4nHD40WUNcETKsM0lqdPSkJimkU5/PRtsZMZ+G9zPbo4w6hhkHBGRlSGU/WCAfsqX5yhVGsAkUjiW90yRQssMjr4S7fGougwGGogsM4PfOCGPwHlLqxiaS54iqyqjxwi+vToUr6uJAX1bNuNs4rYR8jQjObribbk7397sP0RhxsPnk/XVGqgDA2A9K5oJociRaMeL4mTgjqeOu9WfjjVpz/24rru+Q1aPEd5xGN8p+EN5evsGBYaTIB5lDDPpqz6VU0oJx+RoTjF1xNcHJAv73cYOxy523B2wdvryPI0OoHxXEwADlfH3uDnGCfPnbB7Edz32xR0oJaflG1jbL3vEEBGArcQu1XIzkgmTJO49cbDtvnFg5ctA0pbiV26swMa/8Rul0LoUFcibz5cO2T+lj0rJ5g4fDNxThyTRRzL0L06JESRcg2uDhgRnc71sJ+VuForM1nZKqgszGCAAADJJOnsAKRGI0V1w7hcEZabid2BljqbidyD6tpULINWAMAAEnHqd6lzzXwTQQt/xV1C4N0OIOrZwfOIXnV2ORnaIjttisi44HGbvhF50IbdZr5Vht0iii0wmGd1ebSPNI+iJ8H3MY75NeqdFf0V/uFaqqbdqdmqNqd+eUco4zz05TrNc5ee6+DzJH0eMzRl2jYauJ3Osr1FLJ05JgwLKGXcZGrPcVRNyNCSuLriQwckC/vcHYjBy52yQdsHYemQdP7R+X1S2uLmELG5RVnQLtMutNGQCB1VIGlt9iw7Haw4VxKO4gjmjOUkUMM9x8VYejA5BHoQRVLluMNujTzE8J+J3+ImJ4tN/QaHVnxXE8Yxo8fe6c57+/nPp3xXI5Gh1E+K4nggAL4+9wMZyR585OR3JGw7b5o6VwSl7TkRVDdS84jIS7lT429TCFiUTaXfSMDV3OM19jkSLRp8XxTVjHU8dd6s497GrTn/tx8qpaUE2/I0RGBdcTU7eYX95nYgkbuRvjHb12wd667jkRC0RS84igV8uvjb1taaGGjJl8nmKNqG/kx6mqilBOHkaHUD4riYABBXx97g5xgnz5yMHsQNz32wHI0OonxXEsYA0+PvcAgnJHnzk5Hc42HbfNHSgnF5GhBbN1xI5OQDf3uBsBgYcbZBO+TufTAEtzFwa7s01JJfSqJoz4puIXOFV7pQIzAWIcLG6pknzd+9emVI+0yIGyQmOR9NxbkMrhVT8PGNUg1rrXfGMNuQcbZAV1KUoFKUoFKUoFKUoFKUoFKUoNPc80QQyLHcfi5d2WMs0bB8E7rpJIGBnzAYrbRyKyhlIYEZDAggg9iCO4qMTilnaXE2lLZbqa8VOigJvHSR1BdyfMQAzyZHkCjGxyarbKxjhTRGuldTtjJO7uzsd/izsftoHELwRRSSFWYIpYqoyxAGTgetRHM3MUM44e/UlgVbwMJoQsrktb3iJ0RobWGUE+7nSwAGTtc3dqssbI+SrDBwSD9hFSXNHBoo34eI2ELSX2WmYI+GEF3PrAfy6y+oZx+eflgKuwvUmjWRA4Vs4DxywvsSN0kVWXceoHxrIpSgUpSgUpSgneJ/S/Dv4e+/ztK+eNnxV1HZgaoo9E93nBUrk9GAj11umoj9GPB96sTm3iYt761mILCOzv20juxzaaUX5sxVR8yK3XLvCnhjdpSGnmczTMM6dbAAImSfIiqqD5KD3NarPp0zd36R149o84Kznk1POw/GODfzFfu1xVXUpzv8AlHBv5iv3a4qrrKsnPaH9F3X1J/qpXyMWnEG/MgvMYI9wXYyDnbymVMb+rRn1bf69of0XdfUn+qlbLj/CzcW0kQbpucNHJ+jIjB4n/wC10U4+Vd7FcRVs1frOU/fac0S2NK1vL3FvE20cpXQxBWSPvpkRikiZ9cOrDPwxWyrlXRNFU01awkpSlVClKUClKUCon2lcRToCHVco4mtmwkExgYG4j8ss3SKKPX31OQPjg21SvtIVjYjEnTAntyUwh1jxEfkydxvg5G/loKqlKUClKUClKUClKUClKUClKUEFc8Gla9kYpHKRcDDnit7HIqkh1XwyJ09lBIQkagN85JN7Xnl8uL10UXUcMl3A0pWxk8zpOGB8TrChDIRltBOlQAdhXodBwTj5VJ85oJzw0RxwXf42JDFKwEJTwt0odzofA1EaTpOWxj4ih4xYde3mizjqIVzvjcbg43wexx6Gojmnl7SbMS9W5El8hEKaJHIWK8bolpnQGPpOw1Fs+Xsc7B6HSsfh/D4oIljhRYo1zpRRhRkknA+sk/bWRQKUpQKVouLccuUu47e3gimZoXmLSzvAoCuiYGmGQk5kHw7V0XvGOKRRSSPaWISNGdj4642VQWJ/I/gDUxEzOEDV8xRQ3PG+HQMW/AQzXDqM6W88PTRvT34lfG/ujberivL+CvdpxXhslzDEr3q3jllmZ2GYYHVGQxLpCRwIgAZtyxz8fUK7/kThP/ONKcu++ffxgiOKU53/ACjg38xX7tcVV1Kc7/lHBv5iv3a4qrrOlM+0mdU4VdMxCjEe57bzIB/9kV2f8w+E/rtv/wCVYntU+ipv31p99gqsxQQFpzvw22vJdN3btb3LNKzBgOlMEUNq/YkVM59HH7Yxfg5qf9oNnHJwq/EihgttNIM+jJGzqw+BBUVm8s8WFzaQy40sVw8e+UkXyyRnO+VYEfZWq56lEXN8ZT8T7ZduasZTg2lKUrKsUpSgUpSgVJ+0uAtZKelFJpuLdtbnDJ+HjGuLyHLb47rsx39DWVEe0rhFv0RObYSTda2UXAEeqMC4jwzFmB0/m+UE+btjJAW9KUoFKUoFKUoFKUoFKUoFKUoPLeORgXrHrWxlN2gjtJZuJySkmVdD+HE4jZQSHGE0gAHbFejcIFz0R4kxmXU+oxhhHjW2jSG39zT39c1KGK6a6n6WNBuoy11LM6mMRSZkjiiZezRkRgLhGyWJOSDb0CpPn9kB4ZreaNfHbvD1TMPxO7xp6YLbnAOB2Jztk1TXcrKjFVLsBsoxkn7SK8/4lxq7AtHfSrLdhRLcLGiIreLiadgGA2zGmAwOG7jVkh6NSsexSYRqJnjkk31PGjRIdzjSjO5G2B7x3B7dhkUClKUE5N9NRfy+b7zBXHMJFzc29mPMmfEXS916Sf1Ucmx2kl07H3lif02ONxviUdvxQSyZ0pw6YkAZY/jMACqPViSAB6kitpyxwx443kmUC4nkaabcMRknpxavURx6E228pPrWqz6dM3p6R149teuCs55NNzP9NcC+u/8AuwqyqN5o+muBfXf/AHYVZVlWSnO/5Rwb+Yr92uKq6lOd/wAo4N/MV+7XFVdBJe1T6Km/fWn3yCq0VJe1T6Km/fWn3yCq0UGi58+ieJfwV1/oPWNZkW/ESp8sd5Esi/o+IiXTIB+00XTPz6LfOsnnz6J4l/BXX+g9dnHuFPPaARkLMnTmgY+6JYyGTV+ySNJ+TGtH49URVs1aVZT99pwlEtzSsHgnFVuYElUFc5DI2zo6kq8bD4qysD9VZ1caqZoqmmrWElKUqoUpSgVI+00p4NNTSqfE2+kJ1NDHrptNpBGnGT5sDIHriq6ov2kPOtv/AF9skLzWyiFon67t4iMkRydYDO2cdM7KfrAWlKUoFKUoFKUoFKUoFKUoFY3EYpGhkETaHKnS2wwfrKsB9ek474PasmlBBpwWZ5TLLwawMjTa2uOujSjEnlkH4EEkKqkeYZx6Zq8pSgVL87RyNJwsRrE7+OOFl1dP8hvCdWkE9gSNu4FUszMFJUamxspOkE/M74H2GoHmvi8c/glnty2i9VeiHBV5Whu441VyF8p06w5x3XbvQeg0rH4fcSPErSRNAxzmJmjdhuQMlCVOQAdj61kUClK0vMXGmiEcMOlrqclYUYjSuFJaaQd+mgGTjucD1rpbtzcq2af9zRM4J6/WG847HEHJW2ti8qjBR3E8TpEx/ZYROR/ZB9au6j+GcKS24nawpkhOHTZY+8zG5hLu/wAWZiWJ+JNWFXvVxM7NH6xp99/Gm4hG80fTXAvrv/uwqyqN5o+muBfXf/dhVlXBKU53/KODfzFfu1xVXUpzv+UcG/mK/driqugkvap9FTfvrT75BVaKkvap9FTfvrT75BVaKCa9pUpXg3ESDg+GkHp2ZdJH9xNdsPLtzpX/AKnf9h+Zwv4fwlY/tP8AoXiP8O9UsHuL/ZH+VBBcW4Lc2LiROIXawzyt120cPyJnQLFJ+TaQrMio2AN3U571Wcr3rzWFnLIdTyW0MjtgDLNErMcDYbk9q7OYBD4S56wUxCGQuGGpdIQsSR8sZ+yobkH2gwpZ28FyZOokERR1t7pg8ZQdlWMkFNkJ3U+UgnVgaqvWo2v5U68449tJ5Yc1dHpNKnf6fWH6Vx/8S/8A/wAa3PDuIRTxRyxNrjdQyNgjIPrggEfbWVZk0pSgVK+0lHNiNKxkCe3LltWoL4iPePA97OO+Niaqqh/aW7tCqm0d0Sa2dbrqQhEYzoD5C2snBI90+9QXFKUoFKUoFKUoFKUoFKUoFKUoFKUoOu4gDoynVhgQdLMjYO2zKQQfmDmo3nOwt4f+HZaaNTeqrSq00s2Ftrp0wSHbZwBnGwJGwzVtUNzrx6LVwxhOtoPGF1uZVQxaRaXSMw1MBgllXcj+sU70FzSozintTsYn0RvFOSupZPFWEUJBB/PeUHuMe6fXvWCecI5/63jHDbJN/wAHbTW8s2CNtU0wwO592MHbvWimxjGNVURHX4jGfCMXZzNeSPxKSCOW81+FtzDbwSGJC7S3Iled9LBFCpCSTvjGASQKzOGez5lAeW9vmuHRVllSbSG050qMrnSNRx9p7k1gctcX4TDxC86F1a9NrW0zIbhHLyia81l5Gcl30mPJJJwV+VVY5q4f+t2v+PD/ALqV3KYp2Lem+Z1n6jlnznTBhxTdpws2/HbZevczh7C5J60nUxia3wF2GO9XNQl5zFZHjlo/irbQLG5Uv1odIJmgIBOrGSAdvkfhVN/Svh/65af48H+6s6Wi5o+muBfXf/dhVlXnvMnMVm3GOCMLm2Kob7UwmiKrqtgF1HVgZO29Vv8ASrh/63a/48P+6g1PO/5Rwb+Yr92uKq6hOceYrJp+EFbq2YJxBWYiaE4Xw841N5thkgZ+Yqm/pXw/9ctP8eD/AHUGn9qn0VN++tPvkFVoqB9pvMVlJwuVUubZ26tqdKzRMcC7hJOA3oAT9Qqp/pXw/wDXLT/Hg/3UGs9p/wBC8R/h3qlg9xf7I/yqJ9o/Mdk/CL9UurZ2aBwFWaFmJ+AAbJNUMPNVhpX8ctOw/wDXg+H9qg+edfoziH8Hcf6L1reGcDFxwrhxV2hnjtYGguFLakcwJ3AI1oezIdiPspzjzLYtw2/Vbq2ZmtLgBRNCSSYXAAGrcnNc8pczWK8OsVa7tVItYAVM0IIIiUEEatjmr0V1W6oqp1JzbDh3H26ot7pFt5zumGZ4JRjJMDlRkjBzGfMMZ3G9dHs8P/SrL9yP8zXPFuM8KnhdJbiylXGQrTQHzAbMPNsw9CNxXnHKVgi2FpIvElkLQoZLObiV1aBDjcQtBKBH6DSyH6xXfZt3c6Z2Z4Tp2nd399yucPaM0ry9eNcPX+u8euDgvFxi4uY++MrovBIR6+5nHpWVyn7T+FR2oWW+8wmudPVa4ll6RupTDqZwzH8EY+5JxgVWfxru6Memf9Ypxh6NUj7TWQWcep5EJubfSqatLHrp5ZcAjTjJ3IGQKf8ANjgv64n/AIT/AOytRzhztYXVmq219bljcW+YNuq4E8flVWIZfRsgHZTVK7NyiMaqZjrBjD0WlKVySUpSgUpSgUpSgUpSgUpSgUpSgVP3/JkMvQ/CzxmBmaB42VHTUrKwB0nIKuV39APnmgpQS0XISq8jre8RDSadbddMtpGlc/g/QbV2JyURnHEOJ7kne4Dbn4ZQ4HyG1ZfDbOZZlLZGBcdRvRi0ytD674QN/ZBxW6oJKb2dROuHu7+TbTl5o3fHw1tGW9T610z+y21dNDz3bLlTjVB3Vgy7iLOxUH7Ks6nOY7JpJF6cc3VCPpuFwFGY3URliw0g6snbuF9d1DDf2aW5xm4vNjkYeAb4I3xFv3OxyK4Ps0t8g+Iu8gEDzQAb4zkdLB7DuNvtNUHCoWUznBRGkBjQ7YHTQNt6ZcMcfb61sKCQHs0t8k+IvMkAHzwYwCSPL0sZ3O+M/wBwr4i9l9qrOVnugXIZjqt9yFCg7xbeVVG3wqsvBJ026enXjy6iQPr7H0z6GpnhfC7pVAdSH6sZRtZk0ot07yAscHLRn4b6gPTYPiP2aW6ggXF5uSd2gO5OT3i7ZPbsO3avn/ljbaNHiLzTp0+/DqxjHv8AT1Zx65zVjSgjpvZjbOAGnuiAysBqtxujB1O0Xoyg/ZX03s0tyQTcXexyPNAN8EbgRb7E7HPx7gVlcXsLxriQoSUKqoXyhRGFLSaGyCsjOAvwKsP0cjbcKhZetkFUaUtGh7qmhARj0y4kbH7VBPD2aW+rV4i8zjHvwYxnPbpYz88ZoPZpb5J8Rd5IAPmgxgZxgdLA7ncDf7BVhWBx2B3t5FTUGOnBXGoeYZYA7NgZOk7NjT60E5b+y+1TISe6XLM581ufMxyx3i9Sa5/5Y22jR4i804x/WQ6sdve6erPzzmsjhfDLpQgcHqdWNhIDhBED+EXGTpDfhCE3x1VG+jIqaCPf2Z25GDcXmNuzwA7EEbiLPcD66+ZvZhbOULT3ZKNrU6rfZtLLnaLfZ2G/xqyqWl4bcFrrCv5jOISTnTI3TKSbnYZBwfTSfjgh0H2aW+QfEXeQCB5oMb4zkdLB7Dcjb7TX0PZvBknxN5kgD34MYGSMDpYHc74ydvgK2vBLOVGUsCuIESTJzrmBJZx8e583rqHw23NBIr7N4ASRc3m5yfPAd8AbAxbbAbDHx7k1zD7OIFTp+JvTF1OqYeqgjL9XqksAg7vvW84tC7NalQx0zhmwSML05AS2+4yw+PpWhi4a5MpjgnjRlmxC2FxMyRLHIvmO50OS+2C/1mgr6V8QqwVQxy2Bk/E43P8AfX3QKUpQKUpQKUpQKUpQKUpQKUpQKUpQKUpQKUpQKUpQKUpQKUpQaPi/MLW1zAsqottLqXxJYgpKFLKkgxgBgGw2e4x3IzsOFXErxK8qCNmyQgJJC58uvIGGxjI9DtvjNY3M3CXubfpIUU9WGTLAkfgpklxgfHp4+Wc1tBQc0pSgUpSgUpSgUpSgUpSgUpSgUpSgUpSgUpSgUpSgUpSgUpSgUpSgUpSgUpSgUpSgUpSgUpSgUpSgUpSgUpSgUpSgUpSgUpSgUpSgUpSgUpSgUpSg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4" name="3 Imagen" descr="2.jpg"/>
          <p:cNvPicPr>
            <a:picLocks noChangeAspect="1"/>
          </p:cNvPicPr>
          <p:nvPr/>
        </p:nvPicPr>
        <p:blipFill>
          <a:blip r:embed="rId2" cstate="print"/>
          <a:srcRect r="38926"/>
          <a:stretch>
            <a:fillRect/>
          </a:stretch>
        </p:blipFill>
        <p:spPr>
          <a:xfrm>
            <a:off x="5292080" y="116633"/>
            <a:ext cx="3412071" cy="3168352"/>
          </a:xfrm>
          <a:prstGeom prst="rect">
            <a:avLst/>
          </a:prstGeom>
        </p:spPr>
      </p:pic>
      <p:pic>
        <p:nvPicPr>
          <p:cNvPr id="5" name="4 Imagen" descr="3.jpg"/>
          <p:cNvPicPr>
            <a:picLocks noChangeAspect="1"/>
          </p:cNvPicPr>
          <p:nvPr/>
        </p:nvPicPr>
        <p:blipFill>
          <a:blip r:embed="rId3" cstate="print"/>
          <a:srcRect l="1350" t="19134" r="40398" b="12968"/>
          <a:stretch>
            <a:fillRect/>
          </a:stretch>
        </p:blipFill>
        <p:spPr>
          <a:xfrm>
            <a:off x="323528" y="3573016"/>
            <a:ext cx="4575278" cy="3024336"/>
          </a:xfrm>
          <a:prstGeom prst="rect">
            <a:avLst/>
          </a:prstGeom>
        </p:spPr>
      </p:pic>
      <p:pic>
        <p:nvPicPr>
          <p:cNvPr id="6" name="5 Imagen" descr="1.png"/>
          <p:cNvPicPr>
            <a:picLocks noChangeAspect="1"/>
          </p:cNvPicPr>
          <p:nvPr/>
        </p:nvPicPr>
        <p:blipFill>
          <a:blip r:embed="rId4" cstate="print"/>
          <a:srcRect l="6766" r="16101"/>
          <a:stretch>
            <a:fillRect/>
          </a:stretch>
        </p:blipFill>
        <p:spPr>
          <a:xfrm>
            <a:off x="107504" y="44624"/>
            <a:ext cx="4604999" cy="3312368"/>
          </a:xfrm>
          <a:prstGeom prst="rect">
            <a:avLst/>
          </a:prstGeom>
        </p:spPr>
      </p:pic>
      <p:pic>
        <p:nvPicPr>
          <p:cNvPr id="7" name="6 Imagen" descr="4.jpg"/>
          <p:cNvPicPr>
            <a:picLocks noChangeAspect="1"/>
          </p:cNvPicPr>
          <p:nvPr/>
        </p:nvPicPr>
        <p:blipFill>
          <a:blip r:embed="rId5" cstate="print"/>
          <a:srcRect l="7867" t="13713" r="25924" b="6153"/>
          <a:stretch>
            <a:fillRect/>
          </a:stretch>
        </p:blipFill>
        <p:spPr>
          <a:xfrm>
            <a:off x="5220072" y="3269272"/>
            <a:ext cx="3528392" cy="3400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 l="12452" t="19195" r="11174" b="17314"/>
          <a:stretch>
            <a:fillRect/>
          </a:stretch>
        </p:blipFill>
        <p:spPr bwMode="auto">
          <a:xfrm>
            <a:off x="179512" y="1682873"/>
            <a:ext cx="8820000" cy="412239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957344" y="76562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19672" y="836712"/>
            <a:ext cx="6287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00FF"/>
                </a:solidFill>
              </a:rPr>
              <a:t>0,4734 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&lt;  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F</a:t>
            </a:r>
            <a:r>
              <a:rPr lang="es-ES" sz="28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/ </a:t>
            </a:r>
            <a:r>
              <a:rPr lang="es-ES" sz="2800" b="1" baseline="-25000" dirty="0" smtClean="0">
                <a:solidFill>
                  <a:srgbClr val="0000FF"/>
                </a:solidFill>
                <a:sym typeface="Symbol"/>
              </a:rPr>
              <a:t>P</a:t>
            </a:r>
            <a:r>
              <a:rPr lang="es-ES" sz="28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&lt; </a:t>
            </a:r>
            <a:r>
              <a:rPr lang="es-ES" sz="2800" b="1" dirty="0" smtClean="0">
                <a:solidFill>
                  <a:srgbClr val="0000FF"/>
                </a:solidFill>
              </a:rPr>
              <a:t>0,9564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;   </a:t>
            </a:r>
            <a:r>
              <a:rPr lang="es-ES" sz="2800" dirty="0" smtClean="0">
                <a:solidFill>
                  <a:srgbClr val="0000FF"/>
                </a:solidFill>
                <a:sym typeface="Symbol"/>
              </a:rPr>
              <a:t>1- = 0,90</a:t>
            </a:r>
            <a:endParaRPr lang="es-AR" sz="2800" baseline="-25000" dirty="0">
              <a:solidFill>
                <a:srgbClr val="0000FF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587936" y="541893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 l="12643" t="14563" r="10983" b="21946"/>
          <a:stretch>
            <a:fillRect/>
          </a:stretch>
        </p:blipFill>
        <p:spPr bwMode="auto">
          <a:xfrm>
            <a:off x="160080" y="530745"/>
            <a:ext cx="8820000" cy="333030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2703" y="4736192"/>
            <a:ext cx="191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9 rodamientos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2703" y="5090284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9,5467 gramos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3224" y="3970392"/>
            <a:ext cx="307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“Peso de los rodamientos”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39951" y="518682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52703" y="5456272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0,2812 gramos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8430" y="4315192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209992" y="4725144"/>
            <a:ext cx="19857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 redondeado"/>
          <p:cNvSpPr/>
          <p:nvPr/>
        </p:nvSpPr>
        <p:spPr>
          <a:xfrm>
            <a:off x="4932040" y="3933056"/>
            <a:ext cx="1656184" cy="4320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CuadroTexto"/>
          <p:cNvSpPr txBox="1"/>
          <p:nvPr/>
        </p:nvSpPr>
        <p:spPr>
          <a:xfrm>
            <a:off x="5119734" y="396353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  t 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 = n - 1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15" name="14 Conector recto"/>
          <p:cNvCxnSpPr/>
          <p:nvPr/>
        </p:nvCxnSpPr>
        <p:spPr>
          <a:xfrm>
            <a:off x="5206982" y="4044836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3995936" y="4437112"/>
          <a:ext cx="3431496" cy="792088"/>
        </p:xfrm>
        <a:graphic>
          <a:graphicData uri="http://schemas.openxmlformats.org/presentationml/2006/ole">
            <p:oleObj spid="_x0000_s44035" name="Ecuación" r:id="rId4" imgW="1816100" imgH="419100" progId="">
              <p:embed/>
            </p:oleObj>
          </a:graphicData>
        </a:graphic>
      </p:graphicFrame>
      <p:sp>
        <p:nvSpPr>
          <p:cNvPr id="18" name="17 CuadroTexto"/>
          <p:cNvSpPr txBox="1"/>
          <p:nvPr/>
        </p:nvSpPr>
        <p:spPr>
          <a:xfrm>
            <a:off x="7524328" y="4585320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;  1-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633909" y="5301208"/>
            <a:ext cx="633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s-ES" b="1" dirty="0" smtClean="0">
                <a:solidFill>
                  <a:srgbClr val="0000FF"/>
                </a:solidFill>
              </a:rPr>
              <a:t>9,5467 - 3,355 . 0,2812 /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9 &lt;    &lt; </a:t>
            </a:r>
            <a:r>
              <a:rPr lang="es-ES" b="1" dirty="0" smtClean="0">
                <a:solidFill>
                  <a:srgbClr val="0000FF"/>
                </a:solidFill>
              </a:rPr>
              <a:t>9,5467 + 3,355 . 0,2812 /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9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2915816" y="6093296"/>
            <a:ext cx="5344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 smtClean="0">
                <a:solidFill>
                  <a:srgbClr val="0000FF"/>
                </a:solidFill>
              </a:rPr>
              <a:t>9,2322  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&lt;    &lt; </a:t>
            </a:r>
            <a:r>
              <a:rPr lang="es-ES" sz="2800" b="1" dirty="0" smtClean="0">
                <a:solidFill>
                  <a:srgbClr val="0000FF"/>
                </a:solidFill>
              </a:rPr>
              <a:t>9,8612</a:t>
            </a:r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  ;   </a:t>
            </a:r>
            <a:r>
              <a:rPr lang="es-ES" sz="2800" dirty="0" smtClean="0">
                <a:solidFill>
                  <a:srgbClr val="0000FF"/>
                </a:solidFill>
                <a:sym typeface="Symbol"/>
              </a:rPr>
              <a:t>1- = 0,99</a:t>
            </a:r>
            <a:endParaRPr lang="es-AR" sz="2800" baseline="-25000" dirty="0">
              <a:solidFill>
                <a:srgbClr val="0000FF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7958830" y="5733256"/>
            <a:ext cx="1149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1- = 0,99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sp>
        <p:nvSpPr>
          <p:cNvPr id="24" name="23 Elipse"/>
          <p:cNvSpPr/>
          <p:nvPr/>
        </p:nvSpPr>
        <p:spPr>
          <a:xfrm>
            <a:off x="603176" y="247765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1" grpId="0"/>
      <p:bldP spid="12" grpId="0" animBg="1"/>
      <p:bldP spid="13" grpId="0" animBg="1"/>
      <p:bldP spid="14" grpId="0"/>
      <p:bldP spid="18" grpId="1"/>
      <p:bldP spid="19" grpId="0"/>
      <p:bldP spid="22" grpId="0"/>
      <p:bldP spid="23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 l="12643" t="14563" r="10153" b="56289"/>
          <a:stretch>
            <a:fillRect/>
          </a:stretch>
        </p:blipFill>
        <p:spPr bwMode="auto">
          <a:xfrm>
            <a:off x="179512" y="476672"/>
            <a:ext cx="8820000" cy="187220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5148064" y="2708920"/>
          <a:ext cx="1512168" cy="985664"/>
        </p:xfrm>
        <a:graphic>
          <a:graphicData uri="http://schemas.openxmlformats.org/presentationml/2006/ole">
            <p:oleObj spid="_x0000_s62466" name="Ecuación" r:id="rId4" imgW="774364" imgH="507780" progId="">
              <p:embed/>
            </p:oleObj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252703" y="3368040"/>
            <a:ext cx="191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9 rodamientos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2703" y="3722132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9,5467 gramos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53224" y="2602240"/>
            <a:ext cx="307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“Peso de los rodamientos”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339951" y="381867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52703" y="4088120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0,2812 gramos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58430" y="2947040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209992" y="3356992"/>
            <a:ext cx="19857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3707904" y="3861048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t - </a:t>
            </a:r>
            <a:r>
              <a:rPr lang="es-ES" b="1" dirty="0" err="1" smtClean="0">
                <a:solidFill>
                  <a:srgbClr val="0000FF"/>
                </a:solidFill>
              </a:rPr>
              <a:t>Student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056771" y="385175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Normal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6" name="15 Forma"/>
          <p:cNvCxnSpPr>
            <a:endCxn id="13" idx="0"/>
          </p:cNvCxnSpPr>
          <p:nvPr/>
        </p:nvCxnSpPr>
        <p:spPr>
          <a:xfrm rot="10800000" flipV="1">
            <a:off x="4313744" y="3212976"/>
            <a:ext cx="834321" cy="6480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Forma"/>
          <p:cNvCxnSpPr>
            <a:endCxn id="14" idx="0"/>
          </p:cNvCxnSpPr>
          <p:nvPr/>
        </p:nvCxnSpPr>
        <p:spPr>
          <a:xfrm>
            <a:off x="6660232" y="3212976"/>
            <a:ext cx="846342" cy="6387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2900576" y="4653136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(1,86 . 0,2812 / 0,3145)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6084511" y="4653136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(1,64 . 0,2812 / 0,3145)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732399" y="5147900"/>
            <a:ext cx="1173719" cy="36933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2,7657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6916334" y="5147900"/>
            <a:ext cx="1173719" cy="369332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2,1502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27" name="26 Elipse"/>
          <p:cNvSpPr/>
          <p:nvPr/>
        </p:nvSpPr>
        <p:spPr>
          <a:xfrm>
            <a:off x="587936" y="138229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accel="5000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 animBg="1"/>
      <p:bldP spid="13" grpId="0"/>
      <p:bldP spid="14" grpId="0"/>
      <p:bldP spid="23" grpId="0"/>
      <p:bldP spid="24" grpId="0"/>
      <p:bldP spid="25" grpId="0" animBg="1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1602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6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2465" name="Picture 1"/>
          <p:cNvPicPr>
            <a:picLocks noChangeAspect="1" noChangeArrowheads="1"/>
          </p:cNvPicPr>
          <p:nvPr/>
        </p:nvPicPr>
        <p:blipFill>
          <a:blip r:embed="rId3" cstate="print"/>
          <a:srcRect l="12643" t="42590" r="10153" b="14563"/>
          <a:stretch>
            <a:fillRect/>
          </a:stretch>
        </p:blipFill>
        <p:spPr bwMode="auto">
          <a:xfrm>
            <a:off x="179512" y="548680"/>
            <a:ext cx="8820000" cy="275205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52703" y="4284980"/>
            <a:ext cx="191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9 rodamientos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52703" y="4639072"/>
            <a:ext cx="1910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9,5467 gramos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53224" y="3519180"/>
            <a:ext cx="307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“Peso de los rodamientos”</a:t>
            </a:r>
            <a:endParaRPr lang="es-AR" b="1" i="1" dirty="0">
              <a:solidFill>
                <a:srgbClr val="0000FF"/>
              </a:solidFill>
            </a:endParaRPr>
          </a:p>
        </p:txBody>
      </p:sp>
      <p:cxnSp>
        <p:nvCxnSpPr>
          <p:cNvPr id="8" name="7 Conector recto"/>
          <p:cNvCxnSpPr/>
          <p:nvPr/>
        </p:nvCxnSpPr>
        <p:spPr>
          <a:xfrm>
            <a:off x="339951" y="473561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252703" y="5005060"/>
            <a:ext cx="189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0,2812 gramos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58430" y="3863980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09992" y="4273932"/>
            <a:ext cx="1985744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 redondeado"/>
          <p:cNvSpPr/>
          <p:nvPr/>
        </p:nvSpPr>
        <p:spPr>
          <a:xfrm>
            <a:off x="4947280" y="3481844"/>
            <a:ext cx="1944216" cy="43204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CuadroTexto"/>
          <p:cNvSpPr txBox="1"/>
          <p:nvPr/>
        </p:nvSpPr>
        <p:spPr>
          <a:xfrm>
            <a:off x="5119734" y="3512324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S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  </a:t>
            </a:r>
            <a:r>
              <a:rPr lang="el-GR" b="1" dirty="0" smtClean="0">
                <a:solidFill>
                  <a:srgbClr val="0000FF"/>
                </a:solidFill>
                <a:sym typeface="Symbol"/>
              </a:rPr>
              <a:t>χ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 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 = n - 1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554808" y="4268266"/>
            <a:ext cx="1080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>
                <a:latin typeface="Times New Roman" pitchFamily="18" charset="0"/>
                <a:cs typeface="Times New Roman" pitchFamily="18" charset="0"/>
              </a:rPr>
              <a:t>;  1-</a:t>
            </a:r>
            <a:r>
              <a:rPr lang="es-ES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endParaRPr lang="es-A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346608" y="5035540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(9 – 1) . 0,2812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/ 18,168  &lt; 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&lt; (9 – 1) . 0,2812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/ 2,032 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275856" y="6093296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 smtClean="0">
                <a:solidFill>
                  <a:srgbClr val="0000FF"/>
                </a:solidFill>
                <a:sym typeface="Symbol"/>
              </a:rPr>
              <a:t>0,1865  &lt;    &lt; 0,5579  ;   </a:t>
            </a:r>
            <a:r>
              <a:rPr lang="es-ES" sz="2800" dirty="0" smtClean="0">
                <a:solidFill>
                  <a:srgbClr val="0000FF"/>
                </a:solidFill>
                <a:sym typeface="Symbol"/>
              </a:rPr>
              <a:t>1- = 0,96</a:t>
            </a:r>
            <a:endParaRPr lang="es-AR" sz="2800" baseline="-25000" dirty="0">
              <a:solidFill>
                <a:srgbClr val="0000FF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7722265" y="5013176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;   1- = 0,96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4178940" y="4031352"/>
          <a:ext cx="3304402" cy="909816"/>
        </p:xfrm>
        <a:graphic>
          <a:graphicData uri="http://schemas.openxmlformats.org/presentationml/2006/ole">
            <p:oleObj spid="_x0000_s64514" name="Ecuación" r:id="rId4" imgW="1663700" imgH="457200" progId="">
              <p:embed/>
            </p:oleObj>
          </a:graphicData>
        </a:graphic>
      </p:graphicFrame>
      <p:sp>
        <p:nvSpPr>
          <p:cNvPr id="21" name="20 CuadroTexto"/>
          <p:cNvSpPr txBox="1"/>
          <p:nvPr/>
        </p:nvSpPr>
        <p:spPr>
          <a:xfrm>
            <a:off x="3882400" y="5539596"/>
            <a:ext cx="2517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0,0348  &lt;  </a:t>
            </a:r>
            <a:r>
              <a:rPr lang="es-ES" sz="2000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 &lt; 0,3113</a:t>
            </a:r>
            <a:endParaRPr lang="es-AR" sz="2000" b="1" baseline="-25000" dirty="0">
              <a:solidFill>
                <a:srgbClr val="0000FF"/>
              </a:solidFill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516216" y="5579948"/>
            <a:ext cx="1372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;   1- = 0,96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1285920" y="1412776"/>
            <a:ext cx="1404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274872" y="1916832"/>
            <a:ext cx="1440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587936" y="165928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  <p:bldP spid="17" grpId="0"/>
      <p:bldP spid="18" grpId="0"/>
      <p:bldP spid="19" grpId="0"/>
      <p:bldP spid="21" grpId="0"/>
      <p:bldP spid="22" grpId="0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16419" y="788506"/>
            <a:ext cx="5707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</a:p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</a:p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</a:t>
            </a:r>
          </a:p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endParaRPr lang="es-AR" sz="8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 l="12643" t="13086" r="11813" b="7180"/>
          <a:stretch>
            <a:fillRect/>
          </a:stretch>
        </p:blipFill>
        <p:spPr bwMode="auto">
          <a:xfrm>
            <a:off x="164272" y="476672"/>
            <a:ext cx="8820000" cy="523384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3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 l="12643" t="37220" r="11813" b="7180"/>
          <a:stretch>
            <a:fillRect/>
          </a:stretch>
        </p:blipFill>
        <p:spPr bwMode="auto">
          <a:xfrm>
            <a:off x="164272" y="423210"/>
            <a:ext cx="8820000" cy="35776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4339724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52 ensayos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90560" y="6127780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14,1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19672" y="496607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79512" y="4072880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“Penetración cónica dinámica”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79512" y="4637048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28,775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266760" y="473358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79512" y="4972556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= 0,425834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79512" y="5557912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= 35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79512" y="5269880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D</a:t>
            </a:r>
            <a:r>
              <a:rPr lang="es-ES" b="1" baseline="-6000" dirty="0" smtClean="0">
                <a:solidFill>
                  <a:srgbClr val="0000FF"/>
                </a:solidFill>
              </a:rPr>
              <a:t>5</a:t>
            </a:r>
            <a:r>
              <a:rPr lang="es-ES" b="1" dirty="0" smtClean="0">
                <a:solidFill>
                  <a:srgbClr val="0000FF"/>
                </a:solidFill>
              </a:rPr>
              <a:t> =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21194" y="5260588"/>
            <a:ext cx="196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27,5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11560" y="519962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00FF"/>
                </a:solidFill>
              </a:rPr>
              <a:t>~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94752" y="5847700"/>
            <a:ext cx="21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16,75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94752" y="6418664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z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+2,3034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960180" y="495816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CV .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699792" y="4947116"/>
            <a:ext cx="533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 0,425834 . 28,775 mm/golpe = 12,2534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9" name="38 Conector recto"/>
          <p:cNvCxnSpPr/>
          <p:nvPr/>
        </p:nvCxnSpPr>
        <p:spPr>
          <a:xfrm>
            <a:off x="2787040" y="5043656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489676" y="573697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830184" y="5729064"/>
            <a:ext cx="63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-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 35 mm/golpe - 16,75 mm/golpe = 18,25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 rot="10800000">
            <a:off x="2195736" y="5600384"/>
            <a:ext cx="432048" cy="86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0000FF"/>
                </a:solidFill>
                <a:sym typeface="Symbol"/>
              </a:rPr>
              <a:t></a:t>
            </a:r>
            <a:endParaRPr lang="es-AR" sz="5400" dirty="0">
              <a:solidFill>
                <a:srgbClr val="0000FF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625580" y="64135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038096" y="6405657"/>
            <a:ext cx="48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+2,3034 . 12,2534 + 28,775 = 57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48" name="47 Conector recto"/>
          <p:cNvCxnSpPr/>
          <p:nvPr/>
        </p:nvCxnSpPr>
        <p:spPr>
          <a:xfrm>
            <a:off x="2438048" y="1397536"/>
            <a:ext cx="104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3" grpId="0"/>
      <p:bldP spid="15" grpId="0"/>
      <p:bldP spid="21" grpId="0"/>
      <p:bldP spid="27" grpId="0"/>
      <p:bldP spid="30" grpId="0"/>
      <p:bldP spid="31" grpId="0"/>
      <p:bldP spid="31" grpId="1"/>
      <p:bldP spid="32" grpId="0"/>
      <p:bldP spid="33" grpId="0"/>
      <p:bldP spid="36" grpId="0"/>
      <p:bldP spid="37" grpId="0"/>
      <p:bldP spid="38" grpId="0"/>
      <p:bldP spid="40" grpId="0"/>
      <p:bldP spid="41" grpId="0"/>
      <p:bldP spid="44" grpId="0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3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 cstate="print"/>
          <a:srcRect l="12643" t="62670" r="11813" b="7180"/>
          <a:stretch>
            <a:fillRect/>
          </a:stretch>
        </p:blipFill>
        <p:spPr bwMode="auto">
          <a:xfrm>
            <a:off x="164272" y="404664"/>
            <a:ext cx="8820000" cy="194002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2683540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52 ensayos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90560" y="4471596"/>
            <a:ext cx="22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14,1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619672" y="33098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179512" y="2416696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“Penetración cónica dinámica”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79512" y="2980864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28,775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266760" y="307740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179512" y="331637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= 0,425834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179512" y="390172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= 35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79512" y="361369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D</a:t>
            </a:r>
            <a:r>
              <a:rPr lang="es-ES" b="1" baseline="-6000" dirty="0" smtClean="0">
                <a:solidFill>
                  <a:srgbClr val="0000FF"/>
                </a:solidFill>
              </a:rPr>
              <a:t>5</a:t>
            </a:r>
            <a:r>
              <a:rPr lang="es-ES" b="1" dirty="0" smtClean="0">
                <a:solidFill>
                  <a:srgbClr val="0000FF"/>
                </a:solidFill>
              </a:rPr>
              <a:t> =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647482" y="3604404"/>
            <a:ext cx="196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27,5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637848" y="354344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00FF"/>
                </a:solidFill>
              </a:rPr>
              <a:t>~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194752" y="4191516"/>
            <a:ext cx="21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16,75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94752" y="4762480"/>
            <a:ext cx="15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z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+2,3034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1960180" y="33019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CV .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2699792" y="3290932"/>
            <a:ext cx="533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 0,425834 . 28,775 mm/golpe = 12,2534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9" name="38 Conector recto"/>
          <p:cNvCxnSpPr/>
          <p:nvPr/>
        </p:nvCxnSpPr>
        <p:spPr>
          <a:xfrm>
            <a:off x="2787040" y="338747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CuadroTexto"/>
          <p:cNvSpPr txBox="1"/>
          <p:nvPr/>
        </p:nvSpPr>
        <p:spPr>
          <a:xfrm>
            <a:off x="2489676" y="408078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2830184" y="4072880"/>
            <a:ext cx="635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- </a:t>
            </a:r>
            <a:r>
              <a:rPr lang="es-ES" b="1" dirty="0" err="1" smtClean="0">
                <a:solidFill>
                  <a:srgbClr val="0000FF"/>
                </a:solidFill>
              </a:rPr>
              <a:t>RI</a:t>
            </a:r>
            <a:r>
              <a:rPr lang="es-ES" b="1" dirty="0" smtClean="0">
                <a:solidFill>
                  <a:srgbClr val="0000FF"/>
                </a:solidFill>
              </a:rPr>
              <a:t> = 35 mm/golpe - 16,75 mm/golpe = 18,25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 rot="10800000">
            <a:off x="2241456" y="3893291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0000FF"/>
                </a:solidFill>
                <a:sym typeface="Symbol"/>
              </a:rPr>
              <a:t></a:t>
            </a:r>
            <a:endParaRPr lang="es-AR" sz="5400" dirty="0">
              <a:solidFill>
                <a:srgbClr val="0000FF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625580" y="475738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2038096" y="4749473"/>
            <a:ext cx="48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+2,3034 . 12,2534 + 28,775 = 57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1520" y="5399504"/>
            <a:ext cx="215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= 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– 3.RI = -32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251520" y="5678244"/>
            <a:ext cx="262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</a:t>
            </a:r>
            <a:r>
              <a:rPr lang="es-ES" b="1" baseline="-6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= 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– 1,5.RI = -6,875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51520" y="5949280"/>
            <a:ext cx="266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= 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+ 1,5.RI = 60,125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51520" y="6228020"/>
            <a:ext cx="237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Ref</a:t>
            </a:r>
            <a:r>
              <a:rPr lang="es-ES" b="1" baseline="-6000" dirty="0" smtClean="0">
                <a:solidFill>
                  <a:srgbClr val="0000FF"/>
                </a:solidFill>
              </a:rPr>
              <a:t>4</a:t>
            </a:r>
            <a:r>
              <a:rPr lang="es-ES" b="1" dirty="0" smtClean="0">
                <a:solidFill>
                  <a:srgbClr val="0000FF"/>
                </a:solidFill>
              </a:rPr>
              <a:t> = Q</a:t>
            </a:r>
            <a:r>
              <a:rPr lang="es-ES" b="1" baseline="-6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+ 3.RI = 85,25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2942104" y="101120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>
            <a:off x="4471040" y="5625668"/>
            <a:ext cx="3456000" cy="0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CuadroTexto"/>
          <p:cNvSpPr txBox="1"/>
          <p:nvPr/>
        </p:nvSpPr>
        <p:spPr>
          <a:xfrm>
            <a:off x="3678952" y="542488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16,52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8079466" y="542488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41,03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51" name="50 Conector recto"/>
          <p:cNvCxnSpPr/>
          <p:nvPr/>
        </p:nvCxnSpPr>
        <p:spPr>
          <a:xfrm>
            <a:off x="4962520" y="6072956"/>
            <a:ext cx="2376264" cy="0"/>
          </a:xfrm>
          <a:prstGeom prst="line">
            <a:avLst/>
          </a:prstGeom>
          <a:ln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4075970" y="585693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18,25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7532354" y="585693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35,00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5913864" y="622802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50%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58" name="57 Conector angular"/>
          <p:cNvCxnSpPr>
            <a:endCxn id="55" idx="1"/>
          </p:cNvCxnSpPr>
          <p:nvPr/>
        </p:nvCxnSpPr>
        <p:spPr>
          <a:xfrm>
            <a:off x="4962520" y="6144964"/>
            <a:ext cx="951344" cy="267722"/>
          </a:xfrm>
          <a:prstGeom prst="bentConnector3">
            <a:avLst>
              <a:gd name="adj1" fmla="val -126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angular"/>
          <p:cNvCxnSpPr/>
          <p:nvPr/>
        </p:nvCxnSpPr>
        <p:spPr>
          <a:xfrm rot="10800000" flipV="1">
            <a:off x="6444209" y="6144964"/>
            <a:ext cx="913114" cy="267722"/>
          </a:xfrm>
          <a:prstGeom prst="bentConnector3">
            <a:avLst>
              <a:gd name="adj1" fmla="val -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7647515" y="119675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7" name="66 CuadroTexto"/>
          <p:cNvSpPr txBox="1"/>
          <p:nvPr/>
        </p:nvSpPr>
        <p:spPr>
          <a:xfrm>
            <a:off x="4998459" y="1644040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1737400" y="1890544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29" grpId="0"/>
      <p:bldP spid="34" grpId="0"/>
      <p:bldP spid="35" grpId="0"/>
      <p:bldP spid="49" grpId="0"/>
      <p:bldP spid="50" grpId="0"/>
      <p:bldP spid="52" grpId="0"/>
      <p:bldP spid="53" grpId="0"/>
      <p:bldP spid="55" grpId="0"/>
      <p:bldP spid="66" grpId="0"/>
      <p:bldP spid="67" grpId="0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0983" b="53643"/>
          <a:stretch>
            <a:fillRect/>
          </a:stretch>
        </p:blipFill>
        <p:spPr bwMode="auto">
          <a:xfrm>
            <a:off x="164272" y="476672"/>
            <a:ext cx="8820000" cy="216024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1783120" y="2042944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4181480" y="2015128"/>
            <a:ext cx="238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Teorema de </a:t>
            </a:r>
            <a:r>
              <a:rPr lang="es-ES" b="1" dirty="0" err="1" smtClean="0">
                <a:solidFill>
                  <a:srgbClr val="0000FF"/>
                </a:solidFill>
              </a:rPr>
              <a:t>Chebyshev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46422" r="10983" b="10133"/>
          <a:stretch>
            <a:fillRect/>
          </a:stretch>
        </p:blipFill>
        <p:spPr bwMode="auto">
          <a:xfrm>
            <a:off x="167640" y="116632"/>
            <a:ext cx="8820000" cy="282078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50736" y="3269744"/>
            <a:ext cx="912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dirty="0" err="1" smtClean="0">
                <a:solidFill>
                  <a:srgbClr val="0000FF"/>
                </a:solidFill>
              </a:rPr>
              <a:t>Cant</a:t>
            </a:r>
            <a:r>
              <a:rPr lang="es-ES" b="1" dirty="0" smtClean="0">
                <a:solidFill>
                  <a:srgbClr val="0000FF"/>
                </a:solidFill>
              </a:rPr>
              <a:t>. de ensayos donde la penetración cónica dinámica es igual o inferior a 54,4 mm/golpe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5720" y="356882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5 ; p = 0,95 )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5496" y="39372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5 ) = f ( 5 ) =  0,7738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Elipse"/>
          <p:cNvSpPr/>
          <p:nvPr/>
        </p:nvSpPr>
        <p:spPr>
          <a:xfrm>
            <a:off x="1877224" y="3906768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46544" y="302324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a)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5496" y="5157192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 3 ) = 1 – P ( X &lt; 3 ) = 1 – F ( 2 ) = 1 – 0,9988 =  0,0012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736" y="4520168"/>
            <a:ext cx="9277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dirty="0" err="1" smtClean="0">
                <a:solidFill>
                  <a:srgbClr val="0000FF"/>
                </a:solidFill>
              </a:rPr>
              <a:t>Cant</a:t>
            </a:r>
            <a:r>
              <a:rPr lang="es-ES" b="1" dirty="0" smtClean="0">
                <a:solidFill>
                  <a:srgbClr val="0000FF"/>
                </a:solidFill>
              </a:rPr>
              <a:t>. de ensayos donde la penetración cónica dinámica es igual o superior a 54,4 mm/golpe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5720" y="481924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5 ; p = 0,05 )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6544" y="4273664"/>
            <a:ext cx="3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b)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4882128" y="5130904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CuadroTexto"/>
          <p:cNvSpPr txBox="1"/>
          <p:nvPr/>
        </p:nvSpPr>
        <p:spPr>
          <a:xfrm>
            <a:off x="3851920" y="134076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103090" y="1763524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0736" y="5672296"/>
            <a:ext cx="739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A: Que la penetración cónica dinámica sea igual o inferior a 54,4 mm/golpe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0" y="6093296"/>
            <a:ext cx="716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A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 smtClean="0">
                <a:solidFill>
                  <a:srgbClr val="0000FF"/>
                </a:solidFill>
              </a:rPr>
              <a:t>A’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 smtClean="0">
                <a:solidFill>
                  <a:srgbClr val="0000FF"/>
                </a:solidFill>
              </a:rPr>
              <a:t>A’</a:t>
            </a:r>
            <a:r>
              <a:rPr lang="es-ES" b="1" baseline="-25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 smtClean="0">
                <a:solidFill>
                  <a:srgbClr val="0000FF"/>
                </a:solidFill>
              </a:rPr>
              <a:t>A’</a:t>
            </a:r>
            <a:r>
              <a:rPr lang="es-ES" b="1" baseline="-25000" dirty="0" smtClean="0">
                <a:solidFill>
                  <a:srgbClr val="0000FF"/>
                </a:solidFill>
              </a:rPr>
              <a:t>4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</a:t>
            </a:r>
            <a:r>
              <a:rPr lang="es-ES" b="1" dirty="0" smtClean="0">
                <a:solidFill>
                  <a:srgbClr val="0000FF"/>
                </a:solidFill>
              </a:rPr>
              <a:t>A</a:t>
            </a:r>
            <a:r>
              <a:rPr lang="es-ES" b="1" baseline="-25000" dirty="0" smtClean="0">
                <a:solidFill>
                  <a:srgbClr val="0000FF"/>
                </a:solidFill>
              </a:rPr>
              <a:t>5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= 0,95 . 0,05 . 0,05 . 0,05 . 0,95 =  0,0001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5" name="24 Elipse"/>
          <p:cNvSpPr/>
          <p:nvPr/>
        </p:nvSpPr>
        <p:spPr>
          <a:xfrm>
            <a:off x="5924912" y="6067008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25 CuadroTexto"/>
          <p:cNvSpPr txBox="1"/>
          <p:nvPr/>
        </p:nvSpPr>
        <p:spPr>
          <a:xfrm>
            <a:off x="46544" y="542579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6357706" y="219557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Elipse"/>
          <p:cNvSpPr/>
          <p:nvPr/>
        </p:nvSpPr>
        <p:spPr>
          <a:xfrm>
            <a:off x="1767880" y="2451368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CuadroTexto"/>
          <p:cNvSpPr txBox="1"/>
          <p:nvPr/>
        </p:nvSpPr>
        <p:spPr>
          <a:xfrm>
            <a:off x="7452320" y="56612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A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 = 0,95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  <p:bldP spid="13" grpId="0"/>
      <p:bldP spid="14" grpId="0"/>
      <p:bldP spid="15" grpId="0"/>
      <p:bldP spid="18" grpId="0"/>
      <p:bldP spid="19" grpId="0" animBg="1"/>
      <p:bldP spid="20" grpId="0"/>
      <p:bldP spid="21" grpId="0"/>
      <p:bldP spid="22" grpId="0"/>
      <p:bldP spid="24" grpId="0"/>
      <p:bldP spid="25" grpId="0" animBg="1"/>
      <p:bldP spid="26" grpId="0"/>
      <p:bldP spid="27" grpId="0"/>
      <p:bldP spid="28" grpId="0" animBg="1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129600" y="265872"/>
            <a:ext cx="8892480" cy="193899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Si un ingeniero de control de calidad toma una muestra de 10 neumáticos que salen de una línea de ensamblaje y él desea verificar sobre la base de los datos que se presentan a continuación, si el número de llantas con defectos observadas en 200 días, siguen  una distribución </a:t>
            </a:r>
            <a:r>
              <a:rPr kumimoji="0" lang="es-ES" sz="20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binomial</a:t>
            </a: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 con n = 10 y p = 0,05, utilizando un nivel de significancia del 0,05.</a:t>
            </a: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776" y="4001576"/>
            <a:ext cx="889248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X: “Cantidad de unidades con defectos”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Desconocida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(Se está analizando si tiene una distribución </a:t>
            </a:r>
            <a:r>
              <a:rPr kumimoji="0" lang="es-ES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binomial</a:t>
            </a:r>
            <a:r>
              <a:rPr kumimoji="0" lang="es-E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con n = 10 y p = 0,05)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s-ES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0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: Una buena descripción para la variable se da por la distribución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binomial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 = 10 y p = 0,05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H</a:t>
            </a:r>
            <a:r>
              <a:rPr kumimoji="0" lang="es-ES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: Una buena descripción para la variable no se da por la distribución </a:t>
            </a:r>
            <a:r>
              <a:rPr kumimoji="0" lang="es-ES" sz="20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binomial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    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con n = 10 y p = 0,05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971600" y="2348881"/>
          <a:ext cx="7128792" cy="1584175"/>
        </p:xfrm>
        <a:graphic>
          <a:graphicData uri="http://schemas.openxmlformats.org/drawingml/2006/table">
            <a:tbl>
              <a:tblPr/>
              <a:tblGrid>
                <a:gridCol w="4990886"/>
                <a:gridCol w="2137906"/>
              </a:tblGrid>
              <a:tr h="344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i="1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Número de unidades con defectos</a:t>
                      </a:r>
                      <a:endParaRPr lang="es-AR" sz="18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b="1" i="1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Cantidad de días</a:t>
                      </a:r>
                      <a:endParaRPr lang="es-AR" sz="18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i="1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</a:rPr>
                        <a:t>0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i="1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</a:rPr>
                        <a:t>138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i="1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</a:rPr>
                        <a:t>1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i="1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</a:rPr>
                        <a:t>53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32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i="1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</a:rPr>
                        <a:t>2 o más</a:t>
                      </a:r>
                      <a:endParaRPr lang="es-AR" sz="1800" b="1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i="1" dirty="0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</a:rPr>
                        <a:t>9</a:t>
                      </a:r>
                      <a:endParaRPr lang="es-AR" sz="1800" b="1" dirty="0"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13086" r="11813" b="18993"/>
          <a:stretch>
            <a:fillRect/>
          </a:stretch>
        </p:blipFill>
        <p:spPr bwMode="auto">
          <a:xfrm>
            <a:off x="164272" y="491912"/>
            <a:ext cx="8820000" cy="4410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5301208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52 ensayos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19672" y="592755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9512" y="5034364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“Penetración cónica dinámica”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179512" y="5598532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28,775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0" name="9 Conector recto"/>
          <p:cNvCxnSpPr/>
          <p:nvPr/>
        </p:nvCxnSpPr>
        <p:spPr>
          <a:xfrm>
            <a:off x="266760" y="569507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79512" y="5934040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= 0,425834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960180" y="591964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CV .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2699792" y="5908600"/>
            <a:ext cx="533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 0,425834 . 28,775 mm/golpe = 12,2534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0" name="19 Conector recto"/>
          <p:cNvCxnSpPr/>
          <p:nvPr/>
        </p:nvCxnSpPr>
        <p:spPr>
          <a:xfrm>
            <a:off x="2787040" y="600514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CuadroTexto"/>
          <p:cNvSpPr txBox="1"/>
          <p:nvPr/>
        </p:nvSpPr>
        <p:spPr>
          <a:xfrm>
            <a:off x="5544043" y="337223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8310827" y="3578964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488672" y="3991580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859320" y="4262616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  <p:bldP spid="15" grpId="0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13087" r="10153" b="56318"/>
          <a:stretch>
            <a:fillRect/>
          </a:stretch>
        </p:blipFill>
        <p:spPr bwMode="auto">
          <a:xfrm>
            <a:off x="175320" y="476672"/>
            <a:ext cx="8820000" cy="194421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2770788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52 ensayos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2503944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“Penetración cónica dinámica”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9512" y="3068112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28,775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9" name="8 Conector recto"/>
          <p:cNvCxnSpPr/>
          <p:nvPr/>
        </p:nvCxnSpPr>
        <p:spPr>
          <a:xfrm>
            <a:off x="266760" y="316465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190560" y="3389228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12,2534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251520" y="4077072"/>
            <a:ext cx="255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a)   e = 3,0756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662256" y="407707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z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 / n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779912" y="408497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4120420" y="4077072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z = e / 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 / n) = 3,0756 / (12,2534/52) = 1,81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79912" y="44998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CuadroTexto"/>
          <p:cNvSpPr txBox="1"/>
          <p:nvPr/>
        </p:nvSpPr>
        <p:spPr>
          <a:xfrm>
            <a:off x="4120420" y="4491921"/>
            <a:ext cx="448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Área central (z) = Área central (1,81) = 0,9297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8609788" y="407707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Elipse"/>
          <p:cNvSpPr/>
          <p:nvPr/>
        </p:nvSpPr>
        <p:spPr>
          <a:xfrm>
            <a:off x="7751400" y="4467592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3601224" y="105273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6372200" y="125771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251520" y="5013176"/>
            <a:ext cx="269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c)   Error estándar =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 / n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2835816" y="501317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12,2534/52 = 1,6992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4443224" y="4986888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6509360" y="169151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4" name="33 Elipse"/>
          <p:cNvSpPr/>
          <p:nvPr/>
        </p:nvSpPr>
        <p:spPr>
          <a:xfrm>
            <a:off x="1859320" y="1932072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19" grpId="1"/>
      <p:bldP spid="20" grpId="0"/>
      <p:bldP spid="21" grpId="0" animBg="1"/>
      <p:bldP spid="22" grpId="0"/>
      <p:bldP spid="23" grpId="0"/>
      <p:bldP spid="24" grpId="0"/>
      <p:bldP spid="27" grpId="1"/>
      <p:bldP spid="32" grpId="0" animBg="1"/>
      <p:bldP spid="33" grpId="0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43682" r="10153" b="7180"/>
          <a:stretch>
            <a:fillRect/>
          </a:stretch>
        </p:blipFill>
        <p:spPr bwMode="auto">
          <a:xfrm>
            <a:off x="152400" y="476672"/>
            <a:ext cx="8820000" cy="312259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1813600" y="2466608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4964923" y="138229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580112" y="1763524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498072" y="221081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195737" y="3945830"/>
            <a:ext cx="6480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Hay un 95% de confianza de que el intervalo (25,44 ; 32,11) es uno de los que contiene a la verdadera media  de la penetración cónica dinámica.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1" name="10 Conector curvado"/>
          <p:cNvCxnSpPr>
            <a:endCxn id="9" idx="1"/>
          </p:cNvCxnSpPr>
          <p:nvPr/>
        </p:nvCxnSpPr>
        <p:spPr>
          <a:xfrm rot="10800000" flipV="1">
            <a:off x="2195738" y="2924943"/>
            <a:ext cx="3168351" cy="1482551"/>
          </a:xfrm>
          <a:prstGeom prst="curvedConnector3">
            <a:avLst>
              <a:gd name="adj1" fmla="val 142047"/>
            </a:avLst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0153" b="52953"/>
          <a:stretch>
            <a:fillRect/>
          </a:stretch>
        </p:blipFill>
        <p:spPr bwMode="auto">
          <a:xfrm>
            <a:off x="164272" y="548680"/>
            <a:ext cx="8820000" cy="218129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5487275" y="1268760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346896" y="147373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610320" y="1875304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722160" y="1109504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12643" t="13086" r="10983" b="23422"/>
          <a:stretch>
            <a:fillRect/>
          </a:stretch>
        </p:blipFill>
        <p:spPr bwMode="auto">
          <a:xfrm>
            <a:off x="174968" y="77807"/>
            <a:ext cx="8820000" cy="412239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7452320" y="918310"/>
            <a:ext cx="13681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95536" y="1146910"/>
            <a:ext cx="7164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7025600" y="713334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10776" y="926694"/>
            <a:ext cx="70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822256" y="214244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843570" y="2544014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735368" y="4466744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52 ensayos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79512" y="4437112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“Penetración cónica dinámica”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735368" y="4764068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28,775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6822616" y="486060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746416" y="5085184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12,2534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6712808" y="4437112"/>
            <a:ext cx="2339752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1" descr="GraficoNormal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489052"/>
            <a:ext cx="198623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CuadroTexto"/>
          <p:cNvSpPr txBox="1"/>
          <p:nvPr/>
        </p:nvSpPr>
        <p:spPr>
          <a:xfrm>
            <a:off x="6735368" y="434296"/>
            <a:ext cx="15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52 ensayos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79512" y="404664"/>
            <a:ext cx="3419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“Penetración cónica dinámica”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6735368" y="731620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= 28,775 mm/golpe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8" name="17 Conector recto"/>
          <p:cNvCxnSpPr/>
          <p:nvPr/>
        </p:nvCxnSpPr>
        <p:spPr>
          <a:xfrm>
            <a:off x="6822616" y="82816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6746416" y="1052736"/>
            <a:ext cx="230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12,2534 mm/golpe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188910" y="651168"/>
            <a:ext cx="1857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Desconocida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6712808" y="404664"/>
            <a:ext cx="2339752" cy="115212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Rectángulo"/>
          <p:cNvSpPr/>
          <p:nvPr/>
        </p:nvSpPr>
        <p:spPr>
          <a:xfrm>
            <a:off x="1384216" y="908720"/>
            <a:ext cx="512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(  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x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 = 30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 x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 =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/n                                             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251520" y="1340768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H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0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:  = 30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Rectángulo"/>
          <p:cNvSpPr/>
          <p:nvPr/>
        </p:nvSpPr>
        <p:spPr>
          <a:xfrm>
            <a:off x="251520" y="1619508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H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:  &lt; 30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251520" y="1916832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= 0,05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79512" y="89942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266760" y="980560"/>
            <a:ext cx="14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1751224" y="1102480"/>
            <a:ext cx="72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3059832" y="1109504"/>
            <a:ext cx="7200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730272" y="8367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^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CuadroTexto"/>
          <p:cNvSpPr txBox="1"/>
          <p:nvPr/>
        </p:nvSpPr>
        <p:spPr>
          <a:xfrm>
            <a:off x="3355246" y="8367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^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707904" y="90872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   = (12,2534)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/52 = 2,8874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34" name="Picture 1" descr="GraficoNormal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515" y="1973600"/>
            <a:ext cx="198623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Line 14"/>
          <p:cNvSpPr>
            <a:spLocks noChangeShapeType="1"/>
          </p:cNvSpPr>
          <p:nvPr/>
        </p:nvSpPr>
        <p:spPr bwMode="auto">
          <a:xfrm>
            <a:off x="3392356" y="1927960"/>
            <a:ext cx="0" cy="720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sp>
      <p:sp>
        <p:nvSpPr>
          <p:cNvPr id="38" name="Line 19"/>
          <p:cNvSpPr>
            <a:spLocks noChangeShapeType="1"/>
          </p:cNvSpPr>
          <p:nvPr/>
        </p:nvSpPr>
        <p:spPr bwMode="auto">
          <a:xfrm>
            <a:off x="3154524" y="2561033"/>
            <a:ext cx="25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sp>
      <p:sp>
        <p:nvSpPr>
          <p:cNvPr id="42" name="41 CuadroTexto"/>
          <p:cNvSpPr txBox="1"/>
          <p:nvPr/>
        </p:nvSpPr>
        <p:spPr>
          <a:xfrm>
            <a:off x="4660684" y="24115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x </a:t>
            </a:r>
            <a:endParaRPr lang="es-AR" dirty="0">
              <a:solidFill>
                <a:srgbClr val="0000FF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>
            <a:off x="4732692" y="2508136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26244" y="2492896"/>
            <a:ext cx="16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sp>
      <p:sp>
        <p:nvSpPr>
          <p:cNvPr id="45" name="Line 19"/>
          <p:cNvSpPr>
            <a:spLocks noChangeShapeType="1"/>
          </p:cNvSpPr>
          <p:nvPr/>
        </p:nvSpPr>
        <p:spPr bwMode="auto">
          <a:xfrm>
            <a:off x="3317684" y="2436128"/>
            <a:ext cx="72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sp>
      <p:cxnSp>
        <p:nvCxnSpPr>
          <p:cNvPr id="47" name="46 Conector recto de flecha"/>
          <p:cNvCxnSpPr/>
          <p:nvPr/>
        </p:nvCxnSpPr>
        <p:spPr>
          <a:xfrm>
            <a:off x="3381308" y="1927880"/>
            <a:ext cx="216000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 flipH="1">
            <a:off x="3169476" y="1932072"/>
            <a:ext cx="216000" cy="0"/>
          </a:xfrm>
          <a:prstGeom prst="straightConnector1">
            <a:avLst/>
          </a:prstGeom>
          <a:ln w="952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CuadroTexto"/>
          <p:cNvSpPr txBox="1"/>
          <p:nvPr/>
        </p:nvSpPr>
        <p:spPr>
          <a:xfrm>
            <a:off x="3608380" y="1777008"/>
            <a:ext cx="914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Acepto H</a:t>
            </a:r>
            <a:r>
              <a:rPr lang="es-ES" sz="1400" baseline="-25000" dirty="0" smtClean="0">
                <a:solidFill>
                  <a:srgbClr val="0000FF"/>
                </a:solidFill>
              </a:rPr>
              <a:t>0</a:t>
            </a:r>
            <a:endParaRPr lang="es-AR" sz="1400" baseline="-25000" dirty="0">
              <a:solidFill>
                <a:srgbClr val="0000FF"/>
              </a:solidFill>
            </a:endParaRPr>
          </a:p>
        </p:txBody>
      </p:sp>
      <p:sp>
        <p:nvSpPr>
          <p:cNvPr id="53" name="52 CuadroTexto"/>
          <p:cNvSpPr txBox="1"/>
          <p:nvPr/>
        </p:nvSpPr>
        <p:spPr>
          <a:xfrm>
            <a:off x="2165395" y="1777008"/>
            <a:ext cx="99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rgbClr val="0000FF"/>
                </a:solidFill>
              </a:rPr>
              <a:t>Rechazo H</a:t>
            </a:r>
            <a:r>
              <a:rPr lang="es-ES" sz="1400" baseline="-25000" dirty="0" smtClean="0">
                <a:solidFill>
                  <a:srgbClr val="0000FF"/>
                </a:solidFill>
              </a:rPr>
              <a:t>0</a:t>
            </a:r>
            <a:endParaRPr lang="es-AR" sz="1400" baseline="-25000" dirty="0">
              <a:solidFill>
                <a:srgbClr val="0000FF"/>
              </a:solidFill>
            </a:endParaRPr>
          </a:p>
        </p:txBody>
      </p:sp>
      <p:sp>
        <p:nvSpPr>
          <p:cNvPr id="54" name="53 Rectángulo"/>
          <p:cNvSpPr/>
          <p:nvPr/>
        </p:nvSpPr>
        <p:spPr>
          <a:xfrm>
            <a:off x="1941148" y="2204864"/>
            <a:ext cx="8290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 smtClean="0">
                <a:solidFill>
                  <a:srgbClr val="0000FF"/>
                </a:solidFill>
                <a:sym typeface="Symbol"/>
              </a:rPr>
              <a:t>= 0,05</a:t>
            </a:r>
            <a:endParaRPr lang="es-AR" sz="1600" dirty="0">
              <a:solidFill>
                <a:srgbClr val="0000FF"/>
              </a:solidFill>
            </a:endParaRPr>
          </a:p>
        </p:txBody>
      </p:sp>
      <p:cxnSp>
        <p:nvCxnSpPr>
          <p:cNvPr id="76" name="75 Conector recto de flecha"/>
          <p:cNvCxnSpPr>
            <a:stCxn id="44" idx="0"/>
            <a:endCxn id="54" idx="3"/>
          </p:cNvCxnSpPr>
          <p:nvPr/>
        </p:nvCxnSpPr>
        <p:spPr>
          <a:xfrm flipH="1" flipV="1">
            <a:off x="2770221" y="2374141"/>
            <a:ext cx="456023" cy="11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4662212" y="391447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z </a:t>
            </a:r>
            <a:endParaRPr lang="es-AR" dirty="0">
              <a:solidFill>
                <a:srgbClr val="0000FF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3252532" y="26369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</a:rPr>
              <a:t>x</a:t>
            </a:r>
            <a:r>
              <a:rPr lang="es-ES" baseline="-25000" dirty="0" err="1" smtClean="0">
                <a:solidFill>
                  <a:srgbClr val="0000FF"/>
                </a:solidFill>
              </a:rPr>
              <a:t>C</a:t>
            </a:r>
            <a:r>
              <a:rPr lang="es-ES" dirty="0" smtClean="0">
                <a:solidFill>
                  <a:srgbClr val="0000FF"/>
                </a:solidFill>
              </a:rPr>
              <a:t> </a:t>
            </a:r>
            <a:endParaRPr lang="es-AR" dirty="0">
              <a:solidFill>
                <a:srgbClr val="0000FF"/>
              </a:solidFill>
            </a:endParaRPr>
          </a:p>
        </p:txBody>
      </p:sp>
      <p:cxnSp>
        <p:nvCxnSpPr>
          <p:cNvPr id="81" name="80 Conector recto"/>
          <p:cNvCxnSpPr/>
          <p:nvPr/>
        </p:nvCxnSpPr>
        <p:spPr>
          <a:xfrm>
            <a:off x="3324540" y="2733452"/>
            <a:ext cx="126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3404632" y="3347700"/>
            <a:ext cx="0" cy="792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</p:sp>
      <p:sp>
        <p:nvSpPr>
          <p:cNvPr id="49" name="48 CuadroTexto"/>
          <p:cNvSpPr txBox="1"/>
          <p:nvPr/>
        </p:nvSpPr>
        <p:spPr>
          <a:xfrm>
            <a:off x="3260616" y="40677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</a:rPr>
              <a:t>z</a:t>
            </a:r>
            <a:r>
              <a:rPr lang="es-ES" baseline="-25000" dirty="0" err="1" smtClean="0">
                <a:solidFill>
                  <a:srgbClr val="0000FF"/>
                </a:solidFill>
              </a:rPr>
              <a:t>C</a:t>
            </a:r>
            <a:r>
              <a:rPr lang="es-ES" dirty="0" smtClean="0">
                <a:solidFill>
                  <a:srgbClr val="0000FF"/>
                </a:solidFill>
              </a:rPr>
              <a:t> </a:t>
            </a:r>
            <a:endParaRPr lang="es-AR" dirty="0">
              <a:solidFill>
                <a:srgbClr val="0000FF"/>
              </a:solidFill>
            </a:endParaRPr>
          </a:p>
        </p:txBody>
      </p:sp>
      <p:sp>
        <p:nvSpPr>
          <p:cNvPr id="50" name="49 CuadroTexto"/>
          <p:cNvSpPr txBox="1"/>
          <p:nvPr/>
        </p:nvSpPr>
        <p:spPr>
          <a:xfrm>
            <a:off x="3116600" y="433881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-1,64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4932040" y="2636912"/>
            <a:ext cx="18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C</a:t>
            </a:r>
            <a:r>
              <a:rPr lang="es-ES" b="1" dirty="0" smtClean="0">
                <a:solidFill>
                  <a:srgbClr val="0000FF"/>
                </a:solidFill>
              </a:rPr>
              <a:t>  = </a:t>
            </a:r>
            <a:r>
              <a:rPr lang="es-ES" b="1" dirty="0" err="1" smtClean="0">
                <a:solidFill>
                  <a:srgbClr val="0000FF"/>
                </a:solidFill>
              </a:rPr>
              <a:t>z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c</a:t>
            </a:r>
            <a:r>
              <a:rPr lang="es-ES" b="1" dirty="0" smtClean="0">
                <a:solidFill>
                  <a:srgbClr val="0000FF"/>
                </a:solidFill>
              </a:rPr>
              <a:t>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s/n +  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56" name="55 Conector recto"/>
          <p:cNvCxnSpPr/>
          <p:nvPr/>
        </p:nvCxnSpPr>
        <p:spPr>
          <a:xfrm>
            <a:off x="5004048" y="2733452"/>
            <a:ext cx="126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CuadroTexto"/>
          <p:cNvSpPr txBox="1"/>
          <p:nvPr/>
        </p:nvSpPr>
        <p:spPr>
          <a:xfrm>
            <a:off x="4932040" y="2957180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C</a:t>
            </a:r>
            <a:r>
              <a:rPr lang="es-ES" b="1" dirty="0" smtClean="0">
                <a:solidFill>
                  <a:srgbClr val="0000FF"/>
                </a:solidFill>
              </a:rPr>
              <a:t>  =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-1,64 .</a:t>
            </a:r>
            <a:r>
              <a:rPr lang="es-ES" b="1" dirty="0" smtClean="0">
                <a:solidFill>
                  <a:srgbClr val="0000FF"/>
                </a:solidFill>
              </a:rPr>
              <a:t> 12,2534/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</a:t>
            </a:r>
            <a:r>
              <a:rPr lang="es-ES" b="1" dirty="0" smtClean="0">
                <a:solidFill>
                  <a:srgbClr val="0000FF"/>
                </a:solidFill>
              </a:rPr>
              <a:t>52 + 30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58" name="57 Conector recto"/>
          <p:cNvCxnSpPr/>
          <p:nvPr/>
        </p:nvCxnSpPr>
        <p:spPr>
          <a:xfrm>
            <a:off x="5004048" y="3053720"/>
            <a:ext cx="126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58 CuadroTexto"/>
          <p:cNvSpPr txBox="1"/>
          <p:nvPr/>
        </p:nvSpPr>
        <p:spPr>
          <a:xfrm>
            <a:off x="4932040" y="327722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C</a:t>
            </a:r>
            <a:r>
              <a:rPr lang="es-ES" b="1" dirty="0" smtClean="0">
                <a:solidFill>
                  <a:srgbClr val="0000FF"/>
                </a:solidFill>
              </a:rPr>
              <a:t>  = 27,21</a:t>
            </a:r>
            <a:endParaRPr lang="es-AR" b="1" baseline="-25000" dirty="0">
              <a:solidFill>
                <a:srgbClr val="0000FF"/>
              </a:solidFill>
            </a:endParaRPr>
          </a:p>
        </p:txBody>
      </p:sp>
      <p:cxnSp>
        <p:nvCxnSpPr>
          <p:cNvPr id="60" name="59 Conector recto"/>
          <p:cNvCxnSpPr/>
          <p:nvPr/>
        </p:nvCxnSpPr>
        <p:spPr>
          <a:xfrm>
            <a:off x="5019288" y="3372232"/>
            <a:ext cx="126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3059832" y="29249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27,21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3471312" y="25607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b="1" dirty="0" smtClean="0">
                <a:solidFill>
                  <a:srgbClr val="0000FF"/>
                </a:solidFill>
              </a:rPr>
              <a:t>30</a:t>
            </a:r>
            <a:endParaRPr lang="es-AR" sz="1600" b="1" dirty="0">
              <a:solidFill>
                <a:srgbClr val="0000FF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6660232" y="688504"/>
            <a:ext cx="2304256" cy="4362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5" name="64 Conector recto de flecha"/>
          <p:cNvCxnSpPr/>
          <p:nvPr/>
        </p:nvCxnSpPr>
        <p:spPr>
          <a:xfrm flipV="1">
            <a:off x="3517032" y="1871112"/>
            <a:ext cx="1532736" cy="741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65 CuadroTexto"/>
          <p:cNvSpPr txBox="1"/>
          <p:nvPr/>
        </p:nvSpPr>
        <p:spPr>
          <a:xfrm>
            <a:off x="5078352" y="164404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>
                <a:solidFill>
                  <a:srgbClr val="0000FF"/>
                </a:solidFill>
              </a:rPr>
              <a:t>x</a:t>
            </a:r>
            <a:r>
              <a:rPr lang="es-ES" baseline="-25000" dirty="0" err="1" smtClean="0">
                <a:solidFill>
                  <a:srgbClr val="0000FF"/>
                </a:solidFill>
              </a:rPr>
              <a:t>O</a:t>
            </a:r>
            <a:r>
              <a:rPr lang="es-ES" dirty="0" smtClean="0">
                <a:solidFill>
                  <a:srgbClr val="0000FF"/>
                </a:solidFill>
              </a:rPr>
              <a:t> = </a:t>
            </a:r>
            <a:r>
              <a:rPr lang="es-ES" b="1" dirty="0" smtClean="0">
                <a:solidFill>
                  <a:srgbClr val="0000FF"/>
                </a:solidFill>
              </a:rPr>
              <a:t>28,775</a:t>
            </a:r>
            <a:r>
              <a:rPr lang="es-ES" dirty="0" smtClean="0">
                <a:solidFill>
                  <a:srgbClr val="0000FF"/>
                </a:solidFill>
              </a:rPr>
              <a:t> </a:t>
            </a:r>
            <a:endParaRPr lang="es-AR" dirty="0">
              <a:solidFill>
                <a:srgbClr val="0000FF"/>
              </a:solidFill>
            </a:endParaRPr>
          </a:p>
        </p:txBody>
      </p:sp>
      <p:cxnSp>
        <p:nvCxnSpPr>
          <p:cNvPr id="67" name="66 Conector recto"/>
          <p:cNvCxnSpPr/>
          <p:nvPr/>
        </p:nvCxnSpPr>
        <p:spPr>
          <a:xfrm>
            <a:off x="5150360" y="1740580"/>
            <a:ext cx="1260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CuadroTexto"/>
          <p:cNvSpPr txBox="1"/>
          <p:nvPr/>
        </p:nvSpPr>
        <p:spPr>
          <a:xfrm>
            <a:off x="107504" y="5085184"/>
            <a:ext cx="419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>
                <a:solidFill>
                  <a:srgbClr val="0000FF"/>
                </a:solidFill>
              </a:rPr>
              <a:t>Decisión</a:t>
            </a:r>
            <a:r>
              <a:rPr lang="es-ES" b="1" dirty="0" smtClean="0">
                <a:solidFill>
                  <a:srgbClr val="0000FF"/>
                </a:solidFill>
              </a:rPr>
              <a:t>: Acepto la hipótesis nula 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 = 30)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9" name="68 CuadroTexto"/>
          <p:cNvSpPr txBox="1"/>
          <p:nvPr/>
        </p:nvSpPr>
        <p:spPr>
          <a:xfrm>
            <a:off x="107504" y="5405452"/>
            <a:ext cx="896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smtClean="0">
                <a:solidFill>
                  <a:srgbClr val="0000FF"/>
                </a:solidFill>
              </a:rPr>
              <a:t>Interpretación</a:t>
            </a:r>
            <a:r>
              <a:rPr lang="es-ES" b="1" dirty="0" smtClean="0">
                <a:solidFill>
                  <a:srgbClr val="0000FF"/>
                </a:solidFill>
              </a:rPr>
              <a:t>: Según la evidencia </a:t>
            </a:r>
            <a:r>
              <a:rPr lang="es-ES" b="1" dirty="0" err="1" smtClean="0">
                <a:solidFill>
                  <a:srgbClr val="0000FF"/>
                </a:solidFill>
              </a:rPr>
              <a:t>muestral</a:t>
            </a:r>
            <a:r>
              <a:rPr lang="es-ES" b="1" dirty="0" smtClean="0">
                <a:solidFill>
                  <a:srgbClr val="0000FF"/>
                </a:solidFill>
              </a:rPr>
              <a:t>, la penetración cónica media no es significativamente menor a 30 mm/golpe, por lo que no se debe utilizar el pavimento.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6284952" y="836712"/>
            <a:ext cx="28803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70 CuadroTexto"/>
          <p:cNvSpPr txBox="1"/>
          <p:nvPr/>
        </p:nvSpPr>
        <p:spPr>
          <a:xfrm>
            <a:off x="338768" y="1094264"/>
            <a:ext cx="440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rgbClr val="0000FF"/>
                </a:solidFill>
              </a:rPr>
              <a:t>TLC</a:t>
            </a:r>
            <a:endParaRPr lang="es-AR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4" grpId="0"/>
      <p:bldP spid="25" grpId="0"/>
      <p:bldP spid="26" grpId="0"/>
      <p:bldP spid="31" grpId="0"/>
      <p:bldP spid="32" grpId="0"/>
      <p:bldP spid="33" grpId="0"/>
      <p:bldP spid="42" grpId="0"/>
      <p:bldP spid="52" grpId="0"/>
      <p:bldP spid="53" grpId="0"/>
      <p:bldP spid="54" grpId="0"/>
      <p:bldP spid="54" grpId="1"/>
      <p:bldP spid="79" grpId="0"/>
      <p:bldP spid="80" grpId="0"/>
      <p:bldP spid="49" grpId="0"/>
      <p:bldP spid="50" grpId="0"/>
      <p:bldP spid="55" grpId="0"/>
      <p:bldP spid="57" grpId="0"/>
      <p:bldP spid="59" grpId="0"/>
      <p:bldP spid="61" grpId="0"/>
      <p:bldP spid="62" grpId="0"/>
      <p:bldP spid="63" grpId="0" animBg="1"/>
      <p:bldP spid="66" grpId="0"/>
      <p:bldP spid="68" grpId="0"/>
      <p:bldP spid="69" grpId="0"/>
      <p:bldP spid="70" grpId="0" animBg="1"/>
      <p:bldP spid="7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 l="12643" t="13086" r="10983" b="23422"/>
          <a:stretch>
            <a:fillRect/>
          </a:stretch>
        </p:blipFill>
        <p:spPr bwMode="auto">
          <a:xfrm>
            <a:off x="174968" y="77807"/>
            <a:ext cx="8820000" cy="412239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cxnSp>
        <p:nvCxnSpPr>
          <p:cNvPr id="6" name="5 Conector recto"/>
          <p:cNvCxnSpPr/>
          <p:nvPr/>
        </p:nvCxnSpPr>
        <p:spPr>
          <a:xfrm>
            <a:off x="7452320" y="918310"/>
            <a:ext cx="1368152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395536" y="1146910"/>
            <a:ext cx="7164000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7025600" y="713334"/>
            <a:ext cx="1800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10776" y="926694"/>
            <a:ext cx="70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822256" y="214244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828330" y="2544014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828330" y="297606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767880" y="3654614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957344" y="76562"/>
            <a:ext cx="329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 DE PROCESO 11</a:t>
            </a:r>
            <a:endParaRPr lang="es-AR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0983" b="50315"/>
          <a:stretch>
            <a:fillRect/>
          </a:stretch>
        </p:blipFill>
        <p:spPr bwMode="auto">
          <a:xfrm>
            <a:off x="153546" y="476672"/>
            <a:ext cx="8820000" cy="237626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2866829" y="1605779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370780" y="1789145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739037" y="2044519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1724394" y="2293201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49833" r="10983" b="20469"/>
          <a:stretch>
            <a:fillRect/>
          </a:stretch>
        </p:blipFill>
        <p:spPr bwMode="auto">
          <a:xfrm>
            <a:off x="163290" y="3012939"/>
            <a:ext cx="8820000" cy="192822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0" name="9 CuadroTexto"/>
          <p:cNvSpPr txBox="1"/>
          <p:nvPr/>
        </p:nvSpPr>
        <p:spPr>
          <a:xfrm>
            <a:off x="3019229" y="3468695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7540657" y="3884069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531020" y="411642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Elipse"/>
          <p:cNvSpPr/>
          <p:nvPr/>
        </p:nvSpPr>
        <p:spPr>
          <a:xfrm>
            <a:off x="1731030" y="3717032"/>
            <a:ext cx="504000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10" grpId="0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>
            <a:spLocks noChangeArrowheads="1"/>
          </p:cNvSpPr>
          <p:nvPr/>
        </p:nvSpPr>
        <p:spPr bwMode="auto">
          <a:xfrm>
            <a:off x="144840" y="5182160"/>
            <a:ext cx="889248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Como </a:t>
            </a:r>
            <a:r>
              <a:rPr kumimoji="0" lang="es-ES_tradnl" sz="20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s-ES_tradnl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observada</a:t>
            </a: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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kumimoji="0" lang="es-ES_tradnl" sz="2000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s-ES_tradnl" sz="20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crítica</a:t>
            </a: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kumimoji="0" lang="es-ES_trad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rechazamos la hipótesis nula</a:t>
            </a: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Según la conclusión, interpretamos:</a:t>
            </a:r>
            <a:endParaRPr lang="es-AR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Rechazamos la hipótesis nula, es decir, </a:t>
            </a:r>
            <a:r>
              <a:rPr kumimoji="0" lang="es-ES_tradnl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el modelo propuesto (</a:t>
            </a:r>
            <a:r>
              <a:rPr kumimoji="0" lang="es-ES" sz="20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Binomial</a:t>
            </a:r>
            <a:r>
              <a:rPr kumimoji="0" lang="es-ES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con n = 10 y p = 0,05) no </a:t>
            </a:r>
            <a:r>
              <a:rPr kumimoji="0" lang="es-ES_tradnl" sz="20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da una buena descripción para el número de unidades defectuosas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467544" y="332656"/>
          <a:ext cx="8352928" cy="1656185"/>
        </p:xfrm>
        <a:graphic>
          <a:graphicData uri="http://schemas.openxmlformats.org/drawingml/2006/table">
            <a:tbl>
              <a:tblPr/>
              <a:tblGrid>
                <a:gridCol w="2392786"/>
                <a:gridCol w="1702205"/>
                <a:gridCol w="2031977"/>
                <a:gridCol w="2225960"/>
              </a:tblGrid>
              <a:tr h="59149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Número de unidades</a:t>
                      </a:r>
                      <a:endParaRPr lang="es-AR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 defectos</a:t>
                      </a:r>
                      <a:endParaRPr lang="es-AR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Cantidad de días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</a:t>
                      </a:r>
                      <a:r>
                        <a:rPr lang="es-ES" sz="1800" i="1" baseline="-25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Probabilidad teórica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r>
                        <a:rPr lang="es-ES" sz="1800" i="1" baseline="-25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Frecuencia esperada 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</a:t>
                      </a:r>
                      <a:r>
                        <a:rPr lang="es-ES" sz="1800" i="1" baseline="-250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138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0,5987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119,74</a:t>
                      </a:r>
                      <a:endParaRPr lang="es-AR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53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0,3151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63,02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48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 o más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0,0862</a:t>
                      </a:r>
                      <a:endParaRPr lang="es-AR" sz="18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i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17,24</a:t>
                      </a:r>
                      <a:endParaRPr lang="es-AR" sz="18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4587240" y="363136"/>
            <a:ext cx="2232248" cy="1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6607656" y="363136"/>
            <a:ext cx="2196000" cy="16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3419872" y="20608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200</a:t>
            </a:r>
            <a:endParaRPr lang="es-A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2411596"/>
            <a:ext cx="836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Debemos comparar los valores observados (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s-E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) con los valores teóricos o esperados (</a:t>
            </a:r>
            <a:r>
              <a:rPr lang="es-ES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s-E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ES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s-AR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7 Imagen" descr="Ji2.jpg"/>
          <p:cNvPicPr>
            <a:picLocks noChangeAspect="1"/>
          </p:cNvPicPr>
          <p:nvPr/>
        </p:nvPicPr>
        <p:blipFill>
          <a:blip r:embed="rId2" cstate="print"/>
          <a:srcRect l="7708" r="3333" b="10000"/>
          <a:stretch>
            <a:fillRect/>
          </a:stretch>
        </p:blipFill>
        <p:spPr>
          <a:xfrm>
            <a:off x="179512" y="2708920"/>
            <a:ext cx="4392488" cy="1944216"/>
          </a:xfrm>
          <a:prstGeom prst="rect">
            <a:avLst/>
          </a:prstGeom>
        </p:spPr>
      </p:pic>
      <p:sp>
        <p:nvSpPr>
          <p:cNvPr id="9" name="8 Rectángulo"/>
          <p:cNvSpPr/>
          <p:nvPr/>
        </p:nvSpPr>
        <p:spPr>
          <a:xfrm>
            <a:off x="4860032" y="2852936"/>
            <a:ext cx="41044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Estadística </a:t>
            </a:r>
            <a:r>
              <a:rPr lang="es-ES_tradnl" i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observada =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</a:t>
            </a:r>
            <a:r>
              <a:rPr lang="es-ES_tradnl" i="1" baseline="-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[(</a:t>
            </a:r>
            <a:r>
              <a:rPr lang="es-ES_tradnl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s-ES_tradnl" i="1" baseline="-30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lang="es-ES_tradnl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s-ES_tradnl" i="1" baseline="-30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lang="es-ES_tradnl" i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/ </a:t>
            </a:r>
            <a:r>
              <a:rPr lang="es-ES_tradnl" i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s-ES_tradnl" i="1" baseline="-30000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 = </a:t>
            </a:r>
            <a:r>
              <a:rPr lang="es-ES_tradnl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8,3161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Estadística </a:t>
            </a:r>
            <a:r>
              <a:rPr lang="es-ES_tradnl" i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crítica (k - 1 = 3 – 1 = 2) =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s-ES_tradnl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5,991</a:t>
            </a:r>
            <a:endParaRPr lang="es-AR" b="1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2267744" y="4190608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1013128" y="4175368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4572000" y="4293096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_tradnl" i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1916088" y="4587076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_tradnl" b="1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s-ES_tradnl" b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s-AR" b="1" dirty="0"/>
          </a:p>
        </p:txBody>
      </p:sp>
      <p:sp>
        <p:nvSpPr>
          <p:cNvPr id="14" name="13 Rectángulo"/>
          <p:cNvSpPr/>
          <p:nvPr/>
        </p:nvSpPr>
        <p:spPr>
          <a:xfrm>
            <a:off x="2627784" y="4596368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_tradnl" b="1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s-ES_tradnl" b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s-AR" b="1" dirty="0"/>
          </a:p>
        </p:txBody>
      </p:sp>
      <p:sp>
        <p:nvSpPr>
          <p:cNvPr id="15" name="14 Rectángulo"/>
          <p:cNvSpPr/>
          <p:nvPr/>
        </p:nvSpPr>
        <p:spPr>
          <a:xfrm>
            <a:off x="2339752" y="4077072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</a:t>
            </a:r>
            <a:endParaRPr lang="es-AR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5" grpId="0"/>
      <p:bldP spid="4" grpId="0" animBg="1"/>
      <p:bldP spid="5" grpId="0" animBg="1"/>
      <p:bldP spid="6" grpId="0"/>
      <p:bldP spid="7" grpId="0"/>
      <p:bldP spid="9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484784"/>
            <a:ext cx="71287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Prueba</a:t>
            </a:r>
          </a:p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independencia</a:t>
            </a:r>
            <a:endParaRPr lang="es-AR" sz="8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323528" y="1489720"/>
          <a:ext cx="8352927" cy="1219200"/>
        </p:xfrm>
        <a:graphic>
          <a:graphicData uri="http://schemas.openxmlformats.org/drawingml/2006/table">
            <a:tbl>
              <a:tblPr/>
              <a:tblGrid>
                <a:gridCol w="2530814"/>
                <a:gridCol w="1792373"/>
                <a:gridCol w="1841970"/>
                <a:gridCol w="218777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ES" sz="2000" b="1" spc="-15" dirty="0">
                        <a:solidFill>
                          <a:srgbClr val="0000FF"/>
                        </a:solidFill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No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fumadores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Fumadores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moderados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Fumadores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empedernidos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Con hipertensión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21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36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30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Sin hipertensión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 dirty="0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48</a:t>
                      </a:r>
                      <a:endParaRPr lang="es-AR" sz="2000" b="1" dirty="0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26</a:t>
                      </a:r>
                      <a:endParaRPr lang="es-AR" sz="2000" b="1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000" b="1" spc="-15" dirty="0">
                          <a:solidFill>
                            <a:srgbClr val="0000FF"/>
                          </a:solidFill>
                          <a:latin typeface="Comic Sans MS"/>
                          <a:ea typeface="Times New Roman"/>
                          <a:cs typeface="Times New Roman"/>
                        </a:rPr>
                        <a:t>19</a:t>
                      </a:r>
                      <a:endParaRPr lang="es-AR" sz="2000" b="1" dirty="0">
                        <a:latin typeface="Comic Sans MS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0657" name="Rectangle 1"/>
          <p:cNvSpPr>
            <a:spLocks noChangeArrowheads="1"/>
          </p:cNvSpPr>
          <p:nvPr/>
        </p:nvSpPr>
        <p:spPr bwMode="auto">
          <a:xfrm>
            <a:off x="185544" y="373300"/>
            <a:ext cx="8748464" cy="34778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En un experimento para estudiar la dependencia entre la hipertensión y los hábitos de fumar, se tomaron los siguientes datos de 180 individuos: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sz="20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ES" sz="2000" b="1" dirty="0" smtClean="0">
              <a:solidFill>
                <a:srgbClr val="0000FF"/>
              </a:solidFill>
              <a:latin typeface="Comic Sans MS" pitchFamily="66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AR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mic Sans MS" pitchFamily="66" charset="0"/>
                <a:ea typeface="Times New Roman" pitchFamily="18" charset="0"/>
                <a:cs typeface="Times New Roman" pitchFamily="18" charset="0"/>
              </a:rPr>
              <a:t>Pruebe la hipótesis de que la presencia o ausencia de hipertensión es independiente de los hábitos de fumar con un nivel de significancia de 0,05.</a:t>
            </a:r>
            <a:endParaRPr kumimoji="0" lang="es-E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216024" y="4048036"/>
            <a:ext cx="8748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</a:t>
            </a:r>
            <a:r>
              <a:rPr kumimoji="0" lang="es-ES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Los hábitos de fumar son independientes de la hipertensión arterial</a:t>
            </a:r>
            <a:endParaRPr kumimoji="0" lang="es-A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</a:t>
            </a:r>
            <a:r>
              <a:rPr kumimoji="0" lang="es-ES" sz="2000" b="0" i="1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s-E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Los hábitos de fumar no son independientes de la hipertensión arterial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44016" y="5005625"/>
            <a:ext cx="88924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Para poder calcular el estadístico de prueba es necesario evaluar los valores esperados, para ello podemos realizar una nueva tabla con el valor esperado correspondiente a cada uno de los valores observados.</a:t>
            </a:r>
            <a:endParaRPr kumimoji="0" lang="es-E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827584" y="404664"/>
          <a:ext cx="7920880" cy="1872209"/>
        </p:xfrm>
        <a:graphic>
          <a:graphicData uri="http://schemas.openxmlformats.org/drawingml/2006/table">
            <a:tbl>
              <a:tblPr/>
              <a:tblGrid>
                <a:gridCol w="2056921"/>
                <a:gridCol w="1453393"/>
                <a:gridCol w="1497062"/>
                <a:gridCol w="1778111"/>
                <a:gridCol w="1135393"/>
              </a:tblGrid>
              <a:tr h="748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i="1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Valores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i="1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observados (</a:t>
                      </a:r>
                      <a:r>
                        <a:rPr lang="es-ES" sz="2200" i="1" spc="-15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</a:t>
                      </a:r>
                      <a:r>
                        <a:rPr lang="es-ES" sz="2200" i="1" spc="-15" baseline="-25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s-ES" sz="2200" i="1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fumadores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Fumadores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moderados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Fumadores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empedernidos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 hipertensión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21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36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30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87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Sin hipertensión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48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26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19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93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4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69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62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49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180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828464" y="2636912"/>
          <a:ext cx="7920000" cy="2037097"/>
        </p:xfrm>
        <a:graphic>
          <a:graphicData uri="http://schemas.openxmlformats.org/drawingml/2006/table">
            <a:tbl>
              <a:tblPr/>
              <a:tblGrid>
                <a:gridCol w="2056692"/>
                <a:gridCol w="1453232"/>
                <a:gridCol w="1496896"/>
                <a:gridCol w="1777913"/>
                <a:gridCol w="1135267"/>
              </a:tblGrid>
              <a:tr h="6807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i="1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Valores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i="1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esperados (</a:t>
                      </a:r>
                      <a:r>
                        <a:rPr lang="es-ES" sz="2200" i="1" spc="-15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</a:t>
                      </a:r>
                      <a:r>
                        <a:rPr lang="es-ES" sz="2200" i="1" spc="-15" baseline="-250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</a:t>
                      </a:r>
                      <a:r>
                        <a:rPr lang="es-ES" sz="2200" i="1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fumadores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Fumadores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moderados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Fumadores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empedernidos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 hipertensión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33,35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29,97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23,68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87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10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Sin hipertensión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35,65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32,03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25,32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93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Totales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69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62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49</a:t>
                      </a:r>
                      <a:endParaRPr lang="es-AR" sz="22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" sz="2200" spc="-15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180</a:t>
                      </a:r>
                      <a:endParaRPr lang="es-AR" sz="22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3 Rectángulo"/>
          <p:cNvSpPr/>
          <p:nvPr/>
        </p:nvSpPr>
        <p:spPr>
          <a:xfrm>
            <a:off x="3059832" y="3397468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4572000" y="3397468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6156176" y="3397468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Rectángulo"/>
          <p:cNvSpPr/>
          <p:nvPr/>
        </p:nvSpPr>
        <p:spPr>
          <a:xfrm>
            <a:off x="3075598" y="3901524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"/>
          <p:cNvSpPr/>
          <p:nvPr/>
        </p:nvSpPr>
        <p:spPr>
          <a:xfrm>
            <a:off x="4587766" y="3901524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Rectángulo"/>
          <p:cNvSpPr/>
          <p:nvPr/>
        </p:nvSpPr>
        <p:spPr>
          <a:xfrm>
            <a:off x="6171942" y="3901524"/>
            <a:ext cx="10801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827584" y="5109572"/>
            <a:ext cx="6588224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Estadística 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kumimoji="0" lang="es-ES_tradnl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observada = </a:t>
            </a:r>
            <a:r>
              <a:rPr kumimoji="0" lang="es-ES_tradnl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ij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[(</a:t>
            </a:r>
            <a:r>
              <a:rPr kumimoji="0" lang="es-ES_tradnl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kumimoji="0" lang="es-ES_tradnl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– </a:t>
            </a:r>
            <a:r>
              <a:rPr kumimoji="0" lang="es-ES_tradnl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s-ES_tradnl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  <a:r>
              <a:rPr kumimoji="0" lang="es-ES_tradnl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/ </a:t>
            </a:r>
            <a:r>
              <a:rPr kumimoji="0" lang="es-ES_tradnl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kumimoji="0" lang="es-ES_tradnl" b="0" i="1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ij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]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kumimoji="0" lang="es-ES_tradnl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observada = </a:t>
            </a:r>
            <a:r>
              <a:rPr kumimoji="0" lang="es-ES_tradn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14,4636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Estadística </a:t>
            </a:r>
            <a:r>
              <a:rPr kumimoji="0" lang="es-ES_tradnl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crítica para α con (f – 1) (c - 1) grados de libertad</a:t>
            </a: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(f:número de filas y c: número de columnas)</a:t>
            </a:r>
            <a:endParaRPr kumimoji="0" lang="es-A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kumimoji="0" lang="es-ES_tradnl" b="0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crítica con (2 – 1) (3 - 1) = 2 grados de libertad = </a:t>
            </a:r>
            <a:r>
              <a:rPr kumimoji="0" lang="es-ES_tradn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5,991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696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3441774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Como </a:t>
            </a:r>
            <a:r>
              <a:rPr lang="es-ES_tradnl" sz="2000" i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s-ES_tradnl" sz="2000" i="1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observada</a:t>
            </a:r>
            <a:r>
              <a:rPr lang="es-ES_tradnl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s-ES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&gt; </a:t>
            </a:r>
            <a:r>
              <a:rPr lang="es-ES_tradnl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_tradnl" sz="2000" i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s-ES_tradnl" sz="2000" i="1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crítica</a:t>
            </a:r>
            <a:r>
              <a:rPr lang="es-ES_tradnl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se rechaza la hipótesis nula.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s-AR" sz="2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_tradnl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Se rechaza la hipótesis nula, es decir, </a:t>
            </a:r>
            <a:r>
              <a:rPr lang="es-ES_tradnl" sz="2000" i="1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el hábito de fumar y la hipertensión no son independientes</a:t>
            </a:r>
            <a:r>
              <a:rPr lang="es-ES" sz="2000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a un nivel de significancia de 0,05.</a:t>
            </a:r>
            <a:r>
              <a:rPr lang="es-AR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s-AR" sz="2000" i="1" dirty="0" smtClean="0"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3" name="2 Imagen" descr="Ji2.jpg"/>
          <p:cNvPicPr>
            <a:picLocks noChangeAspect="1"/>
          </p:cNvPicPr>
          <p:nvPr/>
        </p:nvPicPr>
        <p:blipFill>
          <a:blip r:embed="rId2" cstate="print"/>
          <a:srcRect l="7708" r="3333" b="10000"/>
          <a:stretch>
            <a:fillRect/>
          </a:stretch>
        </p:blipFill>
        <p:spPr>
          <a:xfrm>
            <a:off x="323528" y="934561"/>
            <a:ext cx="4392488" cy="1944216"/>
          </a:xfrm>
          <a:prstGeom prst="rect">
            <a:avLst/>
          </a:prstGeom>
        </p:spPr>
      </p:pic>
      <p:sp>
        <p:nvSpPr>
          <p:cNvPr id="4" name="3 Rectángulo"/>
          <p:cNvSpPr/>
          <p:nvPr/>
        </p:nvSpPr>
        <p:spPr>
          <a:xfrm>
            <a:off x="2411760" y="2416249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Rectángulo"/>
          <p:cNvSpPr/>
          <p:nvPr/>
        </p:nvSpPr>
        <p:spPr>
          <a:xfrm>
            <a:off x="1157144" y="2401009"/>
            <a:ext cx="288032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4716016" y="2518737"/>
            <a:ext cx="445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_tradnl" i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2060104" y="281271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_tradnl" b="1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s-ES_tradnl" b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s-AR" b="1" dirty="0"/>
          </a:p>
        </p:txBody>
      </p:sp>
      <p:sp>
        <p:nvSpPr>
          <p:cNvPr id="8" name="7 Rectángulo"/>
          <p:cNvSpPr/>
          <p:nvPr/>
        </p:nvSpPr>
        <p:spPr>
          <a:xfrm>
            <a:off x="3329020" y="282200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lang="es-ES_tradnl" b="1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</a:t>
            </a:r>
            <a:r>
              <a:rPr lang="es-ES_tradnl" b="1" baseline="30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endParaRPr lang="es-AR" b="1" dirty="0"/>
          </a:p>
        </p:txBody>
      </p:sp>
      <p:sp>
        <p:nvSpPr>
          <p:cNvPr id="9" name="8 Rectángulo"/>
          <p:cNvSpPr/>
          <p:nvPr/>
        </p:nvSpPr>
        <p:spPr>
          <a:xfrm>
            <a:off x="2483768" y="2302713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</a:t>
            </a:r>
            <a:endParaRPr lang="es-AR" b="1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801932" y="1137518"/>
            <a:ext cx="427006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kumimoji="0" lang="es-ES_tradnl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s-ES_tradnl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observada </a:t>
            </a:r>
            <a:r>
              <a:rPr kumimoji="0" lang="es-ES_tradnl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0" lang="es-ES_tradn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14,4636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_tradnl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</a:t>
            </a:r>
            <a:r>
              <a:rPr kumimoji="0" lang="es-ES_tradnl" i="1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s-ES_tradnl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es-ES_tradnl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crítica con (2 – 1) (3 - 1) = 2 grados de libertad </a:t>
            </a:r>
            <a:r>
              <a:rPr kumimoji="0" lang="es-ES_tradnl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es-ES_tradnl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5,991</a:t>
            </a:r>
            <a:endParaRPr kumimoji="0" lang="es-AR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1816419" y="788506"/>
            <a:ext cx="5707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EVALUACIÓN</a:t>
            </a:r>
          </a:p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</a:p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PROCESO</a:t>
            </a:r>
          </a:p>
          <a:p>
            <a:pPr algn="ctr"/>
            <a:r>
              <a:rPr lang="es-ES" sz="8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s-AR" sz="8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2326</Words>
  <Application>Microsoft Office PowerPoint</Application>
  <PresentationFormat>Presentación en pantalla (4:3)</PresentationFormat>
  <Paragraphs>437</Paragraphs>
  <Slides>37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39" baseType="lpstr">
      <vt:lpstr>Tema de Office</vt:lpstr>
      <vt:lpstr>Ecuación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  <vt:lpstr>Diapositiva 29</vt:lpstr>
      <vt:lpstr>Diapositiva 30</vt:lpstr>
      <vt:lpstr>Diapositiva 31</vt:lpstr>
      <vt:lpstr>Diapositiva 32</vt:lpstr>
      <vt:lpstr>Diapositiva 33</vt:lpstr>
      <vt:lpstr>Diapositiva 34</vt:lpstr>
      <vt:lpstr>Diapositiva 35</vt:lpstr>
      <vt:lpstr>Diapositiva 36</vt:lpstr>
      <vt:lpstr>Diapositiva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Mónica Guitart</dc:creator>
  <cp:lastModifiedBy>Elena</cp:lastModifiedBy>
  <cp:revision>295</cp:revision>
  <dcterms:created xsi:type="dcterms:W3CDTF">2013-09-28T19:19:09Z</dcterms:created>
  <dcterms:modified xsi:type="dcterms:W3CDTF">2018-08-23T11:28:29Z</dcterms:modified>
</cp:coreProperties>
</file>