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Autofit/>
          </a:bodyPr>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FB594875-36F8-49CB-9DDD-1A310EE257AA}" type="slidenum">
              <a:rPr lang="es"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lstStyle/>
          <a:p>
            <a:r>
              <a:rPr lang="en-US"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316F8D1-C133-4581-ACCA-680DE831F01C}" type="slidenum">
              <a:rPr lang="es"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s://es.wikipedia.org/wiki/C&#243;digo_(comunicaci&#243;n)"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Google Shape;54;p13"/>
          <p:cNvSpPr txBox="1"/>
          <p:nvPr/>
        </p:nvSpPr>
        <p:spPr>
          <a:xfrm>
            <a:off x="311760" y="744480"/>
            <a:ext cx="8520120" cy="2052360"/>
          </a:xfrm>
          <a:prstGeom prst="rect">
            <a:avLst/>
          </a:prstGeom>
          <a:noFill/>
          <a:ln w="0">
            <a:noFill/>
          </a:ln>
        </p:spPr>
        <p:txBody>
          <a:bodyPr tIns="91440" bIns="91440" anchor="b">
            <a:noAutofit/>
          </a:bodyPr>
          <a:lstStyle/>
          <a:p>
            <a:pPr algn="ctr">
              <a:lnSpc>
                <a:spcPct val="100000"/>
              </a:lnSpc>
              <a:tabLst>
                <a:tab pos="0" algn="l"/>
              </a:tabLst>
            </a:pPr>
            <a:r>
              <a:rPr lang="es" sz="5200" b="0" strike="noStrike" spc="-1">
                <a:solidFill>
                  <a:srgbClr val="000000"/>
                </a:solidFill>
                <a:latin typeface="Arial"/>
                <a:ea typeface="Arial"/>
              </a:rPr>
              <a:t>GESTION DE RIESGOS</a:t>
            </a:r>
            <a:endParaRPr lang="en-US" sz="5200" b="0" strike="noStrike" spc="-1">
              <a:solidFill>
                <a:srgbClr val="000000"/>
              </a:solidFill>
              <a:latin typeface="Arial"/>
            </a:endParaRPr>
          </a:p>
          <a:p>
            <a:pPr algn="ctr">
              <a:lnSpc>
                <a:spcPct val="100000"/>
              </a:lnSpc>
              <a:tabLst>
                <a:tab pos="0" algn="l"/>
              </a:tabLst>
            </a:pPr>
            <a:endParaRPr lang="en-US" sz="5200" b="0" strike="noStrike" spc="-1">
              <a:solidFill>
                <a:srgbClr val="000000"/>
              </a:solidFill>
              <a:latin typeface="Arial"/>
            </a:endParaRPr>
          </a:p>
        </p:txBody>
      </p:sp>
      <p:sp>
        <p:nvSpPr>
          <p:cNvPr id="79" name="Google Shape;55;p13"/>
          <p:cNvSpPr txBox="1"/>
          <p:nvPr/>
        </p:nvSpPr>
        <p:spPr>
          <a:xfrm>
            <a:off x="311760" y="2834280"/>
            <a:ext cx="8520120" cy="792360"/>
          </a:xfrm>
          <a:prstGeom prst="rect">
            <a:avLst/>
          </a:prstGeom>
          <a:noFill/>
          <a:ln w="0">
            <a:noFill/>
          </a:ln>
        </p:spPr>
        <p:txBody>
          <a:bodyPr tIns="91440" bIns="91440">
            <a:noAutofit/>
          </a:bodyPr>
          <a:lstStyle/>
          <a:p>
            <a:pPr algn="ctr">
              <a:lnSpc>
                <a:spcPct val="100000"/>
              </a:lnSpc>
              <a:tabLst>
                <a:tab pos="0" algn="l"/>
              </a:tabLst>
            </a:pPr>
            <a:r>
              <a:rPr lang="es" sz="2800" b="0" strike="noStrike" spc="-1">
                <a:solidFill>
                  <a:srgbClr val="595959"/>
                </a:solidFill>
                <a:latin typeface="Arial"/>
                <a:ea typeface="Arial"/>
              </a:rPr>
              <a:t> </a:t>
            </a:r>
            <a:endParaRPr lang="en-US" sz="2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113;p22"/>
          <p:cNvSpPr txBox="1"/>
          <p:nvPr/>
        </p:nvSpPr>
        <p:spPr>
          <a:xfrm>
            <a:off x="311760" y="147600"/>
            <a:ext cx="8520120" cy="20088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102" name="Google Shape;114;p22"/>
          <p:cNvSpPr txBox="1"/>
          <p:nvPr/>
        </p:nvSpPr>
        <p:spPr>
          <a:xfrm>
            <a:off x="311760" y="429840"/>
            <a:ext cx="8520120" cy="4138920"/>
          </a:xfrm>
          <a:prstGeom prst="rect">
            <a:avLst/>
          </a:prstGeom>
          <a:noFill/>
          <a:ln w="0">
            <a:noFill/>
          </a:ln>
        </p:spPr>
        <p:txBody>
          <a:bodyPr tIns="91440" bIns="91440">
            <a:noAutofit/>
          </a:bodyPr>
          <a:lstStyle/>
          <a:p>
            <a:endParaRPr lang="en-US" sz="1400" b="0" strike="noStrike" spc="-1">
              <a:solidFill>
                <a:srgbClr val="000000"/>
              </a:solidFill>
              <a:latin typeface="Arial"/>
            </a:endParaRPr>
          </a:p>
        </p:txBody>
      </p:sp>
      <p:pic>
        <p:nvPicPr>
          <p:cNvPr id="103" name="Google Shape;115;p22"/>
          <p:cNvPicPr/>
          <p:nvPr/>
        </p:nvPicPr>
        <p:blipFill>
          <a:blip r:embed="rId2"/>
          <a:stretch/>
        </p:blipFill>
        <p:spPr>
          <a:xfrm>
            <a:off x="873000" y="821160"/>
            <a:ext cx="7103880" cy="37472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Google Shape;120;p23"/>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105" name="Google Shape;121;p23"/>
          <p:cNvSpPr txBox="1"/>
          <p:nvPr/>
        </p:nvSpPr>
        <p:spPr>
          <a:xfrm>
            <a:off x="311760" y="0"/>
            <a:ext cx="8520120" cy="456876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pic>
        <p:nvPicPr>
          <p:cNvPr id="106" name="Google Shape;122;p23"/>
          <p:cNvPicPr/>
          <p:nvPr/>
        </p:nvPicPr>
        <p:blipFill>
          <a:blip r:embed="rId2"/>
          <a:stretch/>
        </p:blipFill>
        <p:spPr>
          <a:xfrm>
            <a:off x="914400" y="581040"/>
            <a:ext cx="7619760" cy="4285800"/>
          </a:xfrm>
          <a:prstGeom prst="rect">
            <a:avLst/>
          </a:prstGeom>
          <a:ln w="0">
            <a:noFill/>
          </a:ln>
        </p:spPr>
      </p:pic>
      <p:sp>
        <p:nvSpPr>
          <p:cNvPr id="107" name="TextBox 106"/>
          <p:cNvSpPr txBox="1"/>
          <p:nvPr/>
        </p:nvSpPr>
        <p:spPr>
          <a:xfrm>
            <a:off x="7003080" y="2168280"/>
            <a:ext cx="1828800" cy="1370160"/>
          </a:xfrm>
          <a:prstGeom prst="rect">
            <a:avLst/>
          </a:prstGeom>
          <a:noFill/>
          <a:ln w="0">
            <a:noFill/>
          </a:ln>
        </p:spPr>
        <p:txBody>
          <a:bodyPr lIns="90000" tIns="45000" rIns="90000" bIns="45000">
            <a:noAutofit/>
          </a:bodyPr>
          <a:lstStyle/>
          <a:p>
            <a:r>
              <a:rPr lang="en-US" sz="1800" b="0" strike="noStrike" spc="-1">
                <a:latin typeface="Arial"/>
              </a:rPr>
              <a:t>Dice cuanto en plata merece ser mejorada la seguridad de algo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Google Shape;127;p24"/>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SGSI (sistema de gestion de seguridad)</a:t>
            </a:r>
            <a:endParaRPr lang="en-US" sz="2800" b="0" strike="noStrike" spc="-1">
              <a:solidFill>
                <a:srgbClr val="000000"/>
              </a:solidFill>
              <a:latin typeface="Arial"/>
            </a:endParaRPr>
          </a:p>
        </p:txBody>
      </p:sp>
      <p:sp>
        <p:nvSpPr>
          <p:cNvPr id="109" name="Google Shape;128;p24"/>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Con un SGSI, </a:t>
            </a:r>
            <a:r>
              <a:rPr lang="es" sz="1800" b="1" strike="noStrike" spc="-1">
                <a:solidFill>
                  <a:srgbClr val="595959"/>
                </a:solidFill>
                <a:latin typeface="Arial"/>
                <a:ea typeface="Arial"/>
              </a:rPr>
              <a:t>la organización conoce los riesgos </a:t>
            </a:r>
            <a:r>
              <a:rPr lang="es" sz="1800" b="0" strike="noStrike" spc="-1">
                <a:solidFill>
                  <a:srgbClr val="595959"/>
                </a:solidFill>
                <a:latin typeface="Arial"/>
                <a:ea typeface="Arial"/>
              </a:rPr>
              <a:t>a los que está sometida su información y los asume, </a:t>
            </a:r>
            <a:r>
              <a:rPr lang="es" sz="1800" b="1" strike="noStrike" spc="-1">
                <a:solidFill>
                  <a:srgbClr val="595959"/>
                </a:solidFill>
                <a:latin typeface="Arial"/>
                <a:ea typeface="Arial"/>
              </a:rPr>
              <a:t>minimiza, transfiere o controla</a:t>
            </a:r>
            <a:r>
              <a:rPr lang="es" sz="1800" b="0" strike="noStrike" spc="-1">
                <a:solidFill>
                  <a:srgbClr val="595959"/>
                </a:solidFill>
                <a:latin typeface="Arial"/>
                <a:ea typeface="Arial"/>
              </a:rPr>
              <a:t> mediante una sistemática definida, documentada y conocida por todos, que se revisa y actualiza constantemente​.</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0" strike="noStrike" spc="-1">
                <a:solidFill>
                  <a:srgbClr val="595959"/>
                </a:solidFill>
                <a:latin typeface="Arial"/>
                <a:ea typeface="Arial"/>
              </a:rPr>
              <a:t>¿Qué incluye un SGSI? Un Sistema de Gestión de la Seguridad de la Información basado en ISO 27001 está formado por una serie de documentos que pueden clasificarse en una pirámide de cuatro niveles. </a:t>
            </a:r>
            <a:endParaRPr lang="en-US"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133;p25"/>
          <p:cNvSpPr txBox="1"/>
          <p:nvPr/>
        </p:nvSpPr>
        <p:spPr>
          <a:xfrm rot="10800000">
            <a:off x="311760" y="154800"/>
            <a:ext cx="8520120" cy="25452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111" name="Google Shape;134;p25"/>
          <p:cNvSpPr txBox="1"/>
          <p:nvPr/>
        </p:nvSpPr>
        <p:spPr>
          <a:xfrm>
            <a:off x="311760" y="409680"/>
            <a:ext cx="8520120" cy="4572720"/>
          </a:xfrm>
          <a:prstGeom prst="rect">
            <a:avLst/>
          </a:prstGeom>
          <a:noFill/>
          <a:ln w="0">
            <a:noFill/>
          </a:ln>
        </p:spPr>
        <p:txBody>
          <a:bodyPr tIns="91440" bIns="91440">
            <a:noAutofit/>
          </a:bodyPr>
          <a:lstStyle/>
          <a:p>
            <a:endParaRPr lang="en-US" sz="1400" b="0" strike="noStrike" spc="-1">
              <a:solidFill>
                <a:srgbClr val="000000"/>
              </a:solidFill>
              <a:latin typeface="Arial"/>
            </a:endParaRPr>
          </a:p>
        </p:txBody>
      </p:sp>
      <p:pic>
        <p:nvPicPr>
          <p:cNvPr id="112" name="Google Shape;135;p25"/>
          <p:cNvPicPr/>
          <p:nvPr/>
        </p:nvPicPr>
        <p:blipFill>
          <a:blip r:embed="rId2"/>
          <a:stretch/>
        </p:blipFill>
        <p:spPr>
          <a:xfrm>
            <a:off x="2048040" y="409680"/>
            <a:ext cx="5047920" cy="43239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40;p26"/>
          <p:cNvSpPr txBox="1"/>
          <p:nvPr/>
        </p:nvSpPr>
        <p:spPr>
          <a:xfrm>
            <a:off x="463680" y="444960"/>
            <a:ext cx="8368200" cy="572400"/>
          </a:xfrm>
          <a:prstGeom prst="rect">
            <a:avLst/>
          </a:prstGeom>
          <a:noFill/>
          <a:ln w="0">
            <a:noFill/>
          </a:ln>
        </p:spPr>
        <p:txBody>
          <a:bodyPr tIns="91440" bIns="91440">
            <a:noAutofit/>
          </a:bodyPr>
          <a:lstStyle/>
          <a:p>
            <a:pPr>
              <a:lnSpc>
                <a:spcPct val="115000"/>
              </a:lnSpc>
              <a:spcAft>
                <a:spcPts val="1599"/>
              </a:spcAft>
              <a:tabLst>
                <a:tab pos="0" algn="l"/>
              </a:tabLst>
            </a:pPr>
            <a:r>
              <a:rPr lang="es" sz="2400" b="1" strike="noStrike" spc="-1">
                <a:solidFill>
                  <a:srgbClr val="595959"/>
                </a:solidFill>
                <a:latin typeface="Arial"/>
                <a:ea typeface="Arial"/>
              </a:rPr>
              <a:t>¿Cómo se implementa un SGSI? </a:t>
            </a:r>
            <a:endParaRPr lang="en-US" sz="2400" b="0" strike="noStrike" spc="-1">
              <a:solidFill>
                <a:srgbClr val="000000"/>
              </a:solidFill>
              <a:latin typeface="Arial"/>
            </a:endParaRPr>
          </a:p>
        </p:txBody>
      </p:sp>
      <p:sp>
        <p:nvSpPr>
          <p:cNvPr id="114" name="Google Shape;141;p26"/>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Para establecer y gestionar un Sistema de Gestión de la Seguridad de la Información en base a ISO 27001, </a:t>
            </a:r>
            <a:r>
              <a:rPr lang="es" sz="1800" b="1" strike="noStrike" spc="-1">
                <a:solidFill>
                  <a:srgbClr val="595959"/>
                </a:solidFill>
                <a:latin typeface="Arial"/>
                <a:ea typeface="Arial"/>
              </a:rPr>
              <a:t>se utiliza el ciclo continuo PDCA,</a:t>
            </a:r>
            <a:r>
              <a:rPr lang="es" sz="1800" b="0" strike="noStrike" spc="-1">
                <a:solidFill>
                  <a:srgbClr val="595959"/>
                </a:solidFill>
                <a:latin typeface="Arial"/>
                <a:ea typeface="Arial"/>
              </a:rPr>
              <a:t> tradicional en los sistemas de gestión de la calidad.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P l a n </a:t>
            </a:r>
            <a:r>
              <a:rPr lang="es" sz="1800" b="0" strike="noStrike" spc="-1">
                <a:solidFill>
                  <a:srgbClr val="595959"/>
                </a:solidFill>
                <a:latin typeface="Arial"/>
                <a:ea typeface="Arial"/>
              </a:rPr>
              <a:t>( p l a n i f i c a r ) : ​ establecer el SGSI.</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D o</a:t>
            </a:r>
            <a:r>
              <a:rPr lang="es" sz="1800" b="0" strike="noStrike" spc="-1">
                <a:solidFill>
                  <a:srgbClr val="595959"/>
                </a:solidFill>
                <a:latin typeface="Arial"/>
                <a:ea typeface="Arial"/>
              </a:rPr>
              <a:t> ( h a c e r ) : ​ implementar y utilizar el SGSI</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C h e c k </a:t>
            </a:r>
            <a:r>
              <a:rPr lang="es" sz="1800" b="0" strike="noStrike" spc="-1">
                <a:solidFill>
                  <a:srgbClr val="595959"/>
                </a:solidFill>
                <a:latin typeface="Arial"/>
                <a:ea typeface="Arial"/>
              </a:rPr>
              <a:t>( v e r i f i c a r ) : ​ monitorizar y revisar el SGSI.</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a:t>
            </a:r>
            <a:r>
              <a:rPr lang="es" sz="1800" b="1" strike="noStrike" spc="-1">
                <a:solidFill>
                  <a:srgbClr val="595959"/>
                </a:solidFill>
                <a:latin typeface="Arial"/>
                <a:ea typeface="Arial"/>
              </a:rPr>
              <a:t> A c t </a:t>
            </a:r>
            <a:r>
              <a:rPr lang="es" sz="1800" b="0" strike="noStrike" spc="-1">
                <a:solidFill>
                  <a:srgbClr val="595959"/>
                </a:solidFill>
                <a:latin typeface="Arial"/>
                <a:ea typeface="Arial"/>
              </a:rPr>
              <a:t>( a c t u a r ) : ​ mantener y mejorar el SGSI.</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146;p27"/>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P l a n :​ Establecer el SGSI </a:t>
            </a:r>
            <a:endParaRPr lang="en-US" sz="2800" b="0" strike="noStrike" spc="-1">
              <a:solidFill>
                <a:srgbClr val="000000"/>
              </a:solidFill>
              <a:latin typeface="Arial"/>
            </a:endParaRPr>
          </a:p>
        </p:txBody>
      </p:sp>
      <p:sp>
        <p:nvSpPr>
          <p:cNvPr id="116" name="Google Shape;147;p27"/>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Definir el ​alcance​ ​del SGSI</a:t>
            </a:r>
            <a:r>
              <a:rPr lang="es" sz="1800" b="0" strike="noStrike" spc="-1">
                <a:solidFill>
                  <a:srgbClr val="595959"/>
                </a:solidFill>
                <a:latin typeface="Arial"/>
                <a:ea typeface="Arial"/>
              </a:rPr>
              <a:t> en términos del negocio, la organización, su localización, activos y tecnologías, incluyendo detalles y justificación de cualquier exclusión</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Definir una ​metodología de evaluación del riesgo​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Identificar los riesgos</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Analizar y evaluar los riesgos</a:t>
            </a:r>
            <a:endParaRPr lang="en-US" sz="18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152;p28"/>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D o :​ Implementar y utilizar el SGSI </a:t>
            </a:r>
            <a:endParaRPr lang="en-US" sz="2800" b="0" strike="noStrike" spc="-1">
              <a:solidFill>
                <a:srgbClr val="000000"/>
              </a:solidFill>
              <a:latin typeface="Arial"/>
            </a:endParaRPr>
          </a:p>
        </p:txBody>
      </p:sp>
      <p:sp>
        <p:nvSpPr>
          <p:cNvPr id="118" name="Google Shape;153;p28"/>
          <p:cNvSpPr txBox="1"/>
          <p:nvPr/>
        </p:nvSpPr>
        <p:spPr>
          <a:xfrm>
            <a:off x="311760" y="1152360"/>
            <a:ext cx="8654040" cy="3801960"/>
          </a:xfrm>
          <a:prstGeom prst="rect">
            <a:avLst/>
          </a:prstGeom>
          <a:noFill/>
          <a:ln w="0">
            <a:noFill/>
          </a:ln>
        </p:spPr>
        <p:txBody>
          <a:bodyPr tIns="91440" bIns="91440">
            <a:noAutofit/>
          </a:bodyPr>
          <a:lstStyle/>
          <a:p>
            <a:pPr>
              <a:lnSpc>
                <a:spcPct val="115000"/>
              </a:lnSpc>
              <a:tabLst>
                <a:tab pos="0" algn="l"/>
              </a:tabLst>
            </a:pPr>
            <a:r>
              <a:rPr lang="es" sz="1800" b="1" strike="noStrike" spc="-1">
                <a:solidFill>
                  <a:srgbClr val="595959"/>
                </a:solidFill>
                <a:latin typeface="Arial"/>
                <a:ea typeface="Arial"/>
              </a:rPr>
              <a:t>Definir un plan de tratamiento de riesgos​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Implantar el plan de tratamiento de riesgos​</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a:t>
            </a:r>
            <a:r>
              <a:rPr lang="es" sz="1800" b="1" strike="noStrike" spc="-1">
                <a:solidFill>
                  <a:srgbClr val="595959"/>
                </a:solidFill>
                <a:latin typeface="Arial"/>
                <a:ea typeface="Arial"/>
              </a:rPr>
              <a:t>Implementar los controles​ anteriormente seleccionados</a:t>
            </a: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Definir ​un sistema de métricas​ que permita obtener resultados reproducibles</a:t>
            </a: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Procurar programas de ​formación y concienciación​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Gestionar las operaciones del SGSI. </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1" strike="noStrike" spc="-1">
                <a:solidFill>
                  <a:srgbClr val="595959"/>
                </a:solidFill>
                <a:latin typeface="Arial"/>
                <a:ea typeface="Arial"/>
              </a:rPr>
              <a:t>​Gestionar los recursos​</a:t>
            </a:r>
            <a:r>
              <a:rPr lang="es" sz="1800" b="0" strike="noStrike" spc="-1">
                <a:solidFill>
                  <a:srgbClr val="595959"/>
                </a:solidFill>
                <a:latin typeface="Arial"/>
                <a:ea typeface="Arial"/>
              </a:rPr>
              <a:t> </a:t>
            </a:r>
            <a:endParaRPr lang="en-US" sz="18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158;p29"/>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C h e c k : ​ Monitorizar y revisar el SGSI </a:t>
            </a:r>
            <a:endParaRPr lang="en-US" sz="2800" b="0" strike="noStrike" spc="-1">
              <a:solidFill>
                <a:srgbClr val="000000"/>
              </a:solidFill>
              <a:latin typeface="Arial"/>
            </a:endParaRPr>
          </a:p>
        </p:txBody>
      </p:sp>
      <p:sp>
        <p:nvSpPr>
          <p:cNvPr id="120" name="Google Shape;159;p29"/>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Ejecutar procedimientos de monitorización y revisión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 Revisar regularmente la ​efectividad del SGSI​,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 Medir la ​efectividad de los controles</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Realizar periódicamente ​auditorías internas​ del SGSI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 ​Actualizar los planes de seguridad​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​Registrar acciones y eventos</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164;p30"/>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A c t :​ Mantener y mejorar el SGSI </a:t>
            </a:r>
            <a:endParaRPr lang="en-US" sz="2800" b="0" strike="noStrike" spc="-1">
              <a:solidFill>
                <a:srgbClr val="000000"/>
              </a:solidFill>
              <a:latin typeface="Arial"/>
            </a:endParaRPr>
          </a:p>
        </p:txBody>
      </p:sp>
      <p:sp>
        <p:nvSpPr>
          <p:cNvPr id="122" name="Google Shape;165;p30"/>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1" strike="noStrike" spc="-1">
                <a:solidFill>
                  <a:srgbClr val="595959"/>
                </a:solidFill>
                <a:latin typeface="Arial"/>
                <a:ea typeface="Arial"/>
              </a:rPr>
              <a:t>Implantar en el SGSI las ​mejoras identificadas​.</a:t>
            </a: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Realizar las ​acciones preventivas y correctivas​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Comunicar las acciones y mejoras​ a todas las partes interesadas</a:t>
            </a: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1" strike="noStrike" spc="-1">
                <a:solidFill>
                  <a:srgbClr val="595959"/>
                </a:solidFill>
                <a:latin typeface="Arial"/>
                <a:ea typeface="Arial"/>
              </a:rPr>
              <a:t>Asegurarse que las mejoras introducidas alcanzan los ​objetivos previstos</a:t>
            </a:r>
            <a:r>
              <a:rPr lang="es" sz="1800" b="0" strike="noStrike" spc="-1">
                <a:solidFill>
                  <a:srgbClr val="595959"/>
                </a:solidFill>
                <a:latin typeface="Arial"/>
                <a:ea typeface="Arial"/>
              </a:rPr>
              <a:t>​. </a:t>
            </a:r>
            <a:endParaRPr lang="en-US" sz="18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Google Shape;170;p31"/>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124" name="Google Shape;171;p31"/>
          <p:cNvSpPr txBox="1"/>
          <p:nvPr/>
        </p:nvSpPr>
        <p:spPr>
          <a:xfrm>
            <a:off x="311760" y="1152360"/>
            <a:ext cx="8520120" cy="3416040"/>
          </a:xfrm>
          <a:prstGeom prst="rect">
            <a:avLst/>
          </a:prstGeom>
          <a:noFill/>
          <a:ln w="0">
            <a:noFill/>
          </a:ln>
        </p:spPr>
        <p:txBody>
          <a:bodyPr tIns="91440" bIns="91440">
            <a:noAutofit/>
          </a:bodyPr>
          <a:lstStyle/>
          <a:p>
            <a:endParaRPr lang="en-US" sz="1400" b="0" strike="noStrike" spc="-1">
              <a:solidFill>
                <a:srgbClr val="000000"/>
              </a:solidFill>
              <a:latin typeface="Arial"/>
            </a:endParaRPr>
          </a:p>
        </p:txBody>
      </p:sp>
      <p:pic>
        <p:nvPicPr>
          <p:cNvPr id="125" name="Google Shape;172;p31"/>
          <p:cNvPicPr/>
          <p:nvPr/>
        </p:nvPicPr>
        <p:blipFill>
          <a:blip r:embed="rId2"/>
          <a:stretch/>
        </p:blipFill>
        <p:spPr>
          <a:xfrm>
            <a:off x="2457720" y="1552680"/>
            <a:ext cx="3711240" cy="29440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60;p14"/>
          <p:cNvSpPr txBox="1"/>
          <p:nvPr/>
        </p:nvSpPr>
        <p:spPr>
          <a:xfrm>
            <a:off x="311760" y="61200"/>
            <a:ext cx="8520120" cy="49644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Normas ISO</a:t>
            </a:r>
            <a:endParaRPr lang="en-US" sz="2800" b="0" strike="noStrike" spc="-1">
              <a:solidFill>
                <a:srgbClr val="000000"/>
              </a:solidFill>
              <a:latin typeface="Arial"/>
            </a:endParaRPr>
          </a:p>
        </p:txBody>
      </p:sp>
      <p:sp>
        <p:nvSpPr>
          <p:cNvPr id="81" name="Google Shape;61;p14"/>
          <p:cNvSpPr txBox="1"/>
          <p:nvPr/>
        </p:nvSpPr>
        <p:spPr>
          <a:xfrm>
            <a:off x="311760" y="705960"/>
            <a:ext cx="8520120" cy="386280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888888"/>
                </a:solidFill>
                <a:highlight>
                  <a:srgbClr val="FFFFFF"/>
                </a:highlight>
                <a:latin typeface="Arial"/>
                <a:ea typeface="Arial"/>
              </a:rPr>
              <a:t>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888888"/>
                </a:solidFill>
                <a:highlight>
                  <a:srgbClr val="FFFFFF"/>
                </a:highlight>
                <a:latin typeface="Arial"/>
                <a:ea typeface="Arial"/>
              </a:rPr>
              <a:t>                             </a:t>
            </a:r>
            <a:endParaRPr lang="en-US" sz="1800" b="0" strike="noStrike" spc="-1">
              <a:solidFill>
                <a:srgbClr val="000000"/>
              </a:solidFill>
              <a:latin typeface="Arial"/>
            </a:endParaRPr>
          </a:p>
          <a:p>
            <a:pPr>
              <a:lnSpc>
                <a:spcPct val="115000"/>
              </a:lnSpc>
              <a:spcBef>
                <a:spcPts val="1599"/>
              </a:spcBef>
              <a:tabLst>
                <a:tab pos="0" algn="l"/>
              </a:tabLst>
            </a:pP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888888"/>
                </a:solidFill>
                <a:highlight>
                  <a:srgbClr val="FFFFFF"/>
                </a:highlight>
                <a:latin typeface="Arial"/>
                <a:ea typeface="Arial"/>
              </a:rPr>
              <a:t>Son un conjunto de </a:t>
            </a:r>
            <a:r>
              <a:rPr lang="es" sz="1800" b="0" strike="noStrike" spc="-1">
                <a:solidFill>
                  <a:srgbClr val="000000"/>
                </a:solidFill>
                <a:highlight>
                  <a:srgbClr val="FFFFFF"/>
                </a:highlight>
                <a:latin typeface="Arial"/>
                <a:ea typeface="Arial"/>
              </a:rPr>
              <a:t>normas orientadas a ordenar la gestión de una empresa</a:t>
            </a:r>
            <a:r>
              <a:rPr lang="es" sz="1800" b="0" strike="noStrike" spc="-1">
                <a:solidFill>
                  <a:srgbClr val="888888"/>
                </a:solidFill>
                <a:highlight>
                  <a:srgbClr val="FFFFFF"/>
                </a:highlight>
                <a:latin typeface="Arial"/>
                <a:ea typeface="Arial"/>
              </a:rPr>
              <a:t> en sus distintos ámbitos</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888888"/>
                </a:solidFill>
                <a:highlight>
                  <a:srgbClr val="FFFFFF"/>
                </a:highlight>
                <a:latin typeface="Arial"/>
                <a:ea typeface="Arial"/>
              </a:rPr>
              <a:t>Se crearon con la finalidad de ofrecer</a:t>
            </a:r>
            <a:r>
              <a:rPr lang="es" sz="1800" b="0" strike="noStrike" spc="-1">
                <a:solidFill>
                  <a:srgbClr val="000000"/>
                </a:solidFill>
                <a:highlight>
                  <a:srgbClr val="FFFFFF"/>
                </a:highlight>
                <a:latin typeface="Arial"/>
                <a:ea typeface="Arial"/>
              </a:rPr>
              <a:t> orientación, coordinación, simplificación y unificación de criterios </a:t>
            </a:r>
            <a:r>
              <a:rPr lang="es" sz="1800" b="0" strike="noStrike" spc="-1">
                <a:solidFill>
                  <a:srgbClr val="888888"/>
                </a:solidFill>
                <a:highlight>
                  <a:srgbClr val="FFFFFF"/>
                </a:highlight>
                <a:latin typeface="Arial"/>
                <a:ea typeface="Arial"/>
              </a:rPr>
              <a:t>a las empresas y organizaciones con el objeto de </a:t>
            </a:r>
            <a:r>
              <a:rPr lang="es" sz="1800" b="0" strike="noStrike" spc="-1">
                <a:solidFill>
                  <a:srgbClr val="000000"/>
                </a:solidFill>
                <a:highlight>
                  <a:srgbClr val="FFFFFF"/>
                </a:highlight>
                <a:latin typeface="Arial"/>
                <a:ea typeface="Arial"/>
              </a:rPr>
              <a:t>reducir costes y aumentar la efectividad</a:t>
            </a:r>
            <a:r>
              <a:rPr lang="es" sz="1800" b="0" strike="noStrike" spc="-1">
                <a:solidFill>
                  <a:srgbClr val="888888"/>
                </a:solidFill>
                <a:highlight>
                  <a:srgbClr val="FFFFFF"/>
                </a:highlight>
                <a:latin typeface="Arial"/>
                <a:ea typeface="Arial"/>
              </a:rPr>
              <a:t>, así como </a:t>
            </a:r>
            <a:r>
              <a:rPr lang="es" sz="1800" b="0" strike="noStrike" spc="-1">
                <a:solidFill>
                  <a:srgbClr val="000000"/>
                </a:solidFill>
                <a:highlight>
                  <a:srgbClr val="FFFFFF"/>
                </a:highlight>
                <a:latin typeface="Arial"/>
                <a:ea typeface="Arial"/>
              </a:rPr>
              <a:t>estandarizar las normas de productos y servicios</a:t>
            </a:r>
            <a:r>
              <a:rPr lang="es" sz="1800" b="0" strike="noStrike" spc="-1">
                <a:solidFill>
                  <a:srgbClr val="888888"/>
                </a:solidFill>
                <a:highlight>
                  <a:srgbClr val="FFFFFF"/>
                </a:highlight>
                <a:latin typeface="Arial"/>
                <a:ea typeface="Arial"/>
              </a:rPr>
              <a:t> para las organizaciones internacionales.</a:t>
            </a:r>
            <a:endParaRPr lang="en-US" sz="1800" b="0" strike="noStrike" spc="-1">
              <a:solidFill>
                <a:srgbClr val="000000"/>
              </a:solidFill>
              <a:latin typeface="Arial"/>
            </a:endParaRPr>
          </a:p>
          <a:p>
            <a:pPr>
              <a:lnSpc>
                <a:spcPct val="115000"/>
              </a:lnSpc>
              <a:spcBef>
                <a:spcPts val="1599"/>
              </a:spcBef>
              <a:tabLst>
                <a:tab pos="0" algn="l"/>
              </a:tabLst>
            </a:pP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pic>
        <p:nvPicPr>
          <p:cNvPr id="82" name="Google Shape;62;p14"/>
          <p:cNvPicPr/>
          <p:nvPr/>
        </p:nvPicPr>
        <p:blipFill>
          <a:blip r:embed="rId2"/>
          <a:stretch/>
        </p:blipFill>
        <p:spPr>
          <a:xfrm>
            <a:off x="3649680" y="705960"/>
            <a:ext cx="1963440" cy="152316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177;p32"/>
          <p:cNvSpPr txBox="1"/>
          <p:nvPr/>
        </p:nvSpPr>
        <p:spPr>
          <a:xfrm>
            <a:off x="311760" y="112320"/>
            <a:ext cx="8520120" cy="16812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127" name="Google Shape;178;p32"/>
          <p:cNvSpPr txBox="1"/>
          <p:nvPr/>
        </p:nvSpPr>
        <p:spPr>
          <a:xfrm>
            <a:off x="311760" y="1278720"/>
            <a:ext cx="8520120" cy="328968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pic>
        <p:nvPicPr>
          <p:cNvPr id="128" name="Google Shape;179;p32"/>
          <p:cNvPicPr/>
          <p:nvPr/>
        </p:nvPicPr>
        <p:blipFill>
          <a:blip r:embed="rId2"/>
          <a:stretch/>
        </p:blipFill>
        <p:spPr>
          <a:xfrm>
            <a:off x="804960" y="281160"/>
            <a:ext cx="7534080" cy="441252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184;p33"/>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Análisis de Riesgo </a:t>
            </a:r>
            <a:endParaRPr lang="en-US" sz="2800" b="0" strike="noStrike" spc="-1">
              <a:solidFill>
                <a:srgbClr val="000000"/>
              </a:solidFill>
              <a:latin typeface="Arial"/>
            </a:endParaRPr>
          </a:p>
        </p:txBody>
      </p:sp>
      <p:sp>
        <p:nvSpPr>
          <p:cNvPr id="130" name="Google Shape;185;p33"/>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Permite ubicar el riesgo y conocer los factores que influyen, negativa- o positivamente, en el riesgo.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E​n el proceso de analizar un riesgo también es importante de reconocer que cada riesgo tiene sus características: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Dinámico y cambiante (Interacción de ​Amenazas​ y ​Vulnerabilidad​)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Diferenciado y tiene diferentes caracteres (caracteres de Vulnerabilidad)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No siempre es percibido de igual manera en una institución  </a:t>
            </a:r>
            <a:endParaRPr lang="en-US" sz="1800" b="0" strike="noStrike" spc="-1">
              <a:solidFill>
                <a:srgbClr val="000000"/>
              </a:solidFill>
              <a:latin typeface="Arial"/>
            </a:endParaRPr>
          </a:p>
          <a:p>
            <a:pPr>
              <a:lnSpc>
                <a:spcPct val="115000"/>
              </a:lnSpc>
              <a:spcBef>
                <a:spcPts val="1599"/>
              </a:spcBef>
              <a:tabLst>
                <a:tab pos="0" algn="l"/>
              </a:tabLst>
            </a:pPr>
            <a:endParaRPr lang="en-US" sz="1800" b="0" strike="noStrike" spc="-1">
              <a:solidFill>
                <a:srgbClr val="000000"/>
              </a:solidFill>
              <a:latin typeface="Arial"/>
            </a:endParaRPr>
          </a:p>
          <a:p>
            <a:pPr>
              <a:lnSpc>
                <a:spcPct val="115000"/>
              </a:lnSpc>
              <a:spcBef>
                <a:spcPts val="1599"/>
              </a:spcBef>
              <a:tabLst>
                <a:tab pos="0" algn="l"/>
              </a:tabLst>
            </a:pP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190;p34"/>
          <p:cNvSpPr txBox="1"/>
          <p:nvPr/>
        </p:nvSpPr>
        <p:spPr>
          <a:xfrm>
            <a:off x="311760" y="106200"/>
            <a:ext cx="8520120" cy="51948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ACTIVOS</a:t>
            </a:r>
            <a:endParaRPr lang="en-US" sz="2800" b="0" strike="noStrike" spc="-1">
              <a:solidFill>
                <a:srgbClr val="000000"/>
              </a:solidFill>
              <a:latin typeface="Arial"/>
            </a:endParaRPr>
          </a:p>
        </p:txBody>
      </p:sp>
      <p:sp>
        <p:nvSpPr>
          <p:cNvPr id="132" name="Google Shape;191;p34"/>
          <p:cNvSpPr txBox="1"/>
          <p:nvPr/>
        </p:nvSpPr>
        <p:spPr>
          <a:xfrm>
            <a:off x="311760" y="626040"/>
            <a:ext cx="8520120" cy="43844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Se denominan activos los recursos del sistema de información o relacionados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El activo esencial es la información​ que maneja el sistema; o sea los datos.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Los servicios​ que se necesitan para poder gestionar dichos datos.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Las aplicaciones informáticas​ (software) que permiten manejar los datos.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Los equipos informáticos​ (hardware) y que permiten hospedar datos, aplicaciones y servicios.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Las redes de comunicaciones​ que permiten intercambiar datos.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Las instalaciones​ que acogen equipos informáticos y de comunicaciones.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Las personas​ que explotan u operan todos los elementos anteriormente citado</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96;p35"/>
          <p:cNvSpPr txBox="1"/>
          <p:nvPr/>
        </p:nvSpPr>
        <p:spPr>
          <a:xfrm>
            <a:off x="311760" y="45900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Valoración. Por qué interesa un activo X lo que vale. </a:t>
            </a:r>
            <a:endParaRPr lang="en-US" sz="2800" b="0" strike="noStrike" spc="-1">
              <a:solidFill>
                <a:srgbClr val="000000"/>
              </a:solidFill>
              <a:latin typeface="Arial"/>
            </a:endParaRPr>
          </a:p>
        </p:txBody>
      </p:sp>
      <p:sp>
        <p:nvSpPr>
          <p:cNvPr id="134" name="Google Shape;197;p35"/>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No se está hablando de lo que cuestan las cosas, sino de lo que valen.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Si algo no vale para nada, prescíndase de ello.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Si no se puede prescindir impunemente de un activo, es que algo vale;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Eso es lo que hay que averiguar pues eso es lo que hay que proteger</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0" strike="noStrike" spc="-1">
                <a:solidFill>
                  <a:srgbClr val="595959"/>
                </a:solidFill>
                <a:latin typeface="Arial"/>
                <a:ea typeface="Arial"/>
              </a:rPr>
              <a:t>Valores Cuantitativos y/o Cualitativos</a:t>
            </a:r>
            <a:endParaRPr lang="en-US" sz="18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202;p36"/>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136" name="Google Shape;203;p36"/>
          <p:cNvSpPr txBox="1"/>
          <p:nvPr/>
        </p:nvSpPr>
        <p:spPr>
          <a:xfrm>
            <a:off x="311760" y="190440"/>
            <a:ext cx="8583480" cy="480600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El modelo se puede aplicar a los diferentes elementos de manera aislado, pero es sumamente importante aplicarlo también al sistemas completa,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Entre más alta la Probabilidad de Amenaza y Magnitud de Daño, más grande es el riesgo y el peligro al sistema, lo que significa que es necesario implementar mayores medidas de protección.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Existen varios métodos de como valorar un riesgo y al final, todos tienen los mismos retos -las variables son difíciles de precisar y en su mayoría son estimaciones- y llegan casi a los mismos resultados y conclusiones.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En el ámbito de la ​Seguridad Informática​, el método más usado es el Análisis de Riesgo. La valoración del riesgo basada en la fórmula matemática:</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Riesgo = Probabilidad de Amenaza x Magnitud de Daño </a:t>
            </a:r>
            <a:endParaRPr lang="en-US" sz="1800" b="0" strike="noStrike" spc="-1">
              <a:solidFill>
                <a:srgbClr val="000000"/>
              </a:solidFill>
              <a:latin typeface="Arial"/>
            </a:endParaRPr>
          </a:p>
          <a:p>
            <a:pPr>
              <a:lnSpc>
                <a:spcPct val="115000"/>
              </a:lnSpc>
              <a:spcBef>
                <a:spcPts val="1599"/>
              </a:spcBef>
              <a:tabLst>
                <a:tab pos="0" algn="l"/>
              </a:tabLst>
            </a:pP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208;p37"/>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¿Cuánto vale la “salud” de los activos? </a:t>
            </a:r>
            <a:endParaRPr lang="en-US" sz="2800" b="0" strike="noStrike" spc="-1">
              <a:solidFill>
                <a:srgbClr val="000000"/>
              </a:solidFill>
              <a:latin typeface="Arial"/>
            </a:endParaRPr>
          </a:p>
        </p:txBody>
      </p:sp>
      <p:sp>
        <p:nvSpPr>
          <p:cNvPr id="138" name="Google Shape;209;p37"/>
          <p:cNvSpPr txBox="1"/>
          <p:nvPr/>
        </p:nvSpPr>
        <p:spPr>
          <a:xfrm>
            <a:off x="311760" y="949320"/>
            <a:ext cx="8520120" cy="41936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La valoración es la determinación del coste que supondría salir de una incidencia que destrozara el activo​. </a:t>
            </a:r>
            <a:endParaRPr lang="en-US" sz="1800" b="0" strike="noStrike" spc="-1">
              <a:solidFill>
                <a:srgbClr val="000000"/>
              </a:solidFill>
              <a:latin typeface="Arial"/>
            </a:endParaRPr>
          </a:p>
          <a:p>
            <a:pPr>
              <a:lnSpc>
                <a:spcPct val="100000"/>
              </a:lnSpc>
              <a:spcBef>
                <a:spcPts val="1599"/>
              </a:spcBef>
              <a:tabLst>
                <a:tab pos="0" algn="l"/>
              </a:tabLst>
            </a:pPr>
            <a:r>
              <a:rPr lang="es" sz="1800" b="0" strike="noStrike" spc="-1">
                <a:solidFill>
                  <a:srgbClr val="595959"/>
                </a:solidFill>
                <a:latin typeface="Arial"/>
                <a:ea typeface="Arial"/>
              </a:rPr>
              <a:t> Hay muchos factores a considerar: </a:t>
            </a:r>
            <a:endParaRPr lang="en-US" sz="1800" b="0" strike="noStrike" spc="-1">
              <a:solidFill>
                <a:srgbClr val="000000"/>
              </a:solidFill>
              <a:latin typeface="Arial"/>
            </a:endParaRPr>
          </a:p>
          <a:p>
            <a:pPr>
              <a:lnSpc>
                <a:spcPct val="100000"/>
              </a:lnSpc>
              <a:spcBef>
                <a:spcPts val="1599"/>
              </a:spcBef>
              <a:tabLst>
                <a:tab pos="0" algn="l"/>
              </a:tabLst>
            </a:pPr>
            <a:r>
              <a:rPr lang="es" sz="1800" b="0" strike="noStrike" spc="-1">
                <a:solidFill>
                  <a:srgbClr val="595959"/>
                </a:solidFill>
                <a:latin typeface="Arial"/>
                <a:ea typeface="Arial"/>
              </a:rPr>
              <a:t>•</a:t>
            </a:r>
            <a:r>
              <a:rPr lang="es" sz="1800" b="1" strike="noStrike" spc="-1">
                <a:solidFill>
                  <a:srgbClr val="595959"/>
                </a:solidFill>
                <a:latin typeface="Arial"/>
                <a:ea typeface="Arial"/>
              </a:rPr>
              <a:t> ​coste de reposición</a:t>
            </a:r>
            <a:r>
              <a:rPr lang="es" sz="1800" b="0" strike="noStrike" spc="-1">
                <a:solidFill>
                  <a:srgbClr val="595959"/>
                </a:solidFill>
                <a:latin typeface="Arial"/>
                <a:ea typeface="Arial"/>
              </a:rPr>
              <a:t>:​ adquisición e instalación </a:t>
            </a:r>
            <a:endParaRPr lang="en-US" sz="1800" b="0" strike="noStrike" spc="-1">
              <a:solidFill>
                <a:srgbClr val="000000"/>
              </a:solidFill>
              <a:latin typeface="Arial"/>
            </a:endParaRPr>
          </a:p>
          <a:p>
            <a:pPr>
              <a:lnSpc>
                <a:spcPct val="100000"/>
              </a:lnSpc>
              <a:spcBef>
                <a:spcPts val="1599"/>
              </a:spcBef>
              <a:tabLst>
                <a:tab pos="0" algn="l"/>
              </a:tabLst>
            </a:pPr>
            <a:r>
              <a:rPr lang="es" sz="1800" b="0" strike="noStrike" spc="-1">
                <a:solidFill>
                  <a:srgbClr val="595959"/>
                </a:solidFill>
                <a:latin typeface="Arial"/>
                <a:ea typeface="Arial"/>
              </a:rPr>
              <a:t>•</a:t>
            </a:r>
            <a:r>
              <a:rPr lang="es" sz="1800" b="1" strike="noStrike" spc="-1">
                <a:solidFill>
                  <a:srgbClr val="595959"/>
                </a:solidFill>
                <a:latin typeface="Arial"/>
                <a:ea typeface="Arial"/>
              </a:rPr>
              <a:t> coste de mano de obra</a:t>
            </a:r>
            <a:r>
              <a:rPr lang="es" sz="1800" b="0" strike="noStrike" spc="-1">
                <a:solidFill>
                  <a:srgbClr val="595959"/>
                </a:solidFill>
                <a:latin typeface="Arial"/>
                <a:ea typeface="Arial"/>
              </a:rPr>
              <a:t>​ (especializada) invertida en recuperar el activo </a:t>
            </a:r>
            <a:endParaRPr lang="en-US" sz="1800" b="0" strike="noStrike" spc="-1">
              <a:solidFill>
                <a:srgbClr val="000000"/>
              </a:solidFill>
              <a:latin typeface="Arial"/>
            </a:endParaRPr>
          </a:p>
          <a:p>
            <a:pPr>
              <a:lnSpc>
                <a:spcPct val="100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lucro cesante​</a:t>
            </a:r>
            <a:r>
              <a:rPr lang="es" sz="1800" b="0" strike="noStrike" spc="-1">
                <a:solidFill>
                  <a:srgbClr val="595959"/>
                </a:solidFill>
                <a:latin typeface="Arial"/>
                <a:ea typeface="Arial"/>
              </a:rPr>
              <a:t>: pérdida de ingresos </a:t>
            </a:r>
            <a:endParaRPr lang="en-US" sz="1800" b="0" strike="noStrike" spc="-1">
              <a:solidFill>
                <a:srgbClr val="000000"/>
              </a:solidFill>
              <a:latin typeface="Arial"/>
            </a:endParaRPr>
          </a:p>
          <a:p>
            <a:pPr>
              <a:lnSpc>
                <a:spcPct val="100000"/>
              </a:lnSpc>
              <a:spcBef>
                <a:spcPts val="1599"/>
              </a:spcBef>
              <a:tabLst>
                <a:tab pos="0" algn="l"/>
              </a:tabLst>
            </a:pPr>
            <a:r>
              <a:rPr lang="es" sz="1800" b="0" strike="noStrike" spc="-1">
                <a:solidFill>
                  <a:srgbClr val="595959"/>
                </a:solidFill>
                <a:latin typeface="Arial"/>
                <a:ea typeface="Arial"/>
              </a:rPr>
              <a:t>•</a:t>
            </a:r>
            <a:r>
              <a:rPr lang="es" sz="1800" b="1" strike="noStrike" spc="-1">
                <a:solidFill>
                  <a:srgbClr val="595959"/>
                </a:solidFill>
                <a:latin typeface="Arial"/>
                <a:ea typeface="Arial"/>
              </a:rPr>
              <a:t> ​capacidad de operar​</a:t>
            </a:r>
            <a:r>
              <a:rPr lang="es" sz="1800" b="0" strike="noStrike" spc="-1">
                <a:solidFill>
                  <a:srgbClr val="595959"/>
                </a:solidFill>
                <a:latin typeface="Arial"/>
                <a:ea typeface="Arial"/>
              </a:rPr>
              <a:t>: confianza de los usuarios y proveedores </a:t>
            </a:r>
            <a:endParaRPr lang="en-US" sz="1800" b="0" strike="noStrike" spc="-1">
              <a:solidFill>
                <a:srgbClr val="000000"/>
              </a:solidFill>
              <a:latin typeface="Arial"/>
            </a:endParaRPr>
          </a:p>
          <a:p>
            <a:pPr>
              <a:lnSpc>
                <a:spcPct val="100000"/>
              </a:lnSpc>
              <a:spcBef>
                <a:spcPts val="1599"/>
              </a:spcBef>
              <a:tabLst>
                <a:tab pos="0" algn="l"/>
              </a:tabLst>
            </a:pPr>
            <a:r>
              <a:rPr lang="es" sz="1800" b="0" strike="noStrike" spc="-1">
                <a:solidFill>
                  <a:srgbClr val="595959"/>
                </a:solidFill>
                <a:latin typeface="Arial"/>
                <a:ea typeface="Arial"/>
              </a:rPr>
              <a:t>•</a:t>
            </a:r>
            <a:r>
              <a:rPr lang="es" sz="1800" b="1" strike="noStrike" spc="-1">
                <a:solidFill>
                  <a:srgbClr val="595959"/>
                </a:solidFill>
                <a:latin typeface="Arial"/>
                <a:ea typeface="Arial"/>
              </a:rPr>
              <a:t> ​sanciones ​por incumplimiento de la ley</a:t>
            </a:r>
            <a:r>
              <a:rPr lang="es" sz="1800" b="0" strike="noStrike" spc="-1">
                <a:solidFill>
                  <a:srgbClr val="595959"/>
                </a:solidFill>
                <a:latin typeface="Arial"/>
                <a:ea typeface="Arial"/>
              </a:rPr>
              <a:t> u obligaciones contractuales </a:t>
            </a:r>
            <a:endParaRPr lang="en-US" sz="1800" b="0" strike="noStrike" spc="-1">
              <a:solidFill>
                <a:srgbClr val="000000"/>
              </a:solidFill>
              <a:latin typeface="Arial"/>
            </a:endParaRPr>
          </a:p>
          <a:p>
            <a:pPr>
              <a:lnSpc>
                <a:spcPct val="100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daño a otros activos​</a:t>
            </a:r>
            <a:r>
              <a:rPr lang="es" sz="1800" b="0" strike="noStrike" spc="-1">
                <a:solidFill>
                  <a:srgbClr val="595959"/>
                </a:solidFill>
                <a:latin typeface="Arial"/>
                <a:ea typeface="Arial"/>
              </a:rPr>
              <a:t>, propios o ajenos </a:t>
            </a:r>
            <a:r>
              <a:rPr lang="es" sz="1800" b="1" strike="noStrike" spc="-1">
                <a:solidFill>
                  <a:srgbClr val="595959"/>
                </a:solidFill>
                <a:latin typeface="Arial"/>
                <a:ea typeface="Arial"/>
              </a:rPr>
              <a:t>• ​daño a personas </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Google Shape;214;p38"/>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Valoración cualitativa - </a:t>
            </a:r>
            <a:endParaRPr lang="en-US" sz="2800" b="0" strike="noStrike" spc="-1">
              <a:solidFill>
                <a:srgbClr val="000000"/>
              </a:solidFill>
              <a:latin typeface="Arial"/>
            </a:endParaRPr>
          </a:p>
        </p:txBody>
      </p:sp>
      <p:sp>
        <p:nvSpPr>
          <p:cNvPr id="140" name="Google Shape;215;p38"/>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Las escalas cualitativas permiten avanzar con rapidez, posicionando el valor de cada activo en un orden relativo respecto de los demás.</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Es frecuente plantear estas escalas como “órdenes de magnitud” y, en consecuencia, derivar estimaciones del orden de magnitud del riesgo.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La limitación de las valoraciones cualitativas es que no permiten comparar valores más allá de su orden relativo. </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0" strike="noStrike" spc="-1">
                <a:solidFill>
                  <a:srgbClr val="595959"/>
                </a:solidFill>
                <a:latin typeface="Arial"/>
                <a:ea typeface="Arial"/>
              </a:rPr>
              <a:t>No se pueden sumar valores. </a:t>
            </a:r>
            <a:endParaRPr lang="en-US" sz="1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220;p39"/>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Valoración cuantitativa </a:t>
            </a:r>
            <a:endParaRPr lang="en-US" sz="2800" b="0" strike="noStrike" spc="-1">
              <a:solidFill>
                <a:srgbClr val="000000"/>
              </a:solidFill>
              <a:latin typeface="Arial"/>
            </a:endParaRPr>
          </a:p>
        </p:txBody>
      </p:sp>
      <p:sp>
        <p:nvSpPr>
          <p:cNvPr id="142" name="Google Shape;221;p39"/>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Las valoraciones numéricas absolutas cuestan mucho esfuerzo;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pero no adolecen de los problemas de las valoraciones cualitativas.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Sumar valores numéricos es absolutamente “natural” y la interpretación de las sumas no es nunca motivo de controversia. </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0" strike="noStrike" spc="-1">
                <a:solidFill>
                  <a:srgbClr val="595959"/>
                </a:solidFill>
                <a:latin typeface="Arial"/>
                <a:ea typeface="Arial"/>
              </a:rPr>
              <a:t>Si la valoración es dineraria, además se pueden hacer estudios económicos • ¿Vale la pena invertir tanto dinero en esta salvaguarda? • ¿Qué conjunto de salvaguardas optimizan la inversión? • ¿En qué plazo de tiempo se recupera la inversión? • ¿Cuánto es razonable que cueste la prima de un seguro? </a:t>
            </a:r>
            <a:endParaRPr lang="en-US" sz="18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226;p40"/>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Las amenazas son “cosas que ocurren”. </a:t>
            </a:r>
            <a:endParaRPr lang="en-US" sz="2800" b="0" strike="noStrike" spc="-1">
              <a:solidFill>
                <a:srgbClr val="000000"/>
              </a:solidFill>
              <a:latin typeface="Arial"/>
            </a:endParaRPr>
          </a:p>
        </p:txBody>
      </p:sp>
      <p:sp>
        <p:nvSpPr>
          <p:cNvPr id="144" name="Google Shape;227;p40"/>
          <p:cNvSpPr txBox="1"/>
          <p:nvPr/>
        </p:nvSpPr>
        <p:spPr>
          <a:xfrm>
            <a:off x="311760" y="893160"/>
            <a:ext cx="8766360" cy="4327920"/>
          </a:xfrm>
          <a:prstGeom prst="rect">
            <a:avLst/>
          </a:prstGeom>
          <a:noFill/>
          <a:ln w="0">
            <a:noFill/>
          </a:ln>
        </p:spPr>
        <p:txBody>
          <a:bodyPr tIns="91440" bIns="91440">
            <a:noAutofit/>
          </a:bodyPr>
          <a:lstStyle/>
          <a:p>
            <a:pPr>
              <a:lnSpc>
                <a:spcPct val="115000"/>
              </a:lnSpc>
              <a:tabLst>
                <a:tab pos="0" algn="l"/>
              </a:tabLst>
            </a:pPr>
            <a:r>
              <a:rPr lang="es" sz="1800" b="1" strike="noStrike" spc="-1">
                <a:solidFill>
                  <a:srgbClr val="595959"/>
                </a:solidFill>
                <a:latin typeface="Arial"/>
                <a:ea typeface="Arial"/>
              </a:rPr>
              <a:t>Hay accidentes naturales</a:t>
            </a:r>
            <a:r>
              <a:rPr lang="es" sz="1800" b="0" strike="noStrike" spc="-1">
                <a:solidFill>
                  <a:srgbClr val="595959"/>
                </a:solidFill>
                <a:latin typeface="Arial"/>
                <a:ea typeface="Arial"/>
              </a:rPr>
              <a:t> (terremotos, inundaciones,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y desastres industriales</a:t>
            </a:r>
            <a:r>
              <a:rPr lang="es" sz="1800" b="0" strike="noStrike" spc="-1">
                <a:solidFill>
                  <a:srgbClr val="595959"/>
                </a:solidFill>
                <a:latin typeface="Arial"/>
                <a:ea typeface="Arial"/>
              </a:rPr>
              <a:t> (contaminación, fallos eléctricos, ...)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ante los cuales el sistema de información es víctima pasiva; pero no por ser pasivos hay que permanecer indefensos​.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Hay amenazas causadas por las personas</a:t>
            </a: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bien errores, </a:t>
            </a:r>
            <a:endParaRPr lang="en-US" sz="1800" b="0" strike="noStrike" spc="-1">
              <a:solidFill>
                <a:srgbClr val="000000"/>
              </a:solidFill>
              <a:latin typeface="Arial"/>
            </a:endParaRPr>
          </a:p>
          <a:p>
            <a:pPr marL="457200">
              <a:lnSpc>
                <a:spcPct val="115000"/>
              </a:lnSpc>
              <a:spcBef>
                <a:spcPts val="1599"/>
              </a:spcBef>
              <a:tabLst>
                <a:tab pos="0" algn="l"/>
              </a:tabLst>
            </a:pPr>
            <a:r>
              <a:rPr lang="es" sz="1800" b="0" strike="noStrike" spc="-1">
                <a:solidFill>
                  <a:srgbClr val="595959"/>
                </a:solidFill>
                <a:latin typeface="Arial"/>
                <a:ea typeface="Arial"/>
              </a:rPr>
              <a:t>bien ataques intencionados.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No todas las amenazas afectan a todos los activos, sino que hay una ​cierta relación entre el tipo de activo y lo que le podría ocurrir. </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oogle Shape;232;p41"/>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Valoración de las amenazas </a:t>
            </a:r>
            <a:endParaRPr lang="en-US" sz="2800" b="0" strike="noStrike" spc="-1">
              <a:solidFill>
                <a:srgbClr val="000000"/>
              </a:solidFill>
              <a:latin typeface="Arial"/>
            </a:endParaRPr>
          </a:p>
        </p:txBody>
      </p:sp>
      <p:sp>
        <p:nvSpPr>
          <p:cNvPr id="146" name="Google Shape;233;p41"/>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Cuando un activo es víctima de una amenaza, no se ve afectado en todas sus dimensiones, ni en la misma cuantía.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Una vez determinado que una amenaza puede perjudicar a un activo, hay que estimar cuán vulnerable es el activo, en dos sentidos​: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degradación​</a:t>
            </a:r>
            <a:r>
              <a:rPr lang="es" sz="1800" b="0" strike="noStrike" spc="-1">
                <a:solidFill>
                  <a:srgbClr val="595959"/>
                </a:solidFill>
                <a:latin typeface="Arial"/>
                <a:ea typeface="Arial"/>
              </a:rPr>
              <a:t>: cuán perjudicado resultaría el activo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frecuencia:​ </a:t>
            </a:r>
            <a:r>
              <a:rPr lang="es" sz="1800" b="0" strike="noStrike" spc="-1">
                <a:solidFill>
                  <a:srgbClr val="595959"/>
                </a:solidFill>
                <a:latin typeface="Arial"/>
                <a:ea typeface="Arial"/>
              </a:rPr>
              <a:t>cada cuánto se materializa la amenaza </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Google Shape;67;p15"/>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Gestión del Riesgo</a:t>
            </a:r>
            <a:endParaRPr lang="en-US" sz="2800" b="0" strike="noStrike" spc="-1">
              <a:solidFill>
                <a:srgbClr val="000000"/>
              </a:solidFill>
              <a:latin typeface="Arial"/>
            </a:endParaRPr>
          </a:p>
        </p:txBody>
      </p:sp>
      <p:sp>
        <p:nvSpPr>
          <p:cNvPr id="84" name="Google Shape;68;p15"/>
          <p:cNvSpPr txBox="1"/>
          <p:nvPr/>
        </p:nvSpPr>
        <p:spPr>
          <a:xfrm>
            <a:off x="311760" y="1152360"/>
            <a:ext cx="8520120" cy="3416040"/>
          </a:xfrm>
          <a:prstGeom prst="rect">
            <a:avLst/>
          </a:prstGeom>
          <a:noFill/>
          <a:ln w="0">
            <a:noFill/>
          </a:ln>
        </p:spPr>
        <p:txBody>
          <a:bodyPr tIns="91440" bIns="91440">
            <a:noAutofit/>
          </a:bodyPr>
          <a:lstStyle/>
          <a:p>
            <a:endParaRPr lang="en-US" sz="1400" b="0" strike="noStrike" spc="-1">
              <a:solidFill>
                <a:srgbClr val="000000"/>
              </a:solidFill>
              <a:latin typeface="Arial"/>
            </a:endParaRPr>
          </a:p>
        </p:txBody>
      </p:sp>
      <p:pic>
        <p:nvPicPr>
          <p:cNvPr id="85" name="Google Shape;69;p15"/>
          <p:cNvPicPr/>
          <p:nvPr/>
        </p:nvPicPr>
        <p:blipFill>
          <a:blip r:embed="rId2"/>
          <a:srcRect l="16040" t="16274"/>
          <a:stretch/>
        </p:blipFill>
        <p:spPr>
          <a:xfrm>
            <a:off x="1531080" y="1450440"/>
            <a:ext cx="4646160" cy="291384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Google Shape;238;p42"/>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Determinación del impacto </a:t>
            </a:r>
            <a:endParaRPr lang="en-US" sz="2800" b="0" strike="noStrike" spc="-1">
              <a:solidFill>
                <a:srgbClr val="000000"/>
              </a:solidFill>
              <a:latin typeface="Arial"/>
            </a:endParaRPr>
          </a:p>
        </p:txBody>
      </p:sp>
      <p:sp>
        <p:nvSpPr>
          <p:cNvPr id="148" name="Google Shape;239;p42"/>
          <p:cNvSpPr txBox="1"/>
          <p:nvPr/>
        </p:nvSpPr>
        <p:spPr>
          <a:xfrm>
            <a:off x="311760" y="935280"/>
            <a:ext cx="8520120" cy="385020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Se denomina impacto a la medida del daño sobre el activo derivado de la materialización de una amenaza.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Conociendo el valor de los activos (en varias dimensiones)  y la degradación que causan las amenazas,  es directo derivar el impacto que estas tendrían sobre el sistema.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La única consideración que queda hacer es relativa a las dependencias entre activos.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Es frecuente que el valor del sistema de información se centre en los servicios que presta y los datos que maneja, al tiempo que las amenazas suelen materializarse en los medios. </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244;p43"/>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Determinación del riesgo </a:t>
            </a:r>
            <a:endParaRPr lang="en-US" sz="2800" b="0" strike="noStrike" spc="-1">
              <a:solidFill>
                <a:srgbClr val="000000"/>
              </a:solidFill>
              <a:latin typeface="Arial"/>
            </a:endParaRPr>
          </a:p>
        </p:txBody>
      </p:sp>
      <p:sp>
        <p:nvSpPr>
          <p:cNvPr id="150" name="Google Shape;245;p43"/>
          <p:cNvSpPr txBox="1"/>
          <p:nvPr/>
        </p:nvSpPr>
        <p:spPr>
          <a:xfrm>
            <a:off x="311760" y="1152360"/>
            <a:ext cx="8520120" cy="34160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Se denomina riesgo: </a:t>
            </a:r>
            <a:r>
              <a:rPr lang="es" sz="1800" b="1" u="sng" strike="noStrike" spc="-1">
                <a:solidFill>
                  <a:srgbClr val="595959"/>
                </a:solidFill>
                <a:uFillTx/>
                <a:latin typeface="Arial"/>
                <a:ea typeface="Arial"/>
              </a:rPr>
              <a:t>​a la medida del daño probable sobre un sistema​</a:t>
            </a: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Conociendo el impacto de las amenazas sobre los activos, es directo derivar el riesgo sin más que tener en cuenta la frecuencia de ocurrencia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a:t>
            </a:r>
            <a:r>
              <a:rPr lang="es" sz="1800" b="1" strike="noStrike" spc="-1">
                <a:solidFill>
                  <a:srgbClr val="595959"/>
                </a:solidFill>
                <a:latin typeface="Arial"/>
                <a:ea typeface="Arial"/>
              </a:rPr>
              <a:t> El riesgo crece con el impacto y con la frecuencia</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Google Shape;250;p44"/>
          <p:cNvSpPr txBox="1"/>
          <p:nvPr/>
        </p:nvSpPr>
        <p:spPr>
          <a:xfrm>
            <a:off x="311760" y="134280"/>
            <a:ext cx="8520120" cy="49176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Salvaguardas </a:t>
            </a:r>
            <a:endParaRPr lang="en-US" sz="2800" b="0" strike="noStrike" spc="-1">
              <a:solidFill>
                <a:srgbClr val="000000"/>
              </a:solidFill>
              <a:latin typeface="Arial"/>
            </a:endParaRPr>
          </a:p>
        </p:txBody>
      </p:sp>
      <p:sp>
        <p:nvSpPr>
          <p:cNvPr id="152" name="Google Shape;251;p44"/>
          <p:cNvSpPr txBox="1"/>
          <p:nvPr/>
        </p:nvSpPr>
        <p:spPr>
          <a:xfrm>
            <a:off x="311760" y="738720"/>
            <a:ext cx="8654040" cy="440424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Se definen las salvaguardas o contra medidas como aquellos procedimientos o mecanismos tecnológicos que reducen el riesgo​.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Hay amenazas que se conjuran simplemente</a:t>
            </a:r>
            <a:r>
              <a:rPr lang="es" sz="1800" b="1" u="sng" strike="noStrike" spc="-1">
                <a:solidFill>
                  <a:srgbClr val="595959"/>
                </a:solidFill>
                <a:uFillTx/>
                <a:latin typeface="Arial"/>
                <a:ea typeface="Arial"/>
              </a:rPr>
              <a:t> organizándose adecuadamente,</a:t>
            </a:r>
            <a:r>
              <a:rPr lang="es" sz="1800" b="0" strike="noStrike" spc="-1">
                <a:solidFill>
                  <a:srgbClr val="595959"/>
                </a:solidFill>
                <a:latin typeface="Arial"/>
                <a:ea typeface="Arial"/>
              </a:rPr>
              <a:t> </a:t>
            </a:r>
            <a:r>
              <a:rPr lang="es" sz="1800" b="1" strike="noStrike" spc="-1">
                <a:solidFill>
                  <a:srgbClr val="595959"/>
                </a:solidFill>
                <a:latin typeface="Arial"/>
                <a:ea typeface="Arial"/>
              </a:rPr>
              <a:t>otras requieren elementos técnicos </a:t>
            </a:r>
            <a:r>
              <a:rPr lang="es" sz="1800" b="0" strike="noStrike" spc="-1">
                <a:solidFill>
                  <a:srgbClr val="595959"/>
                </a:solidFill>
                <a:latin typeface="Arial"/>
                <a:ea typeface="Arial"/>
              </a:rPr>
              <a:t>(programas o equipos),                                                     </a:t>
            </a:r>
            <a:r>
              <a:rPr lang="es" sz="1800" b="1" strike="noStrike" spc="-1">
                <a:solidFill>
                  <a:srgbClr val="595959"/>
                </a:solidFill>
                <a:latin typeface="Arial"/>
                <a:ea typeface="Arial"/>
              </a:rPr>
              <a:t>otras seguridad física </a:t>
            </a:r>
            <a:r>
              <a:rPr lang="es" sz="1800" b="0" strike="noStrike" spc="-1">
                <a:solidFill>
                  <a:srgbClr val="595959"/>
                </a:solidFill>
                <a:latin typeface="Arial"/>
                <a:ea typeface="Arial"/>
              </a:rPr>
              <a:t>y, por último,                                                                                                                                                                                                                                      </a:t>
            </a:r>
            <a:r>
              <a:rPr lang="es" sz="1800" b="1" strike="noStrike" spc="-1">
                <a:solidFill>
                  <a:srgbClr val="595959"/>
                </a:solidFill>
                <a:latin typeface="Arial"/>
                <a:ea typeface="Arial"/>
              </a:rPr>
              <a:t>está la política de personal</a:t>
            </a:r>
            <a:r>
              <a:rPr lang="es" sz="1800" b="0" strike="noStrike" spc="-1">
                <a:solidFill>
                  <a:srgbClr val="595959"/>
                </a:solidFill>
                <a:latin typeface="Arial"/>
                <a:ea typeface="Arial"/>
              </a:rPr>
              <a:t>.</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r>
              <a:rPr lang="es" sz="1800" b="1" strike="noStrike" spc="-1">
                <a:solidFill>
                  <a:srgbClr val="595959"/>
                </a:solidFill>
                <a:latin typeface="Arial"/>
                <a:ea typeface="Arial"/>
              </a:rPr>
              <a:t>Reduciendo la frecuencia​ de las amenazas.</a:t>
            </a:r>
            <a:r>
              <a:rPr lang="es" sz="1800" b="0" strike="noStrike" spc="-1">
                <a:solidFill>
                  <a:srgbClr val="595959"/>
                </a:solidFill>
                <a:latin typeface="Arial"/>
                <a:ea typeface="Arial"/>
              </a:rPr>
              <a:t> Se llaman salvaguardas preventivas. Las ideales llegan a impedir q la amenaza se materialice. </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Hay salvaguardas que directamente ​limitan la posible degradación​</a:t>
            </a:r>
            <a:r>
              <a:rPr lang="es" sz="1800" b="0" strike="noStrike" spc="-1">
                <a:solidFill>
                  <a:srgbClr val="595959"/>
                </a:solidFill>
                <a:latin typeface="Arial"/>
                <a:ea typeface="Arial"/>
              </a:rPr>
              <a:t>,     ​</a:t>
            </a:r>
            <a:r>
              <a:rPr lang="es" sz="1800" b="1" strike="noStrike" spc="-1">
                <a:solidFill>
                  <a:srgbClr val="595959"/>
                </a:solidFill>
                <a:latin typeface="Arial"/>
                <a:ea typeface="Arial"/>
              </a:rPr>
              <a:t>permiten detectar inmediatamente el ataque​ </a:t>
            </a:r>
            <a:r>
              <a:rPr lang="es" sz="1800" b="0" strike="noStrike" spc="-1">
                <a:solidFill>
                  <a:srgbClr val="595959"/>
                </a:solidFill>
                <a:latin typeface="Arial"/>
                <a:ea typeface="Arial"/>
              </a:rPr>
              <a:t>para frenar que la degradación                  </a:t>
            </a:r>
            <a:r>
              <a:rPr lang="es" sz="1800" b="1" strike="noStrike" spc="-1">
                <a:solidFill>
                  <a:srgbClr val="595959"/>
                </a:solidFill>
                <a:latin typeface="Arial"/>
                <a:ea typeface="Arial"/>
              </a:rPr>
              <a:t>permitir la ​pronta recuperación​ </a:t>
            </a:r>
            <a:r>
              <a:rPr lang="es" sz="1800" b="0" strike="noStrike" spc="-1">
                <a:solidFill>
                  <a:srgbClr val="595959"/>
                </a:solidFill>
                <a:latin typeface="Arial"/>
                <a:ea typeface="Arial"/>
              </a:rPr>
              <a:t>del sistema cuando la amenaza lo destruye.  </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 </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74;p16"/>
          <p:cNvSpPr txBox="1"/>
          <p:nvPr/>
        </p:nvSpPr>
        <p:spPr>
          <a:xfrm>
            <a:off x="311760" y="444960"/>
            <a:ext cx="8520120" cy="5724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Conceptos “hablemos el mismo idioma”</a:t>
            </a:r>
            <a:endParaRPr lang="en-US" sz="2800" b="0" strike="noStrike" spc="-1">
              <a:solidFill>
                <a:srgbClr val="000000"/>
              </a:solidFill>
              <a:latin typeface="Arial"/>
            </a:endParaRPr>
          </a:p>
        </p:txBody>
      </p:sp>
      <p:sp>
        <p:nvSpPr>
          <p:cNvPr id="87" name="Google Shape;75;p16"/>
          <p:cNvSpPr txBox="1"/>
          <p:nvPr/>
        </p:nvSpPr>
        <p:spPr>
          <a:xfrm>
            <a:off x="311760" y="1152360"/>
            <a:ext cx="8520120" cy="3702960"/>
          </a:xfrm>
          <a:prstGeom prst="rect">
            <a:avLst/>
          </a:prstGeom>
          <a:noFill/>
          <a:ln w="0">
            <a:noFill/>
          </a:ln>
        </p:spPr>
        <p:txBody>
          <a:bodyPr tIns="91440" bIns="91440">
            <a:noAutofit/>
          </a:bodyPr>
          <a:lstStyle/>
          <a:p>
            <a:pPr>
              <a:lnSpc>
                <a:spcPct val="115000"/>
              </a:lnSpc>
              <a:tabLst>
                <a:tab pos="0" algn="l"/>
              </a:tabLst>
            </a:pPr>
            <a:r>
              <a:rPr lang="es" sz="1800" b="1" strike="noStrike" spc="-1" dirty="0">
                <a:solidFill>
                  <a:srgbClr val="595959"/>
                </a:solidFill>
                <a:latin typeface="Arial"/>
                <a:ea typeface="Arial"/>
              </a:rPr>
              <a:t> Gestión de Riesgo en la Seguridad Informática:</a:t>
            </a:r>
            <a:r>
              <a:rPr lang="es" sz="1800" b="0" strike="noStrike" spc="-1" dirty="0">
                <a:solidFill>
                  <a:srgbClr val="595959"/>
                </a:solidFill>
                <a:latin typeface="Arial"/>
                <a:ea typeface="Arial"/>
              </a:rPr>
              <a:t> es un método​ ​para determinar, analizar, valorar y clasificar el riesgo, para posteriormente implementar mecanismos que permitan controlarlo​. </a:t>
            </a:r>
            <a:endParaRPr lang="en-US" sz="1800" b="0" strike="noStrike" spc="-1" dirty="0">
              <a:solidFill>
                <a:srgbClr val="000000"/>
              </a:solidFill>
              <a:latin typeface="Arial"/>
            </a:endParaRPr>
          </a:p>
          <a:p>
            <a:pPr>
              <a:lnSpc>
                <a:spcPct val="115000"/>
              </a:lnSpc>
              <a:spcBef>
                <a:spcPts val="1599"/>
              </a:spcBef>
              <a:tabLst>
                <a:tab pos="0" algn="l"/>
              </a:tabLst>
            </a:pPr>
            <a:r>
              <a:rPr lang="es" sz="1800" b="0" strike="noStrike" spc="-1" dirty="0">
                <a:solidFill>
                  <a:srgbClr val="595959"/>
                </a:solidFill>
                <a:latin typeface="Arial"/>
                <a:ea typeface="Arial"/>
              </a:rPr>
              <a:t> </a:t>
            </a:r>
            <a:r>
              <a:rPr lang="es" sz="1800" b="1" strike="noStrike" spc="-1" dirty="0">
                <a:solidFill>
                  <a:srgbClr val="595959"/>
                </a:solidFill>
                <a:latin typeface="Arial"/>
                <a:ea typeface="Arial"/>
              </a:rPr>
              <a:t>Seguridad Informática</a:t>
            </a:r>
            <a:r>
              <a:rPr lang="es" sz="1800" b="0" strike="noStrike" spc="-1" dirty="0">
                <a:solidFill>
                  <a:srgbClr val="595959"/>
                </a:solidFill>
                <a:latin typeface="Arial"/>
                <a:ea typeface="Arial"/>
              </a:rPr>
              <a:t> ​sirve para la protección de la información, en contra de amenazas, para evitar daños y para minimizar riesgos, relacionados con ella.</a:t>
            </a:r>
            <a:endParaRPr lang="en-US" sz="1800" b="0" strike="noStrike" spc="-1" dirty="0">
              <a:solidFill>
                <a:srgbClr val="000000"/>
              </a:solidFill>
              <a:latin typeface="Arial"/>
            </a:endParaRPr>
          </a:p>
          <a:p>
            <a:pPr>
              <a:lnSpc>
                <a:spcPct val="115000"/>
              </a:lnSpc>
              <a:spcBef>
                <a:spcPts val="1599"/>
              </a:spcBef>
              <a:tabLst>
                <a:tab pos="0" algn="l"/>
              </a:tabLst>
            </a:pPr>
            <a:r>
              <a:rPr lang="es" sz="1800" b="1" strike="noStrike" spc="-1" dirty="0">
                <a:solidFill>
                  <a:srgbClr val="FF0000"/>
                </a:solidFill>
                <a:latin typeface="Arial"/>
                <a:ea typeface="Arial"/>
              </a:rPr>
              <a:t>Sistema de Gestión de la Seguridad de la Información El SGSI</a:t>
            </a:r>
            <a:r>
              <a:rPr lang="es" sz="1800" b="0" strike="noStrike" spc="-1" dirty="0">
                <a:solidFill>
                  <a:srgbClr val="FF0000"/>
                </a:solidFill>
                <a:latin typeface="Arial"/>
                <a:ea typeface="Arial"/>
              </a:rPr>
              <a:t> </a:t>
            </a:r>
            <a:r>
              <a:rPr lang="es" sz="1800" b="0" strike="noStrike" spc="-1" dirty="0">
                <a:solidFill>
                  <a:srgbClr val="595959"/>
                </a:solidFill>
                <a:latin typeface="Arial"/>
                <a:ea typeface="Arial"/>
              </a:rPr>
              <a:t>es el concepto sobre el que se construye ISO 27001. </a:t>
            </a:r>
            <a:endParaRPr lang="en-US" sz="1800" b="0" strike="noStrike" spc="-1" dirty="0">
              <a:solidFill>
                <a:srgbClr val="000000"/>
              </a:solidFill>
              <a:latin typeface="Arial"/>
            </a:endParaRPr>
          </a:p>
          <a:p>
            <a:pPr>
              <a:lnSpc>
                <a:spcPct val="115000"/>
              </a:lnSpc>
              <a:spcBef>
                <a:spcPts val="1599"/>
              </a:spcBef>
              <a:tabLst>
                <a:tab pos="0" algn="l"/>
              </a:tabLst>
            </a:pPr>
            <a:r>
              <a:rPr lang="es" sz="1800" b="0" strike="noStrike" spc="-1" dirty="0">
                <a:solidFill>
                  <a:srgbClr val="595959"/>
                </a:solidFill>
                <a:latin typeface="Arial"/>
                <a:ea typeface="Arial"/>
              </a:rPr>
              <a:t>La gestión de la seguridad de la información debe realizarse mediante  ​un proceso sistemático,  documentado  y conocido por toda la organización. </a:t>
            </a:r>
            <a:endParaRPr lang="en-US" sz="1800" b="0" strike="noStrike" spc="-1" dirty="0">
              <a:solidFill>
                <a:srgbClr val="000000"/>
              </a:solidFill>
              <a:latin typeface="Arial"/>
            </a:endParaRPr>
          </a:p>
          <a:p>
            <a:pPr>
              <a:lnSpc>
                <a:spcPct val="115000"/>
              </a:lnSpc>
              <a:spcBef>
                <a:spcPts val="1599"/>
              </a:spcBef>
              <a:spcAft>
                <a:spcPts val="1599"/>
              </a:spcAft>
              <a:tabLst>
                <a:tab pos="0" algn="l"/>
              </a:tabLst>
            </a:pPr>
            <a:endParaRPr lang="en-US"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Google Shape;80;p17"/>
          <p:cNvSpPr txBox="1"/>
          <p:nvPr/>
        </p:nvSpPr>
        <p:spPr>
          <a:xfrm>
            <a:off x="311760" y="147600"/>
            <a:ext cx="8520120" cy="16092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89" name="Google Shape;81;p17"/>
          <p:cNvSpPr txBox="1"/>
          <p:nvPr/>
        </p:nvSpPr>
        <p:spPr>
          <a:xfrm>
            <a:off x="134280" y="147600"/>
            <a:ext cx="8769240" cy="4995720"/>
          </a:xfrm>
          <a:prstGeom prst="rect">
            <a:avLst/>
          </a:prstGeom>
          <a:noFill/>
          <a:ln w="0">
            <a:noFill/>
          </a:ln>
        </p:spPr>
        <p:txBody>
          <a:bodyPr tIns="91440" bIns="91440">
            <a:noAutofit/>
          </a:bodyPr>
          <a:lstStyle/>
          <a:p>
            <a:pPr>
              <a:lnSpc>
                <a:spcPct val="115000"/>
              </a:lnSpc>
              <a:tabLst>
                <a:tab pos="0" algn="l"/>
              </a:tabLst>
            </a:pPr>
            <a:r>
              <a:rPr lang="es" sz="1800" b="1" strike="noStrike" spc="-1">
                <a:solidFill>
                  <a:srgbClr val="595959"/>
                </a:solidFill>
                <a:latin typeface="Arial"/>
                <a:ea typeface="Arial"/>
              </a:rPr>
              <a:t>Datos:</a:t>
            </a:r>
            <a:r>
              <a:rPr lang="es" sz="1800" b="0" strike="noStrike" spc="-1">
                <a:solidFill>
                  <a:srgbClr val="222222"/>
                </a:solidFill>
                <a:highlight>
                  <a:srgbClr val="FFFFFF"/>
                </a:highlight>
                <a:latin typeface="Arial"/>
                <a:ea typeface="Arial"/>
              </a:rPr>
              <a:t> es una representación </a:t>
            </a:r>
            <a:r>
              <a:rPr lang="es" sz="1800" b="0" u="sng" strike="noStrike" spc="-1">
                <a:solidFill>
                  <a:srgbClr val="0097A7"/>
                </a:solidFill>
                <a:highlight>
                  <a:srgbClr val="FFFFFF"/>
                </a:highlight>
                <a:uFillTx/>
                <a:latin typeface="Arial"/>
                <a:ea typeface="Arial"/>
                <a:hlinkClick r:id="rId2"/>
              </a:rPr>
              <a:t>simbólica</a:t>
            </a:r>
            <a:r>
              <a:rPr lang="es" sz="1800" b="0" strike="noStrike" spc="-1">
                <a:solidFill>
                  <a:srgbClr val="222222"/>
                </a:solidFill>
                <a:highlight>
                  <a:srgbClr val="FFFFFF"/>
                </a:highlight>
                <a:latin typeface="Arial"/>
                <a:ea typeface="Arial"/>
              </a:rPr>
              <a:t> de una variable cuantitativa o cualitativa.</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1" strike="noStrike" spc="-1">
                <a:solidFill>
                  <a:srgbClr val="222222"/>
                </a:solidFill>
                <a:highlight>
                  <a:srgbClr val="FFFFFF"/>
                </a:highlight>
                <a:latin typeface="Arial"/>
                <a:ea typeface="Arial"/>
              </a:rPr>
              <a:t>Información​:</a:t>
            </a:r>
            <a:r>
              <a:rPr lang="es" sz="1800" b="0" strike="noStrike" spc="-1">
                <a:solidFill>
                  <a:srgbClr val="222222"/>
                </a:solidFill>
                <a:highlight>
                  <a:srgbClr val="FFFFFF"/>
                </a:highlight>
                <a:latin typeface="Arial"/>
                <a:ea typeface="Arial"/>
              </a:rPr>
              <a:t> es toda aquella documentación en poder de una organización e independientemente de la forma en que se guarde o transmita (escrita, representada mediante diagramas o impresa en papel, almacenada electrónicamente, proyectada en imágenes, enviada por fax o correo, o, incluso, transmitida de forma oral en una conversación presencial o telefónica), de su origen (de la propia organización o de fuentes externas) y de la fecha de elaboración​.</a:t>
            </a:r>
            <a:endParaRPr lang="en-US" sz="1800" b="0" strike="noStrike" spc="-1">
              <a:solidFill>
                <a:srgbClr val="000000"/>
              </a:solidFill>
              <a:latin typeface="Arial"/>
            </a:endParaRPr>
          </a:p>
          <a:p>
            <a:pPr>
              <a:lnSpc>
                <a:spcPct val="115000"/>
              </a:lnSpc>
              <a:spcBef>
                <a:spcPts val="1599"/>
              </a:spcBef>
              <a:spcAft>
                <a:spcPts val="1599"/>
              </a:spcAft>
              <a:tabLst>
                <a:tab pos="0" algn="l"/>
              </a:tabLst>
            </a:pPr>
            <a:r>
              <a:rPr lang="es" sz="1800" b="0" strike="noStrike" spc="-1">
                <a:solidFill>
                  <a:srgbClr val="222222"/>
                </a:solidFill>
                <a:highlight>
                  <a:srgbClr val="FFFFFF"/>
                </a:highlight>
                <a:latin typeface="Arial"/>
                <a:ea typeface="Arial"/>
              </a:rPr>
              <a:t>La info es lo que te agrega algo, inteligencia, ayuda, educacion, da conocimiento</a:t>
            </a:r>
            <a:endParaRPr lang="en-US"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Google Shape;87;p18"/>
          <p:cNvSpPr txBox="1"/>
          <p:nvPr/>
        </p:nvSpPr>
        <p:spPr>
          <a:xfrm>
            <a:off x="311760" y="147600"/>
            <a:ext cx="8520120" cy="16092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91" name="Google Shape;88;p18"/>
          <p:cNvSpPr txBox="1"/>
          <p:nvPr/>
        </p:nvSpPr>
        <p:spPr>
          <a:xfrm>
            <a:off x="311760" y="-228600"/>
            <a:ext cx="8520120" cy="4646520"/>
          </a:xfrm>
          <a:prstGeom prst="rect">
            <a:avLst/>
          </a:prstGeom>
          <a:noFill/>
          <a:ln w="0">
            <a:noFill/>
          </a:ln>
        </p:spPr>
        <p:txBody>
          <a:bodyPr tIns="91440" bIns="91440">
            <a:noAutofit/>
          </a:bodyPr>
          <a:lstStyle/>
          <a:p>
            <a:pPr>
              <a:lnSpc>
                <a:spcPct val="115000"/>
              </a:lnSpc>
              <a:tabLst>
                <a:tab pos="0" algn="l"/>
              </a:tabLst>
            </a:pPr>
            <a:r>
              <a:rPr lang="es" sz="1800" b="1" strike="noStrike" spc="-1" dirty="0">
                <a:solidFill>
                  <a:srgbClr val="FF0000"/>
                </a:solidFill>
                <a:latin typeface="Arial"/>
                <a:ea typeface="Arial"/>
              </a:rPr>
              <a:t>La seguridad de la información</a:t>
            </a:r>
            <a:r>
              <a:rPr lang="es" sz="1800" b="0" strike="noStrike" spc="-1" dirty="0">
                <a:solidFill>
                  <a:srgbClr val="FF0000"/>
                </a:solidFill>
                <a:latin typeface="Arial"/>
                <a:ea typeface="Arial"/>
              </a:rPr>
              <a:t> </a:t>
            </a:r>
            <a:r>
              <a:rPr lang="es" sz="1800" b="0" strike="noStrike" spc="-1" dirty="0">
                <a:solidFill>
                  <a:srgbClr val="595959"/>
                </a:solidFill>
                <a:latin typeface="Arial"/>
                <a:ea typeface="Arial"/>
              </a:rPr>
              <a:t>consiste en la preservación de su  ​</a:t>
            </a:r>
            <a:r>
              <a:rPr lang="es" sz="1800" b="0" u="sng" strike="noStrike" spc="-1" dirty="0">
                <a:solidFill>
                  <a:srgbClr val="595959"/>
                </a:solidFill>
                <a:uFillTx/>
                <a:latin typeface="Arial"/>
                <a:ea typeface="Arial"/>
              </a:rPr>
              <a:t>confidencialidad,  integridad  y disponibilidad​</a:t>
            </a:r>
            <a:r>
              <a:rPr lang="es" sz="1800" b="0" strike="noStrike" spc="-1" dirty="0">
                <a:solidFill>
                  <a:srgbClr val="595959"/>
                </a:solidFill>
                <a:latin typeface="Arial"/>
                <a:ea typeface="Arial"/>
              </a:rPr>
              <a:t>,  así como de los sistemas implicados en su tratamiento, dentro de una organización. </a:t>
            </a:r>
            <a:endParaRPr lang="en-US" sz="1800" b="0" strike="noStrike" spc="-1" dirty="0">
              <a:solidFill>
                <a:srgbClr val="000000"/>
              </a:solidFill>
              <a:latin typeface="Arial"/>
            </a:endParaRPr>
          </a:p>
          <a:p>
            <a:pPr>
              <a:lnSpc>
                <a:spcPct val="115000"/>
              </a:lnSpc>
              <a:tabLst>
                <a:tab pos="0" algn="l"/>
              </a:tabLst>
            </a:pPr>
            <a:r>
              <a:rPr lang="es" sz="1800" b="0" strike="noStrike" spc="-1" dirty="0">
                <a:solidFill>
                  <a:srgbClr val="595959"/>
                </a:solidFill>
                <a:latin typeface="Arial"/>
                <a:ea typeface="Arial"/>
              </a:rPr>
              <a:t>Algunos suman </a:t>
            </a:r>
            <a:r>
              <a:rPr lang="es" sz="1800" b="0" u="sng" strike="noStrike" spc="-1" dirty="0">
                <a:solidFill>
                  <a:srgbClr val="595959"/>
                </a:solidFill>
                <a:uFillTx/>
                <a:latin typeface="Arial"/>
                <a:ea typeface="Arial"/>
              </a:rPr>
              <a:t>trazabilidad</a:t>
            </a:r>
            <a:r>
              <a:rPr lang="es" sz="1800" b="0" strike="noStrike" spc="-1" dirty="0">
                <a:solidFill>
                  <a:srgbClr val="595959"/>
                </a:solidFill>
                <a:latin typeface="Arial"/>
                <a:ea typeface="Arial"/>
              </a:rPr>
              <a:t> : registro de todo el proceso, seguimiento, historico (t hacia atras). Hacia adelante puede ser: quien va a poder usar/cambiar el dato, quien solo lo va a leer, o que parte del sistema </a:t>
            </a:r>
            <a:endParaRPr lang="en-US" sz="1800" b="0" strike="noStrike" spc="-1" dirty="0">
              <a:solidFill>
                <a:srgbClr val="000000"/>
              </a:solidFill>
              <a:latin typeface="Arial"/>
            </a:endParaRPr>
          </a:p>
          <a:p>
            <a:pPr>
              <a:lnSpc>
                <a:spcPct val="115000"/>
              </a:lnSpc>
              <a:spcBef>
                <a:spcPts val="1599"/>
              </a:spcBef>
              <a:tabLst>
                <a:tab pos="0" algn="l"/>
              </a:tabLst>
            </a:pPr>
            <a:r>
              <a:rPr lang="es" sz="1800" b="0" strike="noStrike" spc="-1" dirty="0">
                <a:solidFill>
                  <a:srgbClr val="595959"/>
                </a:solidFill>
                <a:latin typeface="Arial"/>
                <a:ea typeface="Arial"/>
              </a:rPr>
              <a:t>Así pues, </a:t>
            </a:r>
            <a:r>
              <a:rPr lang="es" sz="1800" b="1" strike="noStrike" spc="-1" dirty="0">
                <a:solidFill>
                  <a:srgbClr val="595959"/>
                </a:solidFill>
                <a:latin typeface="Arial"/>
                <a:ea typeface="Arial"/>
              </a:rPr>
              <a:t>estos tres términos constituyen la base </a:t>
            </a:r>
            <a:r>
              <a:rPr lang="es" sz="1800" b="0" strike="noStrike" spc="-1" dirty="0">
                <a:solidFill>
                  <a:srgbClr val="595959"/>
                </a:solidFill>
                <a:latin typeface="Arial"/>
                <a:ea typeface="Arial"/>
              </a:rPr>
              <a:t>sobre la que se cimienta todo el edificio de la seguridad de la información:     </a:t>
            </a:r>
            <a:endParaRPr lang="en-US" sz="1800" b="0" strike="noStrike" spc="-1" dirty="0">
              <a:solidFill>
                <a:srgbClr val="000000"/>
              </a:solidFill>
              <a:latin typeface="Arial"/>
            </a:endParaRPr>
          </a:p>
          <a:p>
            <a:pPr>
              <a:lnSpc>
                <a:spcPct val="115000"/>
              </a:lnSpc>
              <a:spcBef>
                <a:spcPts val="1599"/>
              </a:spcBef>
              <a:tabLst>
                <a:tab pos="0" algn="l"/>
              </a:tabLst>
            </a:pPr>
            <a:r>
              <a:rPr lang="es" sz="1800" b="0" strike="noStrike" spc="-1" dirty="0">
                <a:solidFill>
                  <a:srgbClr val="595959"/>
                </a:solidFill>
                <a:latin typeface="Arial"/>
                <a:ea typeface="Arial"/>
              </a:rPr>
              <a:t>​</a:t>
            </a:r>
            <a:r>
              <a:rPr lang="es" sz="1800" b="1" strike="noStrike" spc="-1" dirty="0">
                <a:solidFill>
                  <a:srgbClr val="595959"/>
                </a:solidFill>
                <a:latin typeface="Arial"/>
                <a:ea typeface="Arial"/>
              </a:rPr>
              <a:t>Confidencialidad​:</a:t>
            </a:r>
            <a:r>
              <a:rPr lang="es" sz="1800" b="0" strike="noStrike" spc="-1" dirty="0">
                <a:solidFill>
                  <a:srgbClr val="595959"/>
                </a:solidFill>
                <a:latin typeface="Arial"/>
                <a:ea typeface="Arial"/>
              </a:rPr>
              <a:t> acceso a la información por parte únicamente de quienes estén autorizados.     </a:t>
            </a:r>
            <a:endParaRPr lang="en-US" sz="1800" b="0" strike="noStrike" spc="-1" dirty="0">
              <a:solidFill>
                <a:srgbClr val="000000"/>
              </a:solidFill>
              <a:latin typeface="Arial"/>
            </a:endParaRPr>
          </a:p>
          <a:p>
            <a:pPr>
              <a:lnSpc>
                <a:spcPct val="115000"/>
              </a:lnSpc>
              <a:spcBef>
                <a:spcPts val="1599"/>
              </a:spcBef>
              <a:tabLst>
                <a:tab pos="0" algn="l"/>
              </a:tabLst>
            </a:pPr>
            <a:r>
              <a:rPr lang="es" sz="1800" b="1" strike="noStrike" spc="-1" dirty="0">
                <a:solidFill>
                  <a:srgbClr val="595959"/>
                </a:solidFill>
                <a:latin typeface="Arial"/>
                <a:ea typeface="Arial"/>
              </a:rPr>
              <a:t> ​Integridad​:</a:t>
            </a:r>
            <a:r>
              <a:rPr lang="es" sz="1800" b="0" strike="noStrike" spc="-1" dirty="0">
                <a:solidFill>
                  <a:srgbClr val="595959"/>
                </a:solidFill>
                <a:latin typeface="Arial"/>
                <a:ea typeface="Arial"/>
              </a:rPr>
              <a:t> mantenimiento de la exactitud y completitud de la información y sus métodos de proceso.     </a:t>
            </a:r>
            <a:endParaRPr lang="en-US" sz="1800" b="0" strike="noStrike" spc="-1" dirty="0">
              <a:solidFill>
                <a:srgbClr val="000000"/>
              </a:solidFill>
              <a:latin typeface="Arial"/>
            </a:endParaRPr>
          </a:p>
          <a:p>
            <a:pPr>
              <a:lnSpc>
                <a:spcPct val="115000"/>
              </a:lnSpc>
              <a:spcBef>
                <a:spcPts val="1599"/>
              </a:spcBef>
              <a:spcAft>
                <a:spcPts val="1599"/>
              </a:spcAft>
              <a:tabLst>
                <a:tab pos="0" algn="l"/>
              </a:tabLst>
            </a:pPr>
            <a:r>
              <a:rPr lang="es" sz="1800" b="0" strike="noStrike" spc="-1" dirty="0">
                <a:solidFill>
                  <a:srgbClr val="595959"/>
                </a:solidFill>
                <a:latin typeface="Arial"/>
                <a:ea typeface="Arial"/>
              </a:rPr>
              <a:t> </a:t>
            </a:r>
            <a:r>
              <a:rPr lang="es" sz="1800" b="1" strike="noStrike" spc="-1" dirty="0">
                <a:solidFill>
                  <a:srgbClr val="595959"/>
                </a:solidFill>
                <a:latin typeface="Arial"/>
                <a:ea typeface="Arial"/>
              </a:rPr>
              <a:t>​Disponibilidad​: </a:t>
            </a:r>
            <a:r>
              <a:rPr lang="es" sz="1800" b="0" strike="noStrike" spc="-1" dirty="0">
                <a:solidFill>
                  <a:srgbClr val="595959"/>
                </a:solidFill>
                <a:latin typeface="Arial"/>
                <a:ea typeface="Arial"/>
              </a:rPr>
              <a:t>Acceso a la información y los sistemas de tratamiento de la misma por parte de los usuarios autorizados cuando lo requieran.</a:t>
            </a:r>
            <a:endParaRPr lang="en-US" sz="18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Google Shape;93;p19"/>
          <p:cNvSpPr txBox="1"/>
          <p:nvPr/>
        </p:nvSpPr>
        <p:spPr>
          <a:xfrm rot="10800000">
            <a:off x="311760" y="134280"/>
            <a:ext cx="8520120" cy="31032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93" name="Google Shape;94;p19"/>
          <p:cNvSpPr txBox="1"/>
          <p:nvPr/>
        </p:nvSpPr>
        <p:spPr>
          <a:xfrm>
            <a:off x="166680" y="-88560"/>
            <a:ext cx="8520120" cy="4203360"/>
          </a:xfrm>
          <a:prstGeom prst="rect">
            <a:avLst/>
          </a:prstGeom>
          <a:noFill/>
          <a:ln w="0">
            <a:noFill/>
          </a:ln>
        </p:spPr>
        <p:txBody>
          <a:bodyPr tIns="91440" bIns="91440">
            <a:noAutofit/>
          </a:bodyPr>
          <a:lstStyle/>
          <a:p>
            <a:pPr>
              <a:lnSpc>
                <a:spcPct val="115000"/>
              </a:lnSpc>
              <a:tabLst>
                <a:tab pos="0" algn="l"/>
              </a:tabLst>
            </a:pPr>
            <a:r>
              <a:rPr lang="es" sz="1800" b="0" strike="noStrike" spc="-1">
                <a:solidFill>
                  <a:srgbClr val="595959"/>
                </a:solidFill>
                <a:latin typeface="Arial"/>
                <a:ea typeface="Arial"/>
              </a:rPr>
              <a:t>ACTIVO : son los recursos del sistema de información o relacionados con éste, necesarios para que la Organización funcione correctamente y alcance los objetivos propuestos por su dirección. El activo esencial es la información.</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AMENAZA: es la posibilidad de ocurrencia de cualquier tipo de evento o acció​n que puede producir un daño (material o inmaterial) sobre los elementos de un sistema.</a:t>
            </a:r>
            <a:endParaRPr lang="en-US" sz="1800" b="0" strike="noStrike" spc="-1">
              <a:solidFill>
                <a:srgbClr val="000000"/>
              </a:solidFill>
              <a:latin typeface="Arial"/>
            </a:endParaRPr>
          </a:p>
          <a:p>
            <a:pPr>
              <a:lnSpc>
                <a:spcPct val="115000"/>
              </a:lnSpc>
              <a:spcBef>
                <a:spcPts val="1599"/>
              </a:spcBef>
              <a:tabLst>
                <a:tab pos="0" algn="l"/>
              </a:tabLst>
            </a:pPr>
            <a:r>
              <a:rPr lang="es" sz="1800" b="0" strike="noStrike" spc="-1">
                <a:solidFill>
                  <a:srgbClr val="595959"/>
                </a:solidFill>
                <a:latin typeface="Arial"/>
                <a:ea typeface="Arial"/>
              </a:rPr>
              <a:t>VULMERALIDAD: es la capacidad, las condiciones y características del sistema mismo (incluyendo la entidad que lo maneja), que lo hace susceptible a amenazas, con el resultado de sufrir algún daño.</a:t>
            </a:r>
            <a:endParaRPr lang="en-US" sz="1800" b="0" strike="noStrike" spc="-1">
              <a:solidFill>
                <a:srgbClr val="000000"/>
              </a:solidFill>
              <a:latin typeface="Arial"/>
            </a:endParaRPr>
          </a:p>
          <a:p>
            <a:pPr>
              <a:lnSpc>
                <a:spcPct val="115000"/>
              </a:lnSpc>
              <a:spcBef>
                <a:spcPts val="1599"/>
              </a:spcBef>
              <a:tabLst>
                <a:tab pos="0" algn="l"/>
              </a:tabLst>
            </a:pPr>
            <a:r>
              <a:rPr lang="es" sz="1800" b="1" strike="noStrike" spc="-1">
                <a:solidFill>
                  <a:srgbClr val="595959"/>
                </a:solidFill>
                <a:latin typeface="Arial"/>
                <a:ea typeface="Arial"/>
              </a:rPr>
              <a:t>SE DENOMINA RIESGO: A LA MEDIDA DEL DAÑO PROBABLE SOBRE UN SISTEMA. </a:t>
            </a:r>
            <a:endParaRPr lang="en-US" sz="1800" b="0" strike="noStrike" spc="-1">
              <a:solidFill>
                <a:srgbClr val="000000"/>
              </a:solidFill>
              <a:latin typeface="Arial"/>
            </a:endParaRPr>
          </a:p>
          <a:p>
            <a:pPr>
              <a:lnSpc>
                <a:spcPct val="115000"/>
              </a:lnSpc>
              <a:spcBef>
                <a:spcPts val="1599"/>
              </a:spcBef>
              <a:tabLst>
                <a:tab pos="0" algn="l"/>
              </a:tabLst>
            </a:pP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Google Shape;99;p20"/>
          <p:cNvSpPr txBox="1"/>
          <p:nvPr/>
        </p:nvSpPr>
        <p:spPr>
          <a:xfrm>
            <a:off x="311760" y="53640"/>
            <a:ext cx="8520120" cy="20088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p:txBody>
      </p:sp>
      <p:sp>
        <p:nvSpPr>
          <p:cNvPr id="95" name="Google Shape;100;p20"/>
          <p:cNvSpPr txBox="1"/>
          <p:nvPr/>
        </p:nvSpPr>
        <p:spPr>
          <a:xfrm>
            <a:off x="311760" y="376200"/>
            <a:ext cx="8520120" cy="4192560"/>
          </a:xfrm>
          <a:prstGeom prst="rect">
            <a:avLst/>
          </a:prstGeom>
          <a:noFill/>
          <a:ln w="0">
            <a:noFill/>
          </a:ln>
        </p:spPr>
        <p:txBody>
          <a:bodyPr tIns="91440" bIns="91440">
            <a:noAutofit/>
          </a:bodyPr>
          <a:lstStyle/>
          <a:p>
            <a:endParaRPr lang="en-US" sz="1400" b="0" strike="noStrike" spc="-1">
              <a:solidFill>
                <a:srgbClr val="000000"/>
              </a:solidFill>
              <a:latin typeface="Arial"/>
            </a:endParaRPr>
          </a:p>
        </p:txBody>
      </p:sp>
      <p:pic>
        <p:nvPicPr>
          <p:cNvPr id="96" name="Google Shape;101;p20"/>
          <p:cNvPicPr/>
          <p:nvPr/>
        </p:nvPicPr>
        <p:blipFill>
          <a:blip r:embed="rId2"/>
          <a:stretch/>
        </p:blipFill>
        <p:spPr>
          <a:xfrm>
            <a:off x="-244440" y="496800"/>
            <a:ext cx="9301680" cy="41360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106;p21"/>
          <p:cNvSpPr txBox="1"/>
          <p:nvPr/>
        </p:nvSpPr>
        <p:spPr>
          <a:xfrm>
            <a:off x="311760" y="255240"/>
            <a:ext cx="8520120" cy="322200"/>
          </a:xfrm>
          <a:prstGeom prst="rect">
            <a:avLst/>
          </a:prstGeom>
          <a:noFill/>
          <a:ln w="0">
            <a:noFill/>
          </a:ln>
        </p:spPr>
        <p:txBody>
          <a:bodyPr tIns="91440" bIns="91440">
            <a:noAutofit/>
          </a:bodyPr>
          <a:lstStyle/>
          <a:p>
            <a:pPr>
              <a:lnSpc>
                <a:spcPct val="100000"/>
              </a:lnSpc>
              <a:tabLst>
                <a:tab pos="0" algn="l"/>
              </a:tabLst>
            </a:pPr>
            <a:r>
              <a:rPr lang="es" sz="2800" b="0" strike="noStrike" spc="-1">
                <a:solidFill>
                  <a:srgbClr val="000000"/>
                </a:solidFill>
                <a:latin typeface="Arial"/>
                <a:ea typeface="Arial"/>
              </a:rPr>
              <a:t>  </a:t>
            </a:r>
            <a:endParaRPr lang="en-US" sz="2800" b="0" strike="noStrike" spc="-1">
              <a:solidFill>
                <a:srgbClr val="000000"/>
              </a:solidFill>
              <a:latin typeface="Arial"/>
            </a:endParaRPr>
          </a:p>
        </p:txBody>
      </p:sp>
      <p:sp>
        <p:nvSpPr>
          <p:cNvPr id="98" name="Google Shape;107;p21"/>
          <p:cNvSpPr txBox="1"/>
          <p:nvPr/>
        </p:nvSpPr>
        <p:spPr>
          <a:xfrm>
            <a:off x="311760" y="1152360"/>
            <a:ext cx="8520120" cy="3416040"/>
          </a:xfrm>
          <a:prstGeom prst="rect">
            <a:avLst/>
          </a:prstGeom>
          <a:noFill/>
          <a:ln w="0">
            <a:noFill/>
          </a:ln>
        </p:spPr>
        <p:txBody>
          <a:bodyPr tIns="91440" bIns="91440">
            <a:noAutofit/>
          </a:bodyPr>
          <a:lstStyle/>
          <a:p>
            <a:pPr>
              <a:lnSpc>
                <a:spcPct val="115000"/>
              </a:lnSpc>
              <a:spcAft>
                <a:spcPts val="1599"/>
              </a:spcAft>
              <a:tabLst>
                <a:tab pos="0" algn="l"/>
              </a:tabLst>
            </a:pPr>
            <a:r>
              <a:rPr lang="es" sz="1800" b="0" strike="noStrike" spc="-1">
                <a:solidFill>
                  <a:srgbClr val="595959"/>
                </a:solidFill>
                <a:latin typeface="Arial"/>
                <a:ea typeface="Arial"/>
              </a:rPr>
              <a:t>						</a:t>
            </a:r>
            <a:endParaRPr lang="en-US" sz="1800" b="0" strike="noStrike" spc="-1">
              <a:solidFill>
                <a:srgbClr val="000000"/>
              </a:solidFill>
              <a:latin typeface="Arial"/>
            </a:endParaRPr>
          </a:p>
        </p:txBody>
      </p:sp>
      <p:pic>
        <p:nvPicPr>
          <p:cNvPr id="99" name="Google Shape;108;p21"/>
          <p:cNvPicPr/>
          <p:nvPr/>
        </p:nvPicPr>
        <p:blipFill>
          <a:blip r:embed="rId2"/>
          <a:stretch/>
        </p:blipFill>
        <p:spPr>
          <a:xfrm>
            <a:off x="1881720" y="637920"/>
            <a:ext cx="5380200" cy="3867480"/>
          </a:xfrm>
          <a:prstGeom prst="rect">
            <a:avLst/>
          </a:prstGeom>
          <a:ln w="0">
            <a:noFill/>
          </a:ln>
        </p:spPr>
      </p:pic>
      <p:sp>
        <p:nvSpPr>
          <p:cNvPr id="100" name="TextBox 99"/>
          <p:cNvSpPr txBox="1"/>
          <p:nvPr/>
        </p:nvSpPr>
        <p:spPr>
          <a:xfrm>
            <a:off x="685800" y="255240"/>
            <a:ext cx="2057400" cy="346320"/>
          </a:xfrm>
          <a:prstGeom prst="rect">
            <a:avLst/>
          </a:prstGeom>
          <a:noFill/>
          <a:ln w="0">
            <a:noFill/>
          </a:ln>
        </p:spPr>
        <p:txBody>
          <a:bodyPr lIns="90000" tIns="45000" rIns="90000" bIns="45000">
            <a:noAutofit/>
          </a:bodyPr>
          <a:lstStyle/>
          <a:p>
            <a:r>
              <a:rPr lang="en-US" sz="1800" b="0" strike="noStrike" spc="-1">
                <a:latin typeface="Arial"/>
              </a:rPr>
              <a:t>Buen grafico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11802</TotalTime>
  <Words>2206</Words>
  <Application>Microsoft Office PowerPoint</Application>
  <PresentationFormat>On-screen Show (16:9)</PresentationFormat>
  <Paragraphs>155</Paragraphs>
  <Slides>32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lucas soria</cp:lastModifiedBy>
  <cp:revision>3</cp:revision>
  <dcterms:modified xsi:type="dcterms:W3CDTF">2021-07-18T04:00:10Z</dcterms:modified>
  <dc:language>en-US</dc:language>
</cp:coreProperties>
</file>