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media/image2.png" ContentType="image/png"/>
  <Override PartName="/ppt/media/image3.png" ContentType="image/png"/>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14.xml.rels" ContentType="application/vnd.openxmlformats-package.relationships+xml"/>
  <Override PartName="/ppt/slides/_rels/slide8.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25" name="PlaceHolder 2"/>
          <p:cNvSpPr>
            <a:spLocks noGrp="1"/>
          </p:cNvSpPr>
          <p:nvPr>
            <p:ph type="body"/>
          </p:nvPr>
        </p:nvSpPr>
        <p:spPr>
          <a:xfrm>
            <a:off x="311760" y="1152360"/>
            <a:ext cx="8520120" cy="1629360"/>
          </a:xfrm>
          <a:prstGeom prst="rect">
            <a:avLst/>
          </a:prstGeom>
        </p:spPr>
        <p:txBody>
          <a:bodyPr lIns="0" rIns="0" tIns="0" bIns="0">
            <a:normAutofit/>
          </a:bodyPr>
          <a:p>
            <a:endParaRPr b="0" lang="es-AR" sz="1400" spc="-1" strike="noStrike">
              <a:solidFill>
                <a:srgbClr val="000000"/>
              </a:solidFill>
              <a:latin typeface="Arial"/>
            </a:endParaRPr>
          </a:p>
        </p:txBody>
      </p:sp>
      <p:sp>
        <p:nvSpPr>
          <p:cNvPr id="26" name="PlaceHolder 3"/>
          <p:cNvSpPr>
            <a:spLocks noGrp="1"/>
          </p:cNvSpPr>
          <p:nvPr>
            <p:ph type="body"/>
          </p:nvPr>
        </p:nvSpPr>
        <p:spPr>
          <a:xfrm>
            <a:off x="311760" y="2936880"/>
            <a:ext cx="8520120" cy="1629360"/>
          </a:xfrm>
          <a:prstGeom prst="rect">
            <a:avLst/>
          </a:prstGeom>
        </p:spPr>
        <p:txBody>
          <a:bodyPr lIns="0" rIns="0" tIns="0" bIns="0">
            <a:normAutofit/>
          </a:bodyPr>
          <a:p>
            <a:endParaRPr b="0" lang="es-AR"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28" name="PlaceHolder 2"/>
          <p:cNvSpPr>
            <a:spLocks noGrp="1"/>
          </p:cNvSpPr>
          <p:nvPr>
            <p:ph type="body"/>
          </p:nvPr>
        </p:nvSpPr>
        <p:spPr>
          <a:xfrm>
            <a:off x="311760" y="1152360"/>
            <a:ext cx="4157640" cy="1629360"/>
          </a:xfrm>
          <a:prstGeom prst="rect">
            <a:avLst/>
          </a:prstGeom>
        </p:spPr>
        <p:txBody>
          <a:bodyPr lIns="0" rIns="0" tIns="0" bIns="0">
            <a:normAutofit/>
          </a:bodyPr>
          <a:p>
            <a:endParaRPr b="0" lang="es-AR" sz="1400" spc="-1" strike="noStrike">
              <a:solidFill>
                <a:srgbClr val="000000"/>
              </a:solidFill>
              <a:latin typeface="Arial"/>
            </a:endParaRPr>
          </a:p>
        </p:txBody>
      </p:sp>
      <p:sp>
        <p:nvSpPr>
          <p:cNvPr id="29" name="PlaceHolder 3"/>
          <p:cNvSpPr>
            <a:spLocks noGrp="1"/>
          </p:cNvSpPr>
          <p:nvPr>
            <p:ph type="body"/>
          </p:nvPr>
        </p:nvSpPr>
        <p:spPr>
          <a:xfrm>
            <a:off x="4677840" y="1152360"/>
            <a:ext cx="4157640" cy="1629360"/>
          </a:xfrm>
          <a:prstGeom prst="rect">
            <a:avLst/>
          </a:prstGeom>
        </p:spPr>
        <p:txBody>
          <a:bodyPr lIns="0" rIns="0" tIns="0" bIns="0">
            <a:normAutofit/>
          </a:bodyPr>
          <a:p>
            <a:endParaRPr b="0" lang="es-AR" sz="1400" spc="-1" strike="noStrike">
              <a:solidFill>
                <a:srgbClr val="000000"/>
              </a:solidFill>
              <a:latin typeface="Arial"/>
            </a:endParaRPr>
          </a:p>
        </p:txBody>
      </p:sp>
      <p:sp>
        <p:nvSpPr>
          <p:cNvPr id="30" name="PlaceHolder 4"/>
          <p:cNvSpPr>
            <a:spLocks noGrp="1"/>
          </p:cNvSpPr>
          <p:nvPr>
            <p:ph type="body"/>
          </p:nvPr>
        </p:nvSpPr>
        <p:spPr>
          <a:xfrm>
            <a:off x="311760" y="2936880"/>
            <a:ext cx="4157640" cy="1629360"/>
          </a:xfrm>
          <a:prstGeom prst="rect">
            <a:avLst/>
          </a:prstGeom>
        </p:spPr>
        <p:txBody>
          <a:bodyPr lIns="0" rIns="0" tIns="0" bIns="0">
            <a:normAutofit/>
          </a:bodyPr>
          <a:p>
            <a:endParaRPr b="0" lang="es-AR" sz="1400" spc="-1" strike="noStrike">
              <a:solidFill>
                <a:srgbClr val="000000"/>
              </a:solidFill>
              <a:latin typeface="Arial"/>
            </a:endParaRPr>
          </a:p>
        </p:txBody>
      </p:sp>
      <p:sp>
        <p:nvSpPr>
          <p:cNvPr id="31" name="PlaceHolder 5"/>
          <p:cNvSpPr>
            <a:spLocks noGrp="1"/>
          </p:cNvSpPr>
          <p:nvPr>
            <p:ph type="body"/>
          </p:nvPr>
        </p:nvSpPr>
        <p:spPr>
          <a:xfrm>
            <a:off x="4677840" y="2936880"/>
            <a:ext cx="4157640" cy="1629360"/>
          </a:xfrm>
          <a:prstGeom prst="rect">
            <a:avLst/>
          </a:prstGeom>
        </p:spPr>
        <p:txBody>
          <a:bodyPr lIns="0" rIns="0" tIns="0" bIns="0">
            <a:normAutofit/>
          </a:bodyPr>
          <a:p>
            <a:endParaRPr b="0" lang="es-AR"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33" name="PlaceHolder 2"/>
          <p:cNvSpPr>
            <a:spLocks noGrp="1"/>
          </p:cNvSpPr>
          <p:nvPr>
            <p:ph type="body"/>
          </p:nvPr>
        </p:nvSpPr>
        <p:spPr>
          <a:xfrm>
            <a:off x="311760" y="1152360"/>
            <a:ext cx="2743200" cy="1629360"/>
          </a:xfrm>
          <a:prstGeom prst="rect">
            <a:avLst/>
          </a:prstGeom>
        </p:spPr>
        <p:txBody>
          <a:bodyPr lIns="0" rIns="0" tIns="0" bIns="0">
            <a:normAutofit/>
          </a:bodyPr>
          <a:p>
            <a:endParaRPr b="0" lang="es-AR" sz="1400" spc="-1" strike="noStrike">
              <a:solidFill>
                <a:srgbClr val="000000"/>
              </a:solidFill>
              <a:latin typeface="Arial"/>
            </a:endParaRPr>
          </a:p>
        </p:txBody>
      </p:sp>
      <p:sp>
        <p:nvSpPr>
          <p:cNvPr id="34" name="PlaceHolder 3"/>
          <p:cNvSpPr>
            <a:spLocks noGrp="1"/>
          </p:cNvSpPr>
          <p:nvPr>
            <p:ph type="body"/>
          </p:nvPr>
        </p:nvSpPr>
        <p:spPr>
          <a:xfrm>
            <a:off x="3192480" y="1152360"/>
            <a:ext cx="2743200" cy="1629360"/>
          </a:xfrm>
          <a:prstGeom prst="rect">
            <a:avLst/>
          </a:prstGeom>
        </p:spPr>
        <p:txBody>
          <a:bodyPr lIns="0" rIns="0" tIns="0" bIns="0">
            <a:normAutofit/>
          </a:bodyPr>
          <a:p>
            <a:endParaRPr b="0" lang="es-AR" sz="1400" spc="-1" strike="noStrike">
              <a:solidFill>
                <a:srgbClr val="000000"/>
              </a:solidFill>
              <a:latin typeface="Arial"/>
            </a:endParaRPr>
          </a:p>
        </p:txBody>
      </p:sp>
      <p:sp>
        <p:nvSpPr>
          <p:cNvPr id="35" name="PlaceHolder 4"/>
          <p:cNvSpPr>
            <a:spLocks noGrp="1"/>
          </p:cNvSpPr>
          <p:nvPr>
            <p:ph type="body"/>
          </p:nvPr>
        </p:nvSpPr>
        <p:spPr>
          <a:xfrm>
            <a:off x="6073200" y="1152360"/>
            <a:ext cx="2743200" cy="1629360"/>
          </a:xfrm>
          <a:prstGeom prst="rect">
            <a:avLst/>
          </a:prstGeom>
        </p:spPr>
        <p:txBody>
          <a:bodyPr lIns="0" rIns="0" tIns="0" bIns="0">
            <a:normAutofit/>
          </a:bodyPr>
          <a:p>
            <a:endParaRPr b="0" lang="es-AR" sz="1400" spc="-1" strike="noStrike">
              <a:solidFill>
                <a:srgbClr val="000000"/>
              </a:solidFill>
              <a:latin typeface="Arial"/>
            </a:endParaRPr>
          </a:p>
        </p:txBody>
      </p:sp>
      <p:sp>
        <p:nvSpPr>
          <p:cNvPr id="36" name="PlaceHolder 5"/>
          <p:cNvSpPr>
            <a:spLocks noGrp="1"/>
          </p:cNvSpPr>
          <p:nvPr>
            <p:ph type="body"/>
          </p:nvPr>
        </p:nvSpPr>
        <p:spPr>
          <a:xfrm>
            <a:off x="311760" y="2936880"/>
            <a:ext cx="2743200" cy="1629360"/>
          </a:xfrm>
          <a:prstGeom prst="rect">
            <a:avLst/>
          </a:prstGeom>
        </p:spPr>
        <p:txBody>
          <a:bodyPr lIns="0" rIns="0" tIns="0" bIns="0">
            <a:normAutofit/>
          </a:bodyPr>
          <a:p>
            <a:endParaRPr b="0" lang="es-AR" sz="1400" spc="-1" strike="noStrike">
              <a:solidFill>
                <a:srgbClr val="000000"/>
              </a:solidFill>
              <a:latin typeface="Arial"/>
            </a:endParaRPr>
          </a:p>
        </p:txBody>
      </p:sp>
      <p:sp>
        <p:nvSpPr>
          <p:cNvPr id="37" name="PlaceHolder 6"/>
          <p:cNvSpPr>
            <a:spLocks noGrp="1"/>
          </p:cNvSpPr>
          <p:nvPr>
            <p:ph type="body"/>
          </p:nvPr>
        </p:nvSpPr>
        <p:spPr>
          <a:xfrm>
            <a:off x="3192480" y="2936880"/>
            <a:ext cx="2743200" cy="1629360"/>
          </a:xfrm>
          <a:prstGeom prst="rect">
            <a:avLst/>
          </a:prstGeom>
        </p:spPr>
        <p:txBody>
          <a:bodyPr lIns="0" rIns="0" tIns="0" bIns="0">
            <a:normAutofit/>
          </a:bodyPr>
          <a:p>
            <a:endParaRPr b="0" lang="es-AR" sz="1400" spc="-1" strike="noStrike">
              <a:solidFill>
                <a:srgbClr val="000000"/>
              </a:solidFill>
              <a:latin typeface="Arial"/>
            </a:endParaRPr>
          </a:p>
        </p:txBody>
      </p:sp>
      <p:sp>
        <p:nvSpPr>
          <p:cNvPr id="38" name="PlaceHolder 7"/>
          <p:cNvSpPr>
            <a:spLocks noGrp="1"/>
          </p:cNvSpPr>
          <p:nvPr>
            <p:ph type="body"/>
          </p:nvPr>
        </p:nvSpPr>
        <p:spPr>
          <a:xfrm>
            <a:off x="6073200" y="2936880"/>
            <a:ext cx="2743200" cy="1629360"/>
          </a:xfrm>
          <a:prstGeom prst="rect">
            <a:avLst/>
          </a:prstGeom>
        </p:spPr>
        <p:txBody>
          <a:bodyPr lIns="0" rIns="0" tIns="0" bIns="0">
            <a:normAutofit/>
          </a:bodyPr>
          <a:p>
            <a:endParaRPr b="0" lang="es-AR"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43" name="PlaceHolder 2"/>
          <p:cNvSpPr>
            <a:spLocks noGrp="1"/>
          </p:cNvSpPr>
          <p:nvPr>
            <p:ph type="subTitle"/>
          </p:nvPr>
        </p:nvSpPr>
        <p:spPr>
          <a:xfrm>
            <a:off x="311760" y="1152360"/>
            <a:ext cx="8520120" cy="3416040"/>
          </a:xfrm>
          <a:prstGeom prst="rect">
            <a:avLst/>
          </a:prstGeom>
        </p:spPr>
        <p:txBody>
          <a:bodyPr lIns="0" rIns="0" tIns="0" bIns="0" anchor="ctr">
            <a:noAutofit/>
          </a:bodyPr>
          <a:p>
            <a:pPr algn="ctr"/>
            <a:endParaRPr b="0" lang="es-AR"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45" name="PlaceHolder 2"/>
          <p:cNvSpPr>
            <a:spLocks noGrp="1"/>
          </p:cNvSpPr>
          <p:nvPr>
            <p:ph type="body"/>
          </p:nvPr>
        </p:nvSpPr>
        <p:spPr>
          <a:xfrm>
            <a:off x="311760" y="1152360"/>
            <a:ext cx="8520120" cy="3416040"/>
          </a:xfrm>
          <a:prstGeom prst="rect">
            <a:avLst/>
          </a:prstGeom>
        </p:spPr>
        <p:txBody>
          <a:bodyPr lIns="0" rIns="0" tIns="0" bIns="0">
            <a:normAutofit/>
          </a:bodyPr>
          <a:p>
            <a:endParaRPr b="0" lang="es-AR"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47" name="PlaceHolder 2"/>
          <p:cNvSpPr>
            <a:spLocks noGrp="1"/>
          </p:cNvSpPr>
          <p:nvPr>
            <p:ph type="body"/>
          </p:nvPr>
        </p:nvSpPr>
        <p:spPr>
          <a:xfrm>
            <a:off x="311760" y="1152360"/>
            <a:ext cx="4157640" cy="3416040"/>
          </a:xfrm>
          <a:prstGeom prst="rect">
            <a:avLst/>
          </a:prstGeom>
        </p:spPr>
        <p:txBody>
          <a:bodyPr lIns="0" rIns="0" tIns="0" bIns="0">
            <a:normAutofit/>
          </a:bodyPr>
          <a:p>
            <a:endParaRPr b="0" lang="es-AR" sz="1400" spc="-1" strike="noStrike">
              <a:solidFill>
                <a:srgbClr val="000000"/>
              </a:solidFill>
              <a:latin typeface="Arial"/>
            </a:endParaRPr>
          </a:p>
        </p:txBody>
      </p:sp>
      <p:sp>
        <p:nvSpPr>
          <p:cNvPr id="48" name="PlaceHolder 3"/>
          <p:cNvSpPr>
            <a:spLocks noGrp="1"/>
          </p:cNvSpPr>
          <p:nvPr>
            <p:ph type="body"/>
          </p:nvPr>
        </p:nvSpPr>
        <p:spPr>
          <a:xfrm>
            <a:off x="4677840" y="1152360"/>
            <a:ext cx="4157640" cy="3416040"/>
          </a:xfrm>
          <a:prstGeom prst="rect">
            <a:avLst/>
          </a:prstGeom>
        </p:spPr>
        <p:txBody>
          <a:bodyPr lIns="0" rIns="0" tIns="0" bIns="0">
            <a:normAutofit/>
          </a:bodyPr>
          <a:p>
            <a:endParaRPr b="0" lang="es-AR"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s-AR"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311760" y="444960"/>
            <a:ext cx="8520120" cy="2654640"/>
          </a:xfrm>
          <a:prstGeom prst="rect">
            <a:avLst/>
          </a:prstGeom>
        </p:spPr>
        <p:txBody>
          <a:bodyPr lIns="0" rIns="0" tIns="0" bIns="0" anchor="ctr">
            <a:noAutofit/>
          </a:bodyPr>
          <a:p>
            <a:pPr algn="ctr"/>
            <a:endParaRPr b="0" lang="es-AR"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52" name="PlaceHolder 2"/>
          <p:cNvSpPr>
            <a:spLocks noGrp="1"/>
          </p:cNvSpPr>
          <p:nvPr>
            <p:ph type="body"/>
          </p:nvPr>
        </p:nvSpPr>
        <p:spPr>
          <a:xfrm>
            <a:off x="311760" y="1152360"/>
            <a:ext cx="4157640" cy="1629360"/>
          </a:xfrm>
          <a:prstGeom prst="rect">
            <a:avLst/>
          </a:prstGeom>
        </p:spPr>
        <p:txBody>
          <a:bodyPr lIns="0" rIns="0" tIns="0" bIns="0">
            <a:normAutofit/>
          </a:bodyPr>
          <a:p>
            <a:endParaRPr b="0" lang="es-AR" sz="1400" spc="-1" strike="noStrike">
              <a:solidFill>
                <a:srgbClr val="000000"/>
              </a:solidFill>
              <a:latin typeface="Arial"/>
            </a:endParaRPr>
          </a:p>
        </p:txBody>
      </p:sp>
      <p:sp>
        <p:nvSpPr>
          <p:cNvPr id="53" name="PlaceHolder 3"/>
          <p:cNvSpPr>
            <a:spLocks noGrp="1"/>
          </p:cNvSpPr>
          <p:nvPr>
            <p:ph type="body"/>
          </p:nvPr>
        </p:nvSpPr>
        <p:spPr>
          <a:xfrm>
            <a:off x="4677840" y="1152360"/>
            <a:ext cx="4157640" cy="3416040"/>
          </a:xfrm>
          <a:prstGeom prst="rect">
            <a:avLst/>
          </a:prstGeom>
        </p:spPr>
        <p:txBody>
          <a:bodyPr lIns="0" rIns="0" tIns="0" bIns="0">
            <a:normAutofit/>
          </a:bodyPr>
          <a:p>
            <a:endParaRPr b="0" lang="es-AR" sz="1400" spc="-1" strike="noStrike">
              <a:solidFill>
                <a:srgbClr val="000000"/>
              </a:solidFill>
              <a:latin typeface="Arial"/>
            </a:endParaRPr>
          </a:p>
        </p:txBody>
      </p:sp>
      <p:sp>
        <p:nvSpPr>
          <p:cNvPr id="54" name="PlaceHolder 4"/>
          <p:cNvSpPr>
            <a:spLocks noGrp="1"/>
          </p:cNvSpPr>
          <p:nvPr>
            <p:ph type="body"/>
          </p:nvPr>
        </p:nvSpPr>
        <p:spPr>
          <a:xfrm>
            <a:off x="311760" y="2936880"/>
            <a:ext cx="4157640" cy="1629360"/>
          </a:xfrm>
          <a:prstGeom prst="rect">
            <a:avLst/>
          </a:prstGeom>
        </p:spPr>
        <p:txBody>
          <a:bodyPr lIns="0" rIns="0" tIns="0" bIns="0">
            <a:normAutofit/>
          </a:bodyPr>
          <a:p>
            <a:endParaRPr b="0" lang="es-AR"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4" name="PlaceHolder 2"/>
          <p:cNvSpPr>
            <a:spLocks noGrp="1"/>
          </p:cNvSpPr>
          <p:nvPr>
            <p:ph type="subTitle"/>
          </p:nvPr>
        </p:nvSpPr>
        <p:spPr>
          <a:xfrm>
            <a:off x="311760" y="1152360"/>
            <a:ext cx="8520120" cy="3416040"/>
          </a:xfrm>
          <a:prstGeom prst="rect">
            <a:avLst/>
          </a:prstGeom>
        </p:spPr>
        <p:txBody>
          <a:bodyPr lIns="0" rIns="0" tIns="0" bIns="0" anchor="ctr">
            <a:noAutofit/>
          </a:bodyPr>
          <a:p>
            <a:pPr algn="ctr"/>
            <a:endParaRPr b="0" lang="es-AR"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56" name="PlaceHolder 2"/>
          <p:cNvSpPr>
            <a:spLocks noGrp="1"/>
          </p:cNvSpPr>
          <p:nvPr>
            <p:ph type="body"/>
          </p:nvPr>
        </p:nvSpPr>
        <p:spPr>
          <a:xfrm>
            <a:off x="311760" y="1152360"/>
            <a:ext cx="4157640" cy="3416040"/>
          </a:xfrm>
          <a:prstGeom prst="rect">
            <a:avLst/>
          </a:prstGeom>
        </p:spPr>
        <p:txBody>
          <a:bodyPr lIns="0" rIns="0" tIns="0" bIns="0">
            <a:normAutofit/>
          </a:bodyPr>
          <a:p>
            <a:endParaRPr b="0" lang="es-AR" sz="1400" spc="-1" strike="noStrike">
              <a:solidFill>
                <a:srgbClr val="000000"/>
              </a:solidFill>
              <a:latin typeface="Arial"/>
            </a:endParaRPr>
          </a:p>
        </p:txBody>
      </p:sp>
      <p:sp>
        <p:nvSpPr>
          <p:cNvPr id="57" name="PlaceHolder 3"/>
          <p:cNvSpPr>
            <a:spLocks noGrp="1"/>
          </p:cNvSpPr>
          <p:nvPr>
            <p:ph type="body"/>
          </p:nvPr>
        </p:nvSpPr>
        <p:spPr>
          <a:xfrm>
            <a:off x="4677840" y="1152360"/>
            <a:ext cx="4157640" cy="1629360"/>
          </a:xfrm>
          <a:prstGeom prst="rect">
            <a:avLst/>
          </a:prstGeom>
        </p:spPr>
        <p:txBody>
          <a:bodyPr lIns="0" rIns="0" tIns="0" bIns="0">
            <a:normAutofit/>
          </a:bodyPr>
          <a:p>
            <a:endParaRPr b="0" lang="es-AR" sz="1400" spc="-1" strike="noStrike">
              <a:solidFill>
                <a:srgbClr val="000000"/>
              </a:solidFill>
              <a:latin typeface="Arial"/>
            </a:endParaRPr>
          </a:p>
        </p:txBody>
      </p:sp>
      <p:sp>
        <p:nvSpPr>
          <p:cNvPr id="58" name="PlaceHolder 4"/>
          <p:cNvSpPr>
            <a:spLocks noGrp="1"/>
          </p:cNvSpPr>
          <p:nvPr>
            <p:ph type="body"/>
          </p:nvPr>
        </p:nvSpPr>
        <p:spPr>
          <a:xfrm>
            <a:off x="4677840" y="2936880"/>
            <a:ext cx="4157640" cy="1629360"/>
          </a:xfrm>
          <a:prstGeom prst="rect">
            <a:avLst/>
          </a:prstGeom>
        </p:spPr>
        <p:txBody>
          <a:bodyPr lIns="0" rIns="0" tIns="0" bIns="0">
            <a:normAutofit/>
          </a:bodyPr>
          <a:p>
            <a:endParaRPr b="0" lang="es-AR"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60" name="PlaceHolder 2"/>
          <p:cNvSpPr>
            <a:spLocks noGrp="1"/>
          </p:cNvSpPr>
          <p:nvPr>
            <p:ph type="body"/>
          </p:nvPr>
        </p:nvSpPr>
        <p:spPr>
          <a:xfrm>
            <a:off x="311760" y="1152360"/>
            <a:ext cx="4157640" cy="1629360"/>
          </a:xfrm>
          <a:prstGeom prst="rect">
            <a:avLst/>
          </a:prstGeom>
        </p:spPr>
        <p:txBody>
          <a:bodyPr lIns="0" rIns="0" tIns="0" bIns="0">
            <a:normAutofit/>
          </a:bodyPr>
          <a:p>
            <a:endParaRPr b="0" lang="es-AR" sz="1400" spc="-1" strike="noStrike">
              <a:solidFill>
                <a:srgbClr val="000000"/>
              </a:solidFill>
              <a:latin typeface="Arial"/>
            </a:endParaRPr>
          </a:p>
        </p:txBody>
      </p:sp>
      <p:sp>
        <p:nvSpPr>
          <p:cNvPr id="61" name="PlaceHolder 3"/>
          <p:cNvSpPr>
            <a:spLocks noGrp="1"/>
          </p:cNvSpPr>
          <p:nvPr>
            <p:ph type="body"/>
          </p:nvPr>
        </p:nvSpPr>
        <p:spPr>
          <a:xfrm>
            <a:off x="4677840" y="1152360"/>
            <a:ext cx="4157640" cy="1629360"/>
          </a:xfrm>
          <a:prstGeom prst="rect">
            <a:avLst/>
          </a:prstGeom>
        </p:spPr>
        <p:txBody>
          <a:bodyPr lIns="0" rIns="0" tIns="0" bIns="0">
            <a:normAutofit/>
          </a:bodyPr>
          <a:p>
            <a:endParaRPr b="0" lang="es-AR" sz="1400" spc="-1" strike="noStrike">
              <a:solidFill>
                <a:srgbClr val="000000"/>
              </a:solidFill>
              <a:latin typeface="Arial"/>
            </a:endParaRPr>
          </a:p>
        </p:txBody>
      </p:sp>
      <p:sp>
        <p:nvSpPr>
          <p:cNvPr id="62" name="PlaceHolder 4"/>
          <p:cNvSpPr>
            <a:spLocks noGrp="1"/>
          </p:cNvSpPr>
          <p:nvPr>
            <p:ph type="body"/>
          </p:nvPr>
        </p:nvSpPr>
        <p:spPr>
          <a:xfrm>
            <a:off x="311760" y="2936880"/>
            <a:ext cx="8520120" cy="1629360"/>
          </a:xfrm>
          <a:prstGeom prst="rect">
            <a:avLst/>
          </a:prstGeom>
        </p:spPr>
        <p:txBody>
          <a:bodyPr lIns="0" rIns="0" tIns="0" bIns="0">
            <a:normAutofit/>
          </a:bodyPr>
          <a:p>
            <a:endParaRPr b="0" lang="es-AR"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64" name="PlaceHolder 2"/>
          <p:cNvSpPr>
            <a:spLocks noGrp="1"/>
          </p:cNvSpPr>
          <p:nvPr>
            <p:ph type="body"/>
          </p:nvPr>
        </p:nvSpPr>
        <p:spPr>
          <a:xfrm>
            <a:off x="311760" y="1152360"/>
            <a:ext cx="8520120" cy="1629360"/>
          </a:xfrm>
          <a:prstGeom prst="rect">
            <a:avLst/>
          </a:prstGeom>
        </p:spPr>
        <p:txBody>
          <a:bodyPr lIns="0" rIns="0" tIns="0" bIns="0">
            <a:normAutofit/>
          </a:bodyPr>
          <a:p>
            <a:endParaRPr b="0" lang="es-AR" sz="1400" spc="-1" strike="noStrike">
              <a:solidFill>
                <a:srgbClr val="000000"/>
              </a:solidFill>
              <a:latin typeface="Arial"/>
            </a:endParaRPr>
          </a:p>
        </p:txBody>
      </p:sp>
      <p:sp>
        <p:nvSpPr>
          <p:cNvPr id="65" name="PlaceHolder 3"/>
          <p:cNvSpPr>
            <a:spLocks noGrp="1"/>
          </p:cNvSpPr>
          <p:nvPr>
            <p:ph type="body"/>
          </p:nvPr>
        </p:nvSpPr>
        <p:spPr>
          <a:xfrm>
            <a:off x="311760" y="2936880"/>
            <a:ext cx="8520120" cy="1629360"/>
          </a:xfrm>
          <a:prstGeom prst="rect">
            <a:avLst/>
          </a:prstGeom>
        </p:spPr>
        <p:txBody>
          <a:bodyPr lIns="0" rIns="0" tIns="0" bIns="0">
            <a:normAutofit/>
          </a:bodyPr>
          <a:p>
            <a:endParaRPr b="0" lang="es-AR"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67" name="PlaceHolder 2"/>
          <p:cNvSpPr>
            <a:spLocks noGrp="1"/>
          </p:cNvSpPr>
          <p:nvPr>
            <p:ph type="body"/>
          </p:nvPr>
        </p:nvSpPr>
        <p:spPr>
          <a:xfrm>
            <a:off x="311760" y="1152360"/>
            <a:ext cx="4157640" cy="1629360"/>
          </a:xfrm>
          <a:prstGeom prst="rect">
            <a:avLst/>
          </a:prstGeom>
        </p:spPr>
        <p:txBody>
          <a:bodyPr lIns="0" rIns="0" tIns="0" bIns="0">
            <a:normAutofit/>
          </a:bodyPr>
          <a:p>
            <a:endParaRPr b="0" lang="es-AR" sz="1400" spc="-1" strike="noStrike">
              <a:solidFill>
                <a:srgbClr val="000000"/>
              </a:solidFill>
              <a:latin typeface="Arial"/>
            </a:endParaRPr>
          </a:p>
        </p:txBody>
      </p:sp>
      <p:sp>
        <p:nvSpPr>
          <p:cNvPr id="68" name="PlaceHolder 3"/>
          <p:cNvSpPr>
            <a:spLocks noGrp="1"/>
          </p:cNvSpPr>
          <p:nvPr>
            <p:ph type="body"/>
          </p:nvPr>
        </p:nvSpPr>
        <p:spPr>
          <a:xfrm>
            <a:off x="4677840" y="1152360"/>
            <a:ext cx="4157640" cy="1629360"/>
          </a:xfrm>
          <a:prstGeom prst="rect">
            <a:avLst/>
          </a:prstGeom>
        </p:spPr>
        <p:txBody>
          <a:bodyPr lIns="0" rIns="0" tIns="0" bIns="0">
            <a:normAutofit/>
          </a:bodyPr>
          <a:p>
            <a:endParaRPr b="0" lang="es-AR" sz="1400" spc="-1" strike="noStrike">
              <a:solidFill>
                <a:srgbClr val="000000"/>
              </a:solidFill>
              <a:latin typeface="Arial"/>
            </a:endParaRPr>
          </a:p>
        </p:txBody>
      </p:sp>
      <p:sp>
        <p:nvSpPr>
          <p:cNvPr id="69" name="PlaceHolder 4"/>
          <p:cNvSpPr>
            <a:spLocks noGrp="1"/>
          </p:cNvSpPr>
          <p:nvPr>
            <p:ph type="body"/>
          </p:nvPr>
        </p:nvSpPr>
        <p:spPr>
          <a:xfrm>
            <a:off x="311760" y="2936880"/>
            <a:ext cx="4157640" cy="1629360"/>
          </a:xfrm>
          <a:prstGeom prst="rect">
            <a:avLst/>
          </a:prstGeom>
        </p:spPr>
        <p:txBody>
          <a:bodyPr lIns="0" rIns="0" tIns="0" bIns="0">
            <a:normAutofit/>
          </a:bodyPr>
          <a:p>
            <a:endParaRPr b="0" lang="es-AR" sz="1400" spc="-1" strike="noStrike">
              <a:solidFill>
                <a:srgbClr val="000000"/>
              </a:solidFill>
              <a:latin typeface="Arial"/>
            </a:endParaRPr>
          </a:p>
        </p:txBody>
      </p:sp>
      <p:sp>
        <p:nvSpPr>
          <p:cNvPr id="70" name="PlaceHolder 5"/>
          <p:cNvSpPr>
            <a:spLocks noGrp="1"/>
          </p:cNvSpPr>
          <p:nvPr>
            <p:ph type="body"/>
          </p:nvPr>
        </p:nvSpPr>
        <p:spPr>
          <a:xfrm>
            <a:off x="4677840" y="2936880"/>
            <a:ext cx="4157640" cy="1629360"/>
          </a:xfrm>
          <a:prstGeom prst="rect">
            <a:avLst/>
          </a:prstGeom>
        </p:spPr>
        <p:txBody>
          <a:bodyPr lIns="0" rIns="0" tIns="0" bIns="0">
            <a:normAutofit/>
          </a:bodyPr>
          <a:p>
            <a:endParaRPr b="0" lang="es-AR"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72" name="PlaceHolder 2"/>
          <p:cNvSpPr>
            <a:spLocks noGrp="1"/>
          </p:cNvSpPr>
          <p:nvPr>
            <p:ph type="body"/>
          </p:nvPr>
        </p:nvSpPr>
        <p:spPr>
          <a:xfrm>
            <a:off x="311760" y="1152360"/>
            <a:ext cx="2743200" cy="1629360"/>
          </a:xfrm>
          <a:prstGeom prst="rect">
            <a:avLst/>
          </a:prstGeom>
        </p:spPr>
        <p:txBody>
          <a:bodyPr lIns="0" rIns="0" tIns="0" bIns="0">
            <a:normAutofit/>
          </a:bodyPr>
          <a:p>
            <a:endParaRPr b="0" lang="es-AR" sz="1400" spc="-1" strike="noStrike">
              <a:solidFill>
                <a:srgbClr val="000000"/>
              </a:solidFill>
              <a:latin typeface="Arial"/>
            </a:endParaRPr>
          </a:p>
        </p:txBody>
      </p:sp>
      <p:sp>
        <p:nvSpPr>
          <p:cNvPr id="73" name="PlaceHolder 3"/>
          <p:cNvSpPr>
            <a:spLocks noGrp="1"/>
          </p:cNvSpPr>
          <p:nvPr>
            <p:ph type="body"/>
          </p:nvPr>
        </p:nvSpPr>
        <p:spPr>
          <a:xfrm>
            <a:off x="3192480" y="1152360"/>
            <a:ext cx="2743200" cy="1629360"/>
          </a:xfrm>
          <a:prstGeom prst="rect">
            <a:avLst/>
          </a:prstGeom>
        </p:spPr>
        <p:txBody>
          <a:bodyPr lIns="0" rIns="0" tIns="0" bIns="0">
            <a:normAutofit/>
          </a:bodyPr>
          <a:p>
            <a:endParaRPr b="0" lang="es-AR" sz="1400" spc="-1" strike="noStrike">
              <a:solidFill>
                <a:srgbClr val="000000"/>
              </a:solidFill>
              <a:latin typeface="Arial"/>
            </a:endParaRPr>
          </a:p>
        </p:txBody>
      </p:sp>
      <p:sp>
        <p:nvSpPr>
          <p:cNvPr id="74" name="PlaceHolder 4"/>
          <p:cNvSpPr>
            <a:spLocks noGrp="1"/>
          </p:cNvSpPr>
          <p:nvPr>
            <p:ph type="body"/>
          </p:nvPr>
        </p:nvSpPr>
        <p:spPr>
          <a:xfrm>
            <a:off x="6073200" y="1152360"/>
            <a:ext cx="2743200" cy="1629360"/>
          </a:xfrm>
          <a:prstGeom prst="rect">
            <a:avLst/>
          </a:prstGeom>
        </p:spPr>
        <p:txBody>
          <a:bodyPr lIns="0" rIns="0" tIns="0" bIns="0">
            <a:normAutofit/>
          </a:bodyPr>
          <a:p>
            <a:endParaRPr b="0" lang="es-AR" sz="1400" spc="-1" strike="noStrike">
              <a:solidFill>
                <a:srgbClr val="000000"/>
              </a:solidFill>
              <a:latin typeface="Arial"/>
            </a:endParaRPr>
          </a:p>
        </p:txBody>
      </p:sp>
      <p:sp>
        <p:nvSpPr>
          <p:cNvPr id="75" name="PlaceHolder 5"/>
          <p:cNvSpPr>
            <a:spLocks noGrp="1"/>
          </p:cNvSpPr>
          <p:nvPr>
            <p:ph type="body"/>
          </p:nvPr>
        </p:nvSpPr>
        <p:spPr>
          <a:xfrm>
            <a:off x="311760" y="2936880"/>
            <a:ext cx="2743200" cy="1629360"/>
          </a:xfrm>
          <a:prstGeom prst="rect">
            <a:avLst/>
          </a:prstGeom>
        </p:spPr>
        <p:txBody>
          <a:bodyPr lIns="0" rIns="0" tIns="0" bIns="0">
            <a:normAutofit/>
          </a:bodyPr>
          <a:p>
            <a:endParaRPr b="0" lang="es-AR" sz="1400" spc="-1" strike="noStrike">
              <a:solidFill>
                <a:srgbClr val="000000"/>
              </a:solidFill>
              <a:latin typeface="Arial"/>
            </a:endParaRPr>
          </a:p>
        </p:txBody>
      </p:sp>
      <p:sp>
        <p:nvSpPr>
          <p:cNvPr id="76" name="PlaceHolder 6"/>
          <p:cNvSpPr>
            <a:spLocks noGrp="1"/>
          </p:cNvSpPr>
          <p:nvPr>
            <p:ph type="body"/>
          </p:nvPr>
        </p:nvSpPr>
        <p:spPr>
          <a:xfrm>
            <a:off x="3192480" y="2936880"/>
            <a:ext cx="2743200" cy="1629360"/>
          </a:xfrm>
          <a:prstGeom prst="rect">
            <a:avLst/>
          </a:prstGeom>
        </p:spPr>
        <p:txBody>
          <a:bodyPr lIns="0" rIns="0" tIns="0" bIns="0">
            <a:normAutofit/>
          </a:bodyPr>
          <a:p>
            <a:endParaRPr b="0" lang="es-AR" sz="1400" spc="-1" strike="noStrike">
              <a:solidFill>
                <a:srgbClr val="000000"/>
              </a:solidFill>
              <a:latin typeface="Arial"/>
            </a:endParaRPr>
          </a:p>
        </p:txBody>
      </p:sp>
      <p:sp>
        <p:nvSpPr>
          <p:cNvPr id="77" name="PlaceHolder 7"/>
          <p:cNvSpPr>
            <a:spLocks noGrp="1"/>
          </p:cNvSpPr>
          <p:nvPr>
            <p:ph type="body"/>
          </p:nvPr>
        </p:nvSpPr>
        <p:spPr>
          <a:xfrm>
            <a:off x="6073200" y="2936880"/>
            <a:ext cx="2743200" cy="1629360"/>
          </a:xfrm>
          <a:prstGeom prst="rect">
            <a:avLst/>
          </a:prstGeom>
        </p:spPr>
        <p:txBody>
          <a:bodyPr lIns="0" rIns="0" tIns="0" bIns="0">
            <a:normAutofit/>
          </a:bodyPr>
          <a:p>
            <a:endParaRPr b="0" lang="es-AR"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6" name="PlaceHolder 2"/>
          <p:cNvSpPr>
            <a:spLocks noGrp="1"/>
          </p:cNvSpPr>
          <p:nvPr>
            <p:ph type="body"/>
          </p:nvPr>
        </p:nvSpPr>
        <p:spPr>
          <a:xfrm>
            <a:off x="311760" y="1152360"/>
            <a:ext cx="8520120" cy="3416040"/>
          </a:xfrm>
          <a:prstGeom prst="rect">
            <a:avLst/>
          </a:prstGeom>
        </p:spPr>
        <p:txBody>
          <a:bodyPr lIns="0" rIns="0" tIns="0" bIns="0">
            <a:normAutofit/>
          </a:bodyPr>
          <a:p>
            <a:endParaRPr b="0" lang="es-AR"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8" name="PlaceHolder 2"/>
          <p:cNvSpPr>
            <a:spLocks noGrp="1"/>
          </p:cNvSpPr>
          <p:nvPr>
            <p:ph type="body"/>
          </p:nvPr>
        </p:nvSpPr>
        <p:spPr>
          <a:xfrm>
            <a:off x="311760" y="1152360"/>
            <a:ext cx="4157640" cy="3416040"/>
          </a:xfrm>
          <a:prstGeom prst="rect">
            <a:avLst/>
          </a:prstGeom>
        </p:spPr>
        <p:txBody>
          <a:bodyPr lIns="0" rIns="0" tIns="0" bIns="0">
            <a:normAutofit/>
          </a:bodyPr>
          <a:p>
            <a:endParaRPr b="0" lang="es-AR" sz="1400" spc="-1" strike="noStrike">
              <a:solidFill>
                <a:srgbClr val="000000"/>
              </a:solidFill>
              <a:latin typeface="Arial"/>
            </a:endParaRPr>
          </a:p>
        </p:txBody>
      </p:sp>
      <p:sp>
        <p:nvSpPr>
          <p:cNvPr id="9" name="PlaceHolder 3"/>
          <p:cNvSpPr>
            <a:spLocks noGrp="1"/>
          </p:cNvSpPr>
          <p:nvPr>
            <p:ph type="body"/>
          </p:nvPr>
        </p:nvSpPr>
        <p:spPr>
          <a:xfrm>
            <a:off x="4677840" y="1152360"/>
            <a:ext cx="4157640" cy="3416040"/>
          </a:xfrm>
          <a:prstGeom prst="rect">
            <a:avLst/>
          </a:prstGeom>
        </p:spPr>
        <p:txBody>
          <a:bodyPr lIns="0" rIns="0" tIns="0" bIns="0">
            <a:normAutofit/>
          </a:bodyPr>
          <a:p>
            <a:endParaRPr b="0" lang="es-AR"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s-AR"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11760" y="444960"/>
            <a:ext cx="8520120" cy="2654640"/>
          </a:xfrm>
          <a:prstGeom prst="rect">
            <a:avLst/>
          </a:prstGeom>
        </p:spPr>
        <p:txBody>
          <a:bodyPr lIns="0" rIns="0" tIns="0" bIns="0" anchor="ctr">
            <a:noAutofit/>
          </a:bodyPr>
          <a:p>
            <a:pPr algn="ctr"/>
            <a:endParaRPr b="0" lang="es-AR"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13" name="PlaceHolder 2"/>
          <p:cNvSpPr>
            <a:spLocks noGrp="1"/>
          </p:cNvSpPr>
          <p:nvPr>
            <p:ph type="body"/>
          </p:nvPr>
        </p:nvSpPr>
        <p:spPr>
          <a:xfrm>
            <a:off x="311760" y="1152360"/>
            <a:ext cx="4157640" cy="1629360"/>
          </a:xfrm>
          <a:prstGeom prst="rect">
            <a:avLst/>
          </a:prstGeom>
        </p:spPr>
        <p:txBody>
          <a:bodyPr lIns="0" rIns="0" tIns="0" bIns="0">
            <a:normAutofit/>
          </a:bodyPr>
          <a:p>
            <a:endParaRPr b="0" lang="es-AR" sz="1400" spc="-1" strike="noStrike">
              <a:solidFill>
                <a:srgbClr val="000000"/>
              </a:solidFill>
              <a:latin typeface="Arial"/>
            </a:endParaRPr>
          </a:p>
        </p:txBody>
      </p:sp>
      <p:sp>
        <p:nvSpPr>
          <p:cNvPr id="14" name="PlaceHolder 3"/>
          <p:cNvSpPr>
            <a:spLocks noGrp="1"/>
          </p:cNvSpPr>
          <p:nvPr>
            <p:ph type="body"/>
          </p:nvPr>
        </p:nvSpPr>
        <p:spPr>
          <a:xfrm>
            <a:off x="4677840" y="1152360"/>
            <a:ext cx="4157640" cy="3416040"/>
          </a:xfrm>
          <a:prstGeom prst="rect">
            <a:avLst/>
          </a:prstGeom>
        </p:spPr>
        <p:txBody>
          <a:bodyPr lIns="0" rIns="0" tIns="0" bIns="0">
            <a:normAutofit/>
          </a:bodyPr>
          <a:p>
            <a:endParaRPr b="0" lang="es-AR" sz="1400" spc="-1" strike="noStrike">
              <a:solidFill>
                <a:srgbClr val="000000"/>
              </a:solidFill>
              <a:latin typeface="Arial"/>
            </a:endParaRPr>
          </a:p>
        </p:txBody>
      </p:sp>
      <p:sp>
        <p:nvSpPr>
          <p:cNvPr id="15" name="PlaceHolder 4"/>
          <p:cNvSpPr>
            <a:spLocks noGrp="1"/>
          </p:cNvSpPr>
          <p:nvPr>
            <p:ph type="body"/>
          </p:nvPr>
        </p:nvSpPr>
        <p:spPr>
          <a:xfrm>
            <a:off x="311760" y="2936880"/>
            <a:ext cx="4157640" cy="1629360"/>
          </a:xfrm>
          <a:prstGeom prst="rect">
            <a:avLst/>
          </a:prstGeom>
        </p:spPr>
        <p:txBody>
          <a:bodyPr lIns="0" rIns="0" tIns="0" bIns="0">
            <a:normAutofit/>
          </a:bodyPr>
          <a:p>
            <a:endParaRPr b="0" lang="es-AR"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17" name="PlaceHolder 2"/>
          <p:cNvSpPr>
            <a:spLocks noGrp="1"/>
          </p:cNvSpPr>
          <p:nvPr>
            <p:ph type="body"/>
          </p:nvPr>
        </p:nvSpPr>
        <p:spPr>
          <a:xfrm>
            <a:off x="311760" y="1152360"/>
            <a:ext cx="4157640" cy="3416040"/>
          </a:xfrm>
          <a:prstGeom prst="rect">
            <a:avLst/>
          </a:prstGeom>
        </p:spPr>
        <p:txBody>
          <a:bodyPr lIns="0" rIns="0" tIns="0" bIns="0">
            <a:normAutofit/>
          </a:bodyPr>
          <a:p>
            <a:endParaRPr b="0" lang="es-AR" sz="1400" spc="-1" strike="noStrike">
              <a:solidFill>
                <a:srgbClr val="000000"/>
              </a:solidFill>
              <a:latin typeface="Arial"/>
            </a:endParaRPr>
          </a:p>
        </p:txBody>
      </p:sp>
      <p:sp>
        <p:nvSpPr>
          <p:cNvPr id="18" name="PlaceHolder 3"/>
          <p:cNvSpPr>
            <a:spLocks noGrp="1"/>
          </p:cNvSpPr>
          <p:nvPr>
            <p:ph type="body"/>
          </p:nvPr>
        </p:nvSpPr>
        <p:spPr>
          <a:xfrm>
            <a:off x="4677840" y="1152360"/>
            <a:ext cx="4157640" cy="1629360"/>
          </a:xfrm>
          <a:prstGeom prst="rect">
            <a:avLst/>
          </a:prstGeom>
        </p:spPr>
        <p:txBody>
          <a:bodyPr lIns="0" rIns="0" tIns="0" bIns="0">
            <a:normAutofit/>
          </a:bodyPr>
          <a:p>
            <a:endParaRPr b="0" lang="es-AR" sz="1400" spc="-1" strike="noStrike">
              <a:solidFill>
                <a:srgbClr val="000000"/>
              </a:solidFill>
              <a:latin typeface="Arial"/>
            </a:endParaRPr>
          </a:p>
        </p:txBody>
      </p:sp>
      <p:sp>
        <p:nvSpPr>
          <p:cNvPr id="19" name="PlaceHolder 4"/>
          <p:cNvSpPr>
            <a:spLocks noGrp="1"/>
          </p:cNvSpPr>
          <p:nvPr>
            <p:ph type="body"/>
          </p:nvPr>
        </p:nvSpPr>
        <p:spPr>
          <a:xfrm>
            <a:off x="4677840" y="2936880"/>
            <a:ext cx="4157640" cy="1629360"/>
          </a:xfrm>
          <a:prstGeom prst="rect">
            <a:avLst/>
          </a:prstGeom>
        </p:spPr>
        <p:txBody>
          <a:bodyPr lIns="0" rIns="0" tIns="0" bIns="0">
            <a:normAutofit/>
          </a:bodyPr>
          <a:p>
            <a:endParaRPr b="0" lang="es-AR"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s-AR" sz="1400" spc="-1" strike="noStrike">
              <a:solidFill>
                <a:srgbClr val="000000"/>
              </a:solidFill>
              <a:latin typeface="Arial"/>
            </a:endParaRPr>
          </a:p>
        </p:txBody>
      </p:sp>
      <p:sp>
        <p:nvSpPr>
          <p:cNvPr id="21" name="PlaceHolder 2"/>
          <p:cNvSpPr>
            <a:spLocks noGrp="1"/>
          </p:cNvSpPr>
          <p:nvPr>
            <p:ph type="body"/>
          </p:nvPr>
        </p:nvSpPr>
        <p:spPr>
          <a:xfrm>
            <a:off x="311760" y="1152360"/>
            <a:ext cx="4157640" cy="1629360"/>
          </a:xfrm>
          <a:prstGeom prst="rect">
            <a:avLst/>
          </a:prstGeom>
        </p:spPr>
        <p:txBody>
          <a:bodyPr lIns="0" rIns="0" tIns="0" bIns="0">
            <a:normAutofit/>
          </a:bodyPr>
          <a:p>
            <a:endParaRPr b="0" lang="es-AR" sz="1400" spc="-1" strike="noStrike">
              <a:solidFill>
                <a:srgbClr val="000000"/>
              </a:solidFill>
              <a:latin typeface="Arial"/>
            </a:endParaRPr>
          </a:p>
        </p:txBody>
      </p:sp>
      <p:sp>
        <p:nvSpPr>
          <p:cNvPr id="22" name="PlaceHolder 3"/>
          <p:cNvSpPr>
            <a:spLocks noGrp="1"/>
          </p:cNvSpPr>
          <p:nvPr>
            <p:ph type="body"/>
          </p:nvPr>
        </p:nvSpPr>
        <p:spPr>
          <a:xfrm>
            <a:off x="4677840" y="1152360"/>
            <a:ext cx="4157640" cy="1629360"/>
          </a:xfrm>
          <a:prstGeom prst="rect">
            <a:avLst/>
          </a:prstGeom>
        </p:spPr>
        <p:txBody>
          <a:bodyPr lIns="0" rIns="0" tIns="0" bIns="0">
            <a:normAutofit/>
          </a:bodyPr>
          <a:p>
            <a:endParaRPr b="0" lang="es-AR" sz="1400" spc="-1" strike="noStrike">
              <a:solidFill>
                <a:srgbClr val="000000"/>
              </a:solidFill>
              <a:latin typeface="Arial"/>
            </a:endParaRPr>
          </a:p>
        </p:txBody>
      </p:sp>
      <p:sp>
        <p:nvSpPr>
          <p:cNvPr id="23" name="PlaceHolder 4"/>
          <p:cNvSpPr>
            <a:spLocks noGrp="1"/>
          </p:cNvSpPr>
          <p:nvPr>
            <p:ph type="body"/>
          </p:nvPr>
        </p:nvSpPr>
        <p:spPr>
          <a:xfrm>
            <a:off x="311760" y="2936880"/>
            <a:ext cx="8520120" cy="1629360"/>
          </a:xfrm>
          <a:prstGeom prst="rect">
            <a:avLst/>
          </a:prstGeom>
        </p:spPr>
        <p:txBody>
          <a:bodyPr lIns="0" rIns="0" tIns="0" bIns="0">
            <a:normAutofit/>
          </a:bodyPr>
          <a:p>
            <a:endParaRPr b="0" lang="es-AR"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11760" y="744480"/>
            <a:ext cx="8520120" cy="2052360"/>
          </a:xfrm>
          <a:prstGeom prst="rect">
            <a:avLst/>
          </a:prstGeom>
        </p:spPr>
        <p:txBody>
          <a:bodyPr tIns="91440" bIns="91440" anchor="b">
            <a:normAutofit/>
          </a:bodyPr>
          <a:p>
            <a:r>
              <a:rPr b="0" lang="es-AR" sz="5200" spc="-1" strike="noStrike">
                <a:solidFill>
                  <a:srgbClr val="000000"/>
                </a:solidFill>
                <a:latin typeface="Arial"/>
              </a:rPr>
              <a:t>Pulse para editar el formato </a:t>
            </a:r>
            <a:r>
              <a:rPr b="0" lang="es-AR" sz="5200" spc="-1" strike="noStrike">
                <a:solidFill>
                  <a:srgbClr val="000000"/>
                </a:solidFill>
                <a:latin typeface="Arial"/>
              </a:rPr>
              <a:t>del texto de título</a:t>
            </a:r>
            <a:endParaRPr b="0" lang="es-AR" sz="5200" spc="-1" strike="noStrike">
              <a:solidFill>
                <a:srgbClr val="000000"/>
              </a:solidFill>
              <a:latin typeface="Arial"/>
            </a:endParaRPr>
          </a:p>
        </p:txBody>
      </p:sp>
      <p:sp>
        <p:nvSpPr>
          <p:cNvPr id="1" name="PlaceHolder 2"/>
          <p:cNvSpPr>
            <a:spLocks noGrp="1"/>
          </p:cNvSpPr>
          <p:nvPr>
            <p:ph type="sldNum"/>
          </p:nvPr>
        </p:nvSpPr>
        <p:spPr>
          <a:xfrm>
            <a:off x="8472600" y="4663080"/>
            <a:ext cx="548280" cy="393120"/>
          </a:xfrm>
          <a:prstGeom prst="rect">
            <a:avLst/>
          </a:prstGeom>
        </p:spPr>
        <p:txBody>
          <a:bodyPr tIns="91440" bIns="91440" anchor="ctr">
            <a:normAutofit/>
          </a:bodyPr>
          <a:p>
            <a:pPr algn="r">
              <a:lnSpc>
                <a:spcPct val="100000"/>
              </a:lnSpc>
              <a:tabLst>
                <a:tab algn="l" pos="0"/>
              </a:tabLst>
            </a:pPr>
            <a:fld id="{42A9DF2E-9F6C-4033-A96C-C1677F475C23}" type="slidenum">
              <a:rPr b="0" lang="es" sz="1000" spc="-1" strike="noStrike">
                <a:solidFill>
                  <a:srgbClr val="595959"/>
                </a:solidFill>
                <a:latin typeface="Arial"/>
                <a:ea typeface="Arial"/>
              </a:rPr>
              <a:t>&lt;número&gt;</a:t>
            </a:fld>
            <a:endParaRPr b="0" lang="es-AR" sz="1000" spc="-1" strike="noStrike">
              <a:latin typeface="Times New Roman"/>
            </a:endParaRPr>
          </a:p>
        </p:txBody>
      </p:sp>
      <p:sp>
        <p:nvSpPr>
          <p:cNvPr id="2"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s-AR" sz="1400" spc="-1" strike="noStrike">
                <a:solidFill>
                  <a:srgbClr val="000000"/>
                </a:solidFill>
                <a:latin typeface="Arial"/>
              </a:rPr>
              <a:t>Pulse para editar el formato de texto del esquema</a:t>
            </a:r>
            <a:endParaRPr b="0" lang="es-A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400" spc="-1" strike="noStrike">
                <a:solidFill>
                  <a:srgbClr val="000000"/>
                </a:solidFill>
                <a:latin typeface="Arial"/>
              </a:rPr>
              <a:t>Segundo nivel del esquema</a:t>
            </a:r>
            <a:endParaRPr b="0" lang="es-A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400" spc="-1" strike="noStrike">
                <a:solidFill>
                  <a:srgbClr val="000000"/>
                </a:solidFill>
                <a:latin typeface="Arial"/>
              </a:rPr>
              <a:t>Tercer nivel del esquema</a:t>
            </a:r>
            <a:endParaRPr b="0" lang="es-A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400" spc="-1" strike="noStrike">
                <a:solidFill>
                  <a:srgbClr val="000000"/>
                </a:solidFill>
                <a:latin typeface="Arial"/>
              </a:rPr>
              <a:t>Cuarto nivel del esquema</a:t>
            </a:r>
            <a:endParaRPr b="0" lang="es-A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2000" spc="-1" strike="noStrike">
                <a:solidFill>
                  <a:srgbClr val="000000"/>
                </a:solidFill>
                <a:latin typeface="Arial"/>
              </a:rPr>
              <a:t>Quinto nivel del esquema</a:t>
            </a:r>
            <a:endParaRPr b="0" lang="es-A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2000" spc="-1" strike="noStrike">
                <a:solidFill>
                  <a:srgbClr val="000000"/>
                </a:solidFill>
                <a:latin typeface="Arial"/>
              </a:rPr>
              <a:t>Sexto nivel del esquema</a:t>
            </a:r>
            <a:endParaRPr b="0" lang="es-A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2000" spc="-1" strike="noStrike">
                <a:solidFill>
                  <a:srgbClr val="000000"/>
                </a:solidFill>
                <a:latin typeface="Arial"/>
              </a:rPr>
              <a:t>Séptimo nivel del esquema</a:t>
            </a:r>
            <a:endParaRPr b="0" lang="es-A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311760" y="444960"/>
            <a:ext cx="8520120" cy="572400"/>
          </a:xfrm>
          <a:prstGeom prst="rect">
            <a:avLst/>
          </a:prstGeom>
        </p:spPr>
        <p:txBody>
          <a:bodyPr tIns="91440" bIns="91440">
            <a:normAutofit fontScale="97000"/>
          </a:bodyPr>
          <a:p>
            <a:r>
              <a:rPr b="0" lang="es-AR" sz="2800" spc="-1" strike="noStrike">
                <a:solidFill>
                  <a:srgbClr val="000000"/>
                </a:solidFill>
                <a:latin typeface="Arial"/>
              </a:rPr>
              <a:t>Pulse para editar el formato del texto de título</a:t>
            </a:r>
            <a:endParaRPr b="0" lang="es-AR" sz="2800" spc="-1" strike="noStrike">
              <a:solidFill>
                <a:srgbClr val="000000"/>
              </a:solidFill>
              <a:latin typeface="Arial"/>
            </a:endParaRPr>
          </a:p>
        </p:txBody>
      </p:sp>
      <p:sp>
        <p:nvSpPr>
          <p:cNvPr id="40" name="PlaceHolder 2"/>
          <p:cNvSpPr>
            <a:spLocks noGrp="1"/>
          </p:cNvSpPr>
          <p:nvPr>
            <p:ph type="body"/>
          </p:nvPr>
        </p:nvSpPr>
        <p:spPr>
          <a:xfrm>
            <a:off x="311760" y="1152360"/>
            <a:ext cx="8520120" cy="3416040"/>
          </a:xfrm>
          <a:prstGeom prst="rect">
            <a:avLst/>
          </a:prstGeom>
        </p:spPr>
        <p:txBody>
          <a:bodyPr tIns="91440" bIns="91440">
            <a:normAutofit/>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41" name="PlaceHolder 3"/>
          <p:cNvSpPr>
            <a:spLocks noGrp="1"/>
          </p:cNvSpPr>
          <p:nvPr>
            <p:ph type="sldNum"/>
          </p:nvPr>
        </p:nvSpPr>
        <p:spPr>
          <a:xfrm>
            <a:off x="8472600" y="4663080"/>
            <a:ext cx="548280" cy="393120"/>
          </a:xfrm>
          <a:prstGeom prst="rect">
            <a:avLst/>
          </a:prstGeom>
        </p:spPr>
        <p:txBody>
          <a:bodyPr tIns="91440" bIns="91440" anchor="ctr">
            <a:normAutofit/>
          </a:bodyPr>
          <a:p>
            <a:pPr algn="r">
              <a:lnSpc>
                <a:spcPct val="100000"/>
              </a:lnSpc>
              <a:tabLst>
                <a:tab algn="l" pos="0"/>
              </a:tabLst>
            </a:pPr>
            <a:fld id="{FA0AA4A7-6A3A-4ADC-AD2C-7138B59AEADD}" type="slidenum">
              <a:rPr b="0" lang="es" sz="1000" spc="-1" strike="noStrike">
                <a:solidFill>
                  <a:srgbClr val="595959"/>
                </a:solidFill>
                <a:latin typeface="Arial"/>
                <a:ea typeface="Arial"/>
              </a:rPr>
              <a:t>&lt;número&gt;</a:t>
            </a:fld>
            <a:endParaRPr b="0" lang="es-AR"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TextShape 1"/>
          <p:cNvSpPr txBox="1"/>
          <p:nvPr/>
        </p:nvSpPr>
        <p:spPr>
          <a:xfrm>
            <a:off x="311760" y="744480"/>
            <a:ext cx="8520120" cy="2052360"/>
          </a:xfrm>
          <a:prstGeom prst="rect">
            <a:avLst/>
          </a:prstGeom>
          <a:noFill/>
          <a:ln>
            <a:noFill/>
          </a:ln>
        </p:spPr>
        <p:txBody>
          <a:bodyPr tIns="91440" bIns="91440" anchor="b">
            <a:normAutofit fontScale="55000"/>
          </a:bodyPr>
          <a:p>
            <a:pPr>
              <a:lnSpc>
                <a:spcPct val="100000"/>
              </a:lnSpc>
              <a:tabLst>
                <a:tab algn="l" pos="0"/>
              </a:tabLst>
            </a:pPr>
            <a:r>
              <a:rPr b="1" lang="es" sz="3700" spc="-1" strike="noStrike">
                <a:solidFill>
                  <a:srgbClr val="000000"/>
                </a:solidFill>
                <a:latin typeface="Calibri"/>
                <a:ea typeface="Calibri"/>
              </a:rPr>
              <a:t>Guía para la Gestión y Clasificación  </a:t>
            </a:r>
            <a:br/>
            <a:r>
              <a:rPr b="1" lang="es" sz="3700" spc="-1" strike="noStrike">
                <a:solidFill>
                  <a:srgbClr val="000000"/>
                </a:solidFill>
                <a:latin typeface="Calibri"/>
                <a:ea typeface="Calibri"/>
              </a:rPr>
              <a:t>de Incidentes de Seguridad de la  </a:t>
            </a:r>
            <a:br/>
            <a:r>
              <a:rPr b="1" lang="es" sz="3700" spc="-1" strike="noStrike">
                <a:solidFill>
                  <a:srgbClr val="000000"/>
                </a:solidFill>
                <a:latin typeface="Calibri"/>
                <a:ea typeface="Calibri"/>
              </a:rPr>
              <a:t>Información. </a:t>
            </a:r>
            <a:endParaRPr b="0" lang="es-AR" sz="3700" spc="-1" strike="noStrike">
              <a:solidFill>
                <a:srgbClr val="000000"/>
              </a:solidFill>
              <a:latin typeface="Arial"/>
            </a:endParaRPr>
          </a:p>
        </p:txBody>
      </p:sp>
      <p:sp>
        <p:nvSpPr>
          <p:cNvPr id="79" name="TextShape 2"/>
          <p:cNvSpPr txBox="1"/>
          <p:nvPr/>
        </p:nvSpPr>
        <p:spPr>
          <a:xfrm>
            <a:off x="311760" y="2834280"/>
            <a:ext cx="8520120" cy="792360"/>
          </a:xfrm>
          <a:prstGeom prst="rect">
            <a:avLst/>
          </a:prstGeom>
          <a:noFill/>
          <a:ln>
            <a:noFill/>
          </a:ln>
        </p:spPr>
        <p:txBody>
          <a:bodyPr tIns="91440" bIns="91440">
            <a:normAutofit/>
          </a:bodyPr>
          <a:p>
            <a:pPr algn="ctr">
              <a:lnSpc>
                <a:spcPct val="100000"/>
              </a:lnSpc>
              <a:tabLst>
                <a:tab algn="l" pos="0"/>
              </a:tabLst>
            </a:pPr>
            <a:r>
              <a:rPr b="0" lang="es" sz="2800" spc="-1" strike="noStrike">
                <a:solidFill>
                  <a:srgbClr val="595959"/>
                </a:solidFill>
                <a:latin typeface="Arial"/>
                <a:ea typeface="Arial"/>
              </a:rPr>
              <a:t>   </a:t>
            </a:r>
            <a:endParaRPr b="0" lang="es-AR" sz="2800" spc="-1" strike="noStrike">
              <a:latin typeface="Arial"/>
            </a:endParaRPr>
          </a:p>
          <a:p>
            <a:pPr algn="ctr">
              <a:lnSpc>
                <a:spcPct val="100000"/>
              </a:lnSpc>
              <a:tabLst>
                <a:tab algn="l" pos="0"/>
              </a:tabLst>
            </a:pPr>
            <a:endParaRPr b="0" lang="es-AR" sz="2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311760" y="444960"/>
            <a:ext cx="8520120" cy="572400"/>
          </a:xfrm>
          <a:prstGeom prst="rect">
            <a:avLst/>
          </a:prstGeom>
          <a:noFill/>
          <a:ln>
            <a:noFill/>
          </a:ln>
        </p:spPr>
        <p:txBody>
          <a:bodyPr tIns="91440" bIns="91440">
            <a:normAutofit fontScale="34000"/>
          </a:bodyPr>
          <a:p>
            <a:pPr>
              <a:lnSpc>
                <a:spcPct val="100000"/>
              </a:lnSpc>
              <a:tabLst>
                <a:tab algn="l" pos="0"/>
              </a:tabLst>
            </a:pPr>
            <a:r>
              <a:rPr b="0" lang="es" sz="2800" spc="-1" strike="noStrike">
                <a:solidFill>
                  <a:srgbClr val="000000"/>
                </a:solidFill>
                <a:latin typeface="Arial"/>
                <a:ea typeface="Arial"/>
              </a:rPr>
              <a:t>      </a:t>
            </a:r>
            <a:br/>
            <a:endParaRPr b="0" lang="es-AR" sz="2800" spc="-1" strike="noStrike">
              <a:solidFill>
                <a:srgbClr val="000000"/>
              </a:solidFill>
              <a:latin typeface="Arial"/>
            </a:endParaRPr>
          </a:p>
        </p:txBody>
      </p:sp>
      <p:sp>
        <p:nvSpPr>
          <p:cNvPr id="99" name="TextShape 2"/>
          <p:cNvSpPr txBox="1"/>
          <p:nvPr/>
        </p:nvSpPr>
        <p:spPr>
          <a:xfrm>
            <a:off x="311760" y="78840"/>
            <a:ext cx="8520120" cy="4985280"/>
          </a:xfrm>
          <a:prstGeom prst="rect">
            <a:avLst/>
          </a:prstGeom>
          <a:noFill/>
          <a:ln>
            <a:noFill/>
          </a:ln>
        </p:spPr>
        <p:txBody>
          <a:bodyPr tIns="91440" bIns="91440">
            <a:noAutofit/>
          </a:bodyPr>
          <a:p>
            <a:pPr marL="833760" algn="just">
              <a:lnSpc>
                <a:spcPct val="100000"/>
              </a:lnSpc>
              <a:spcBef>
                <a:spcPts val="1049"/>
              </a:spcBef>
              <a:tabLst>
                <a:tab algn="l" pos="0"/>
              </a:tabLst>
            </a:pPr>
            <a:r>
              <a:rPr b="1" lang="es" sz="1700" spc="-1" strike="noStrike">
                <a:solidFill>
                  <a:srgbClr val="000000"/>
                </a:solidFill>
                <a:latin typeface="Arial"/>
                <a:ea typeface="Arial"/>
              </a:rPr>
              <a:t>Evaluación </a:t>
            </a:r>
            <a:endParaRPr b="0" lang="es-AR" sz="1700" spc="-1" strike="noStrike">
              <a:solidFill>
                <a:srgbClr val="000000"/>
              </a:solidFill>
              <a:latin typeface="Arial"/>
            </a:endParaRPr>
          </a:p>
          <a:p>
            <a:pPr marL="831240" indent="11520" algn="just">
              <a:lnSpc>
                <a:spcPct val="109000"/>
              </a:lnSpc>
              <a:spcBef>
                <a:spcPts val="675"/>
              </a:spcBef>
              <a:tabLst>
                <a:tab algn="l" pos="0"/>
              </a:tabLst>
            </a:pPr>
            <a:r>
              <a:rPr b="0" lang="es" sz="1500" spc="-1" strike="noStrike">
                <a:solidFill>
                  <a:srgbClr val="000000"/>
                </a:solidFill>
                <a:latin typeface="Arial"/>
                <a:ea typeface="Arial"/>
              </a:rPr>
              <a:t>Para realizar la evaluación de un incidente de seguridad se debe tener en cuenta  los niveles de impacto con base en los insumos entregados por el análisis de riesgos  y la clasificación de activos de información de la entidad. </a:t>
            </a:r>
            <a:endParaRPr b="0" lang="es-AR" sz="1500" spc="-1" strike="noStrike">
              <a:solidFill>
                <a:srgbClr val="000000"/>
              </a:solidFill>
              <a:latin typeface="Arial"/>
            </a:endParaRPr>
          </a:p>
          <a:p>
            <a:pPr marL="841320" algn="just">
              <a:lnSpc>
                <a:spcPct val="100000"/>
              </a:lnSpc>
              <a:spcBef>
                <a:spcPts val="1074"/>
              </a:spcBef>
              <a:tabLst>
                <a:tab algn="l" pos="0"/>
              </a:tabLst>
            </a:pPr>
            <a:r>
              <a:rPr b="0" lang="es" sz="1500" spc="-1" strike="noStrike">
                <a:solidFill>
                  <a:srgbClr val="000000"/>
                </a:solidFill>
                <a:latin typeface="Arial"/>
                <a:ea typeface="Arial"/>
              </a:rPr>
              <a:t>La severidad del incidente puede ser: </a:t>
            </a:r>
            <a:endParaRPr b="0" lang="es-AR" sz="1500" spc="-1" strike="noStrike">
              <a:solidFill>
                <a:srgbClr val="000000"/>
              </a:solidFill>
              <a:latin typeface="Arial"/>
            </a:endParaRPr>
          </a:p>
          <a:p>
            <a:pPr marL="1292760" indent="-226440" algn="just">
              <a:lnSpc>
                <a:spcPct val="110000"/>
              </a:lnSpc>
              <a:spcBef>
                <a:spcPts val="1253"/>
              </a:spcBef>
              <a:tabLst>
                <a:tab algn="l" pos="0"/>
              </a:tabLst>
            </a:pPr>
            <a:r>
              <a:rPr b="0" lang="es" sz="1500" spc="-1" strike="noStrike">
                <a:solidFill>
                  <a:srgbClr val="000000"/>
                </a:solidFill>
                <a:latin typeface="Noto Sans Symbols"/>
                <a:ea typeface="Noto Sans Symbols"/>
              </a:rPr>
              <a:t>∙ </a:t>
            </a:r>
            <a:r>
              <a:rPr b="1" lang="es" sz="1500" spc="-1" strike="noStrike">
                <a:solidFill>
                  <a:srgbClr val="000000"/>
                </a:solidFill>
                <a:latin typeface="Arial"/>
                <a:ea typeface="Arial"/>
              </a:rPr>
              <a:t>Alto Impacto: </a:t>
            </a:r>
            <a:r>
              <a:rPr b="0" lang="es" sz="1500" spc="-1" strike="noStrike">
                <a:solidFill>
                  <a:srgbClr val="000000"/>
                </a:solidFill>
                <a:latin typeface="Arial"/>
                <a:ea typeface="Arial"/>
              </a:rPr>
              <a:t>El incidente de seguridad afecta a activos de información  considerados de impacto catastrófico y mayor que influyen directamente a  los objetivos misionales del Instituto. Se incluyen en esta categoría aquellos  incidentes que afecten la reputación y el buen nombre o involucren aspectos  legales. Estos incidentes deben tener respuesta inmediata. </a:t>
            </a:r>
            <a:endParaRPr b="0" lang="es-AR" sz="1500" spc="-1" strike="noStrike">
              <a:solidFill>
                <a:srgbClr val="000000"/>
              </a:solidFill>
              <a:latin typeface="Arial"/>
            </a:endParaRPr>
          </a:p>
          <a:p>
            <a:pPr marL="1292040" indent="-225720" algn="just">
              <a:lnSpc>
                <a:spcPct val="110000"/>
              </a:lnSpc>
              <a:spcBef>
                <a:spcPts val="130"/>
              </a:spcBef>
              <a:tabLst>
                <a:tab algn="l" pos="0"/>
              </a:tabLst>
            </a:pPr>
            <a:r>
              <a:rPr b="0" lang="es" sz="1500" spc="-1" strike="noStrike">
                <a:solidFill>
                  <a:srgbClr val="000000"/>
                </a:solidFill>
                <a:latin typeface="Noto Sans Symbols"/>
                <a:ea typeface="Noto Sans Symbols"/>
              </a:rPr>
              <a:t>∙ </a:t>
            </a:r>
            <a:r>
              <a:rPr b="1" lang="es" sz="1500" spc="-1" strike="noStrike">
                <a:solidFill>
                  <a:srgbClr val="000000"/>
                </a:solidFill>
                <a:latin typeface="Arial"/>
                <a:ea typeface="Arial"/>
              </a:rPr>
              <a:t>Medio Impacto: </a:t>
            </a:r>
            <a:r>
              <a:rPr b="0" lang="es" sz="1500" spc="-1" strike="noStrike">
                <a:solidFill>
                  <a:srgbClr val="000000"/>
                </a:solidFill>
                <a:latin typeface="Arial"/>
                <a:ea typeface="Arial"/>
              </a:rPr>
              <a:t>El incidente de seguridad afecta a activos de información  considerados de impacto moderado que influyen directamente a los objetivos  de un proceso determinado.  </a:t>
            </a:r>
            <a:endParaRPr b="0" lang="es-AR" sz="1500" spc="-1" strike="noStrike">
              <a:solidFill>
                <a:srgbClr val="000000"/>
              </a:solidFill>
              <a:latin typeface="Arial"/>
            </a:endParaRPr>
          </a:p>
          <a:p>
            <a:pPr marL="1292040" indent="-225720" algn="just">
              <a:lnSpc>
                <a:spcPct val="110000"/>
              </a:lnSpc>
              <a:spcBef>
                <a:spcPts val="147"/>
              </a:spcBef>
              <a:tabLst>
                <a:tab algn="l" pos="0"/>
              </a:tabLst>
            </a:pPr>
            <a:r>
              <a:rPr b="0" lang="es" sz="1500" spc="-1" strike="noStrike">
                <a:solidFill>
                  <a:srgbClr val="000000"/>
                </a:solidFill>
                <a:latin typeface="Noto Sans Symbols"/>
                <a:ea typeface="Noto Sans Symbols"/>
              </a:rPr>
              <a:t>∙ </a:t>
            </a:r>
            <a:r>
              <a:rPr b="1" lang="es" sz="1500" spc="-1" strike="noStrike">
                <a:solidFill>
                  <a:srgbClr val="000000"/>
                </a:solidFill>
                <a:latin typeface="Arial"/>
                <a:ea typeface="Arial"/>
              </a:rPr>
              <a:t>Bajo Impacto: </a:t>
            </a:r>
            <a:r>
              <a:rPr b="0" lang="es" sz="1500" spc="-1" strike="noStrike">
                <a:solidFill>
                  <a:srgbClr val="000000"/>
                </a:solidFill>
                <a:latin typeface="Arial"/>
                <a:ea typeface="Arial"/>
              </a:rPr>
              <a:t>El incidente de seguridad afecta a activos de información  considerados de impacto menor e insignificante, que no influyen en ningún  objetivo. Estos incidentes deben ser monitoreados con el fin de evitar un  cambio en el impacto.</a:t>
            </a:r>
            <a:endParaRPr b="0" lang="es-AR" sz="1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311760" y="444960"/>
            <a:ext cx="8520120" cy="572400"/>
          </a:xfrm>
          <a:prstGeom prst="rect">
            <a:avLst/>
          </a:prstGeom>
          <a:noFill/>
          <a:ln>
            <a:noFill/>
          </a:ln>
        </p:spPr>
        <p:txBody>
          <a:bodyPr tIns="91440" bIns="91440">
            <a:normAutofit fontScale="34000"/>
          </a:bodyPr>
          <a:p>
            <a:pPr>
              <a:lnSpc>
                <a:spcPct val="100000"/>
              </a:lnSpc>
              <a:tabLst>
                <a:tab algn="l" pos="0"/>
              </a:tabLst>
            </a:pPr>
            <a:r>
              <a:rPr b="0" lang="es" sz="2800" spc="-1" strike="noStrike">
                <a:solidFill>
                  <a:srgbClr val="000000"/>
                </a:solidFill>
                <a:latin typeface="Arial"/>
                <a:ea typeface="Arial"/>
              </a:rPr>
              <a:t>      </a:t>
            </a:r>
            <a:br/>
            <a:endParaRPr b="0" lang="es-AR" sz="2800" spc="-1" strike="noStrike">
              <a:solidFill>
                <a:srgbClr val="000000"/>
              </a:solidFill>
              <a:latin typeface="Arial"/>
            </a:endParaRPr>
          </a:p>
        </p:txBody>
      </p:sp>
      <p:sp>
        <p:nvSpPr>
          <p:cNvPr id="101" name="TextShape 2"/>
          <p:cNvSpPr txBox="1"/>
          <p:nvPr/>
        </p:nvSpPr>
        <p:spPr>
          <a:xfrm>
            <a:off x="311760" y="157680"/>
            <a:ext cx="8520120" cy="4906440"/>
          </a:xfrm>
          <a:prstGeom prst="rect">
            <a:avLst/>
          </a:prstGeom>
          <a:noFill/>
          <a:ln>
            <a:noFill/>
          </a:ln>
        </p:spPr>
        <p:txBody>
          <a:bodyPr tIns="91440" bIns="91440">
            <a:normAutofit fontScale="75000"/>
          </a:bodyPr>
          <a:p>
            <a:pPr marL="833760" algn="just">
              <a:lnSpc>
                <a:spcPct val="100000"/>
              </a:lnSpc>
              <a:tabLst>
                <a:tab algn="l" pos="0"/>
              </a:tabLst>
            </a:pPr>
            <a:r>
              <a:rPr b="1" lang="es" sz="1829" spc="-1" strike="noStrike">
                <a:solidFill>
                  <a:srgbClr val="000000"/>
                </a:solidFill>
                <a:latin typeface="Arial"/>
                <a:ea typeface="Arial"/>
              </a:rPr>
              <a:t>Clasificación De Incidentes De Seguridad De La Información </a:t>
            </a:r>
            <a:endParaRPr b="0" lang="es-AR" sz="1829" spc="-1" strike="noStrike">
              <a:solidFill>
                <a:srgbClr val="000000"/>
              </a:solidFill>
              <a:latin typeface="Arial"/>
            </a:endParaRPr>
          </a:p>
          <a:p>
            <a:pPr marL="834480" indent="-2520" algn="just">
              <a:lnSpc>
                <a:spcPct val="110000"/>
              </a:lnSpc>
              <a:spcBef>
                <a:spcPts val="663"/>
              </a:spcBef>
              <a:tabLst>
                <a:tab algn="l" pos="0"/>
              </a:tabLst>
            </a:pPr>
            <a:r>
              <a:rPr b="0" lang="es" sz="1610" spc="-1" strike="noStrike">
                <a:solidFill>
                  <a:srgbClr val="000000"/>
                </a:solidFill>
                <a:latin typeface="Arial"/>
                <a:ea typeface="Arial"/>
              </a:rPr>
              <a:t>Algunos ejemplos de clasificación de incidentes podrían ser (esta clasificación está  sujeta a cada entidad dependiendo de su infraestructura, de sus riesgos y criticidad  de los activos. La clasificación dada es solo un ejemplo): </a:t>
            </a:r>
            <a:endParaRPr b="0" lang="es-AR" sz="1610" spc="-1" strike="noStrike">
              <a:solidFill>
                <a:srgbClr val="000000"/>
              </a:solidFill>
              <a:latin typeface="Arial"/>
            </a:endParaRPr>
          </a:p>
          <a:p>
            <a:pPr marL="1292040" indent="-225720" algn="just">
              <a:lnSpc>
                <a:spcPct val="110000"/>
              </a:lnSpc>
              <a:spcBef>
                <a:spcPts val="1128"/>
              </a:spcBef>
              <a:tabLst>
                <a:tab algn="l" pos="0"/>
              </a:tabLst>
            </a:pPr>
            <a:r>
              <a:rPr b="0" lang="es" sz="1610" spc="-1" strike="noStrike">
                <a:solidFill>
                  <a:srgbClr val="000000"/>
                </a:solidFill>
                <a:latin typeface="Noto Sans Symbols"/>
                <a:ea typeface="Noto Sans Symbols"/>
              </a:rPr>
              <a:t>∙ </a:t>
            </a:r>
            <a:r>
              <a:rPr b="0" lang="es" sz="1610" spc="-1" strike="noStrike">
                <a:solidFill>
                  <a:srgbClr val="000000"/>
                </a:solidFill>
                <a:latin typeface="Arial"/>
                <a:ea typeface="Arial"/>
              </a:rPr>
              <a:t>Acceso no autorizado: Es un incidente que involucra a una persona, sistema  o código malicioso que obtiene acceso lógico o físico sin autorización  adecuada del dueño a un sistema, aplicación, información o un activo de  información. </a:t>
            </a:r>
            <a:endParaRPr b="0" lang="es-AR" sz="1610" spc="-1" strike="noStrike">
              <a:solidFill>
                <a:srgbClr val="000000"/>
              </a:solidFill>
              <a:latin typeface="Arial"/>
            </a:endParaRPr>
          </a:p>
          <a:p>
            <a:pPr marL="1295640" indent="-229320" algn="just">
              <a:lnSpc>
                <a:spcPct val="110000"/>
              </a:lnSpc>
              <a:spcBef>
                <a:spcPts val="133"/>
              </a:spcBef>
              <a:tabLst>
                <a:tab algn="l" pos="0"/>
              </a:tabLst>
            </a:pPr>
            <a:r>
              <a:rPr b="0" lang="es" sz="1610" spc="-1" strike="noStrike">
                <a:solidFill>
                  <a:srgbClr val="000000"/>
                </a:solidFill>
                <a:latin typeface="Noto Sans Symbols"/>
                <a:ea typeface="Noto Sans Symbols"/>
              </a:rPr>
              <a:t>∙ </a:t>
            </a:r>
            <a:r>
              <a:rPr b="0" lang="es" sz="1610" spc="-1" strike="noStrike">
                <a:solidFill>
                  <a:srgbClr val="000000"/>
                </a:solidFill>
                <a:latin typeface="Arial"/>
                <a:ea typeface="Arial"/>
              </a:rPr>
              <a:t>Modificación de recursos no autorizado: Un incidente que involucra a una  persona, sistema o código malicioso que afecta la integridad de la  información o de un sistema de procesamiento. </a:t>
            </a:r>
            <a:endParaRPr b="0" lang="es-AR" sz="1610" spc="-1" strike="noStrike">
              <a:solidFill>
                <a:srgbClr val="000000"/>
              </a:solidFill>
              <a:latin typeface="Arial"/>
            </a:endParaRPr>
          </a:p>
          <a:p>
            <a:pPr marL="1288080" indent="-221400" algn="just">
              <a:lnSpc>
                <a:spcPct val="110000"/>
              </a:lnSpc>
              <a:spcBef>
                <a:spcPts val="130"/>
              </a:spcBef>
              <a:tabLst>
                <a:tab algn="l" pos="0"/>
              </a:tabLst>
            </a:pPr>
            <a:r>
              <a:rPr b="0" lang="es" sz="1610" spc="-1" strike="noStrike">
                <a:solidFill>
                  <a:srgbClr val="000000"/>
                </a:solidFill>
                <a:latin typeface="Noto Sans Symbols"/>
                <a:ea typeface="Noto Sans Symbols"/>
              </a:rPr>
              <a:t>∙ </a:t>
            </a:r>
            <a:r>
              <a:rPr b="0" lang="es" sz="1610" spc="-1" strike="noStrike">
                <a:solidFill>
                  <a:srgbClr val="000000"/>
                </a:solidFill>
                <a:latin typeface="Arial"/>
                <a:ea typeface="Arial"/>
              </a:rPr>
              <a:t>Uso inapropiado de recursos: Un incidente que involucra a una persona que  viola alguna política de uso de recursos. </a:t>
            </a:r>
            <a:endParaRPr b="0" lang="es-AR" sz="1610" spc="-1" strike="noStrike">
              <a:solidFill>
                <a:srgbClr val="000000"/>
              </a:solidFill>
              <a:latin typeface="Arial"/>
            </a:endParaRPr>
          </a:p>
          <a:p>
            <a:pPr marL="1291680" indent="-225360" algn="just">
              <a:lnSpc>
                <a:spcPct val="110000"/>
              </a:lnSpc>
              <a:spcBef>
                <a:spcPts val="139"/>
              </a:spcBef>
              <a:tabLst>
                <a:tab algn="l" pos="0"/>
              </a:tabLst>
            </a:pPr>
            <a:r>
              <a:rPr b="0" lang="es" sz="1610" spc="-1" strike="noStrike">
                <a:solidFill>
                  <a:srgbClr val="000000"/>
                </a:solidFill>
                <a:latin typeface="Noto Sans Symbols"/>
                <a:ea typeface="Noto Sans Symbols"/>
              </a:rPr>
              <a:t>∙ </a:t>
            </a:r>
            <a:r>
              <a:rPr b="0" lang="es" sz="1610" spc="-1" strike="noStrike">
                <a:solidFill>
                  <a:srgbClr val="000000"/>
                </a:solidFill>
                <a:latin typeface="Arial"/>
                <a:ea typeface="Arial"/>
              </a:rPr>
              <a:t>No disponibilidad de los recursos: Un incidente que involucra a una persona,  sistema o código malicioso que impide el uso autorizado de un activo de  información. </a:t>
            </a:r>
            <a:endParaRPr b="0" lang="es-AR" sz="1610" spc="-1" strike="noStrike">
              <a:solidFill>
                <a:srgbClr val="000000"/>
              </a:solidFill>
              <a:latin typeface="Arial"/>
            </a:endParaRPr>
          </a:p>
          <a:p>
            <a:pPr marL="1292400" indent="-225720" algn="just">
              <a:lnSpc>
                <a:spcPct val="110000"/>
              </a:lnSpc>
              <a:spcBef>
                <a:spcPts val="130"/>
              </a:spcBef>
              <a:tabLst>
                <a:tab algn="l" pos="0"/>
              </a:tabLst>
            </a:pPr>
            <a:r>
              <a:rPr b="0" lang="es" sz="1610" spc="-1" strike="noStrike">
                <a:solidFill>
                  <a:srgbClr val="000000"/>
                </a:solidFill>
                <a:latin typeface="Noto Sans Symbols"/>
                <a:ea typeface="Noto Sans Symbols"/>
              </a:rPr>
              <a:t>∙ </a:t>
            </a:r>
            <a:r>
              <a:rPr b="0" lang="es" sz="1610" spc="-1" strike="noStrike">
                <a:solidFill>
                  <a:srgbClr val="000000"/>
                </a:solidFill>
                <a:latin typeface="Arial"/>
                <a:ea typeface="Arial"/>
              </a:rPr>
              <a:t>Multicomponente: Un incidente que involucra más de una categoría  anteriormente mencionada. </a:t>
            </a:r>
            <a:endParaRPr b="0" lang="es-AR" sz="1610" spc="-1" strike="noStrike">
              <a:solidFill>
                <a:srgbClr val="000000"/>
              </a:solidFill>
              <a:latin typeface="Arial"/>
            </a:endParaRPr>
          </a:p>
          <a:p>
            <a:pPr marL="1292400" indent="-225720" algn="just">
              <a:lnSpc>
                <a:spcPct val="110000"/>
              </a:lnSpc>
              <a:spcBef>
                <a:spcPts val="125"/>
              </a:spcBef>
              <a:tabLst>
                <a:tab algn="l" pos="0"/>
              </a:tabLst>
            </a:pPr>
            <a:r>
              <a:rPr b="0" lang="es" sz="1610" spc="-1" strike="noStrike">
                <a:solidFill>
                  <a:srgbClr val="000000"/>
                </a:solidFill>
                <a:latin typeface="Noto Sans Symbols"/>
                <a:ea typeface="Noto Sans Symbols"/>
              </a:rPr>
              <a:t>∙ </a:t>
            </a:r>
            <a:r>
              <a:rPr b="0" lang="es" sz="1610" spc="-1" strike="noStrike">
                <a:solidFill>
                  <a:srgbClr val="000000"/>
                </a:solidFill>
                <a:latin typeface="Arial"/>
                <a:ea typeface="Arial"/>
              </a:rPr>
              <a:t>Otros: Un incidente que no puede clasificarse en alguna de las categorías  anteriores. Este tipo de incidentes debe monitorearse con el fin de identificar  la necesidad de crear nuevas categorías</a:t>
            </a:r>
            <a:r>
              <a:rPr b="0" lang="es" sz="1200" spc="-1" strike="noStrike">
                <a:solidFill>
                  <a:srgbClr val="000000"/>
                </a:solidFill>
                <a:latin typeface="Arial"/>
                <a:ea typeface="Arial"/>
              </a:rPr>
              <a:t>. </a:t>
            </a:r>
            <a:endParaRPr b="0" lang="es-AR"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311760" y="444960"/>
            <a:ext cx="8520120" cy="572400"/>
          </a:xfrm>
          <a:prstGeom prst="rect">
            <a:avLst/>
          </a:prstGeom>
          <a:noFill/>
          <a:ln>
            <a:noFill/>
          </a:ln>
        </p:spPr>
        <p:txBody>
          <a:bodyPr tIns="91440" bIns="91440">
            <a:normAutofit fontScale="34000"/>
          </a:bodyPr>
          <a:p>
            <a:pPr>
              <a:lnSpc>
                <a:spcPct val="100000"/>
              </a:lnSpc>
              <a:tabLst>
                <a:tab algn="l" pos="0"/>
              </a:tabLst>
            </a:pPr>
            <a:r>
              <a:rPr b="0" lang="es" sz="2800" spc="-1" strike="noStrike">
                <a:solidFill>
                  <a:srgbClr val="000000"/>
                </a:solidFill>
                <a:latin typeface="Arial"/>
                <a:ea typeface="Arial"/>
              </a:rPr>
              <a:t>      </a:t>
            </a:r>
            <a:br/>
            <a:endParaRPr b="0" lang="es-AR" sz="2800" spc="-1" strike="noStrike">
              <a:solidFill>
                <a:srgbClr val="000000"/>
              </a:solidFill>
              <a:latin typeface="Arial"/>
            </a:endParaRPr>
          </a:p>
        </p:txBody>
      </p:sp>
      <p:sp>
        <p:nvSpPr>
          <p:cNvPr id="103" name="TextShape 2"/>
          <p:cNvSpPr txBox="1"/>
          <p:nvPr/>
        </p:nvSpPr>
        <p:spPr>
          <a:xfrm>
            <a:off x="753480" y="126360"/>
            <a:ext cx="8520120" cy="4426560"/>
          </a:xfrm>
          <a:prstGeom prst="rect">
            <a:avLst/>
          </a:prstGeom>
          <a:noFill/>
          <a:ln>
            <a:noFill/>
          </a:ln>
        </p:spPr>
        <p:txBody>
          <a:bodyPr tIns="91440" bIns="91440">
            <a:normAutofit/>
          </a:bodyPr>
          <a:p>
            <a:pPr>
              <a:lnSpc>
                <a:spcPct val="115000"/>
              </a:lnSpc>
              <a:tabLst>
                <a:tab algn="l" pos="0"/>
              </a:tabLst>
            </a:pPr>
            <a:r>
              <a:rPr b="0" lang="es" sz="1800" spc="-1" strike="noStrike">
                <a:solidFill>
                  <a:srgbClr val="595959"/>
                </a:solidFill>
                <a:latin typeface="Arial"/>
                <a:ea typeface="Arial"/>
              </a:rPr>
              <a:t>     </a:t>
            </a:r>
            <a:endParaRPr b="0" lang="es-AR" sz="1800" spc="-1" strike="noStrike">
              <a:solidFill>
                <a:srgbClr val="000000"/>
              </a:solidFill>
              <a:latin typeface="Arial"/>
            </a:endParaRPr>
          </a:p>
          <a:p>
            <a:pPr>
              <a:lnSpc>
                <a:spcPct val="115000"/>
              </a:lnSpc>
              <a:spcBef>
                <a:spcPts val="1199"/>
              </a:spcBef>
              <a:spcAft>
                <a:spcPts val="1199"/>
              </a:spcAft>
              <a:tabLst>
                <a:tab algn="l" pos="0"/>
              </a:tabLst>
            </a:pPr>
            <a:endParaRPr b="0" lang="es-AR" sz="1800" spc="-1" strike="noStrike">
              <a:solidFill>
                <a:srgbClr val="000000"/>
              </a:solidFill>
              <a:latin typeface="Arial"/>
            </a:endParaRPr>
          </a:p>
        </p:txBody>
      </p:sp>
      <p:pic>
        <p:nvPicPr>
          <p:cNvPr id="104" name="Google Shape;130;p25" descr=""/>
          <p:cNvPicPr/>
          <p:nvPr/>
        </p:nvPicPr>
        <p:blipFill>
          <a:blip r:embed="rId1"/>
          <a:stretch/>
        </p:blipFill>
        <p:spPr>
          <a:xfrm>
            <a:off x="1546200" y="126360"/>
            <a:ext cx="6914160" cy="492660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TextShape 1"/>
          <p:cNvSpPr txBox="1"/>
          <p:nvPr/>
        </p:nvSpPr>
        <p:spPr>
          <a:xfrm>
            <a:off x="311760" y="444960"/>
            <a:ext cx="8520120" cy="572400"/>
          </a:xfrm>
          <a:prstGeom prst="rect">
            <a:avLst/>
          </a:prstGeom>
          <a:noFill/>
          <a:ln>
            <a:noFill/>
          </a:ln>
        </p:spPr>
        <p:txBody>
          <a:bodyPr tIns="91440" bIns="91440">
            <a:normAutofit fontScale="34000"/>
          </a:bodyPr>
          <a:p>
            <a:pPr>
              <a:lnSpc>
                <a:spcPct val="100000"/>
              </a:lnSpc>
              <a:tabLst>
                <a:tab algn="l" pos="0"/>
              </a:tabLst>
            </a:pPr>
            <a:r>
              <a:rPr b="0" lang="es" sz="2800" spc="-1" strike="noStrike">
                <a:solidFill>
                  <a:srgbClr val="000000"/>
                </a:solidFill>
                <a:latin typeface="Arial"/>
                <a:ea typeface="Arial"/>
              </a:rPr>
              <a:t>     </a:t>
            </a:r>
            <a:br/>
            <a:endParaRPr b="0" lang="es-AR" sz="2800" spc="-1" strike="noStrike">
              <a:solidFill>
                <a:srgbClr val="000000"/>
              </a:solidFill>
              <a:latin typeface="Arial"/>
            </a:endParaRPr>
          </a:p>
        </p:txBody>
      </p:sp>
      <p:sp>
        <p:nvSpPr>
          <p:cNvPr id="106" name="TextShape 2"/>
          <p:cNvSpPr txBox="1"/>
          <p:nvPr/>
        </p:nvSpPr>
        <p:spPr>
          <a:xfrm>
            <a:off x="311760" y="0"/>
            <a:ext cx="8520120" cy="4608000"/>
          </a:xfrm>
          <a:prstGeom prst="rect">
            <a:avLst/>
          </a:prstGeom>
          <a:noFill/>
          <a:ln>
            <a:noFill/>
          </a:ln>
        </p:spPr>
        <p:txBody>
          <a:bodyPr tIns="91440" bIns="91440">
            <a:noAutofit/>
          </a:bodyPr>
          <a:p>
            <a:pPr algn="just">
              <a:lnSpc>
                <a:spcPct val="115000"/>
              </a:lnSpc>
              <a:tabLst>
                <a:tab algn="l" pos="0"/>
              </a:tabLst>
            </a:pPr>
            <a:r>
              <a:rPr b="1" lang="es" sz="1800" spc="-1" strike="noStrike">
                <a:solidFill>
                  <a:srgbClr val="595959"/>
                </a:solidFill>
                <a:latin typeface="Arial"/>
                <a:ea typeface="Arial"/>
              </a:rPr>
              <a:t>ROLES Y PERFILES NECESARIOS PARA LA ATENCIÓN DE INCIDENTES </a:t>
            </a:r>
            <a:endParaRPr b="0" lang="es-AR" sz="1800" spc="-1" strike="noStrike">
              <a:solidFill>
                <a:srgbClr val="000000"/>
              </a:solidFill>
              <a:latin typeface="Arial"/>
            </a:endParaRPr>
          </a:p>
          <a:p>
            <a:pPr algn="just">
              <a:lnSpc>
                <a:spcPct val="115000"/>
              </a:lnSpc>
              <a:spcBef>
                <a:spcPts val="1199"/>
              </a:spcBef>
              <a:tabLst>
                <a:tab algn="l" pos="0"/>
              </a:tabLst>
            </a:pPr>
            <a:r>
              <a:rPr b="1" lang="es" sz="1500" spc="-1" strike="noStrike">
                <a:solidFill>
                  <a:srgbClr val="595959"/>
                </a:solidFill>
                <a:latin typeface="Arial"/>
                <a:ea typeface="Arial"/>
              </a:rPr>
              <a:t>Usuario Sensibilizado:</a:t>
            </a:r>
            <a:r>
              <a:rPr b="0" lang="es" sz="1500" spc="-1" strike="noStrike">
                <a:solidFill>
                  <a:srgbClr val="595959"/>
                </a:solidFill>
                <a:latin typeface="Arial"/>
                <a:ea typeface="Arial"/>
              </a:rPr>
              <a:t> Es un empleado, empleados de firmas contratista o  terceros con acceso a la infraestructura de la entidad, quien debe estar educado y concientizado</a:t>
            </a:r>
            <a:endParaRPr b="0" lang="es-AR" sz="1500" spc="-1" strike="noStrike">
              <a:solidFill>
                <a:srgbClr val="000000"/>
              </a:solidFill>
              <a:latin typeface="Arial"/>
            </a:endParaRPr>
          </a:p>
          <a:p>
            <a:pPr algn="just">
              <a:lnSpc>
                <a:spcPct val="115000"/>
              </a:lnSpc>
              <a:spcBef>
                <a:spcPts val="1199"/>
              </a:spcBef>
              <a:tabLst>
                <a:tab algn="l" pos="0"/>
              </a:tabLst>
            </a:pPr>
            <a:r>
              <a:rPr b="1" lang="es" sz="1500" spc="-1" strike="noStrike">
                <a:solidFill>
                  <a:srgbClr val="595959"/>
                </a:solidFill>
                <a:latin typeface="Arial"/>
                <a:ea typeface="Arial"/>
              </a:rPr>
              <a:t>Agente Primer Punto de Contacto</a:t>
            </a:r>
            <a:r>
              <a:rPr b="0" lang="es" sz="1500" spc="-1" strike="noStrike">
                <a:solidFill>
                  <a:srgbClr val="595959"/>
                </a:solidFill>
                <a:latin typeface="Arial"/>
                <a:ea typeface="Arial"/>
              </a:rPr>
              <a:t>: Es el encargado de recibir las solicitudes por  parte de los usuarios sobre posibles incidentes también debe registrarlos en la base  de conocimiento y debe ser el encargado de escalarlos a la persona encargada de  la atención de incidentes. </a:t>
            </a:r>
            <a:endParaRPr b="0" lang="es-AR" sz="1500" spc="-1" strike="noStrike">
              <a:solidFill>
                <a:srgbClr val="000000"/>
              </a:solidFill>
              <a:latin typeface="Arial"/>
            </a:endParaRPr>
          </a:p>
          <a:p>
            <a:pPr algn="just">
              <a:lnSpc>
                <a:spcPct val="115000"/>
              </a:lnSpc>
              <a:spcBef>
                <a:spcPts val="1199"/>
              </a:spcBef>
              <a:tabLst>
                <a:tab algn="l" pos="0"/>
              </a:tabLst>
            </a:pPr>
            <a:r>
              <a:rPr b="1" lang="es" sz="1500" spc="-1" strike="noStrike">
                <a:solidFill>
                  <a:srgbClr val="595959"/>
                </a:solidFill>
                <a:latin typeface="Arial"/>
                <a:ea typeface="Arial"/>
              </a:rPr>
              <a:t>Admisibilidad de la evidencia:</a:t>
            </a:r>
            <a:r>
              <a:rPr b="0" lang="es" sz="1500" spc="-1" strike="noStrike">
                <a:solidFill>
                  <a:srgbClr val="595959"/>
                </a:solidFill>
                <a:latin typeface="Arial"/>
                <a:ea typeface="Arial"/>
              </a:rPr>
              <a:t> si la evidencia se puede utilizar o no en una  corte</a:t>
            </a:r>
            <a:endParaRPr b="0" lang="es-AR" sz="1500" spc="-1" strike="noStrike">
              <a:solidFill>
                <a:srgbClr val="000000"/>
              </a:solidFill>
              <a:latin typeface="Arial"/>
            </a:endParaRPr>
          </a:p>
          <a:p>
            <a:pPr algn="just">
              <a:lnSpc>
                <a:spcPct val="115000"/>
              </a:lnSpc>
              <a:spcBef>
                <a:spcPts val="1199"/>
              </a:spcBef>
              <a:tabLst>
                <a:tab algn="l" pos="0"/>
              </a:tabLst>
            </a:pPr>
            <a:r>
              <a:rPr b="1" lang="es" sz="1500" spc="-1" strike="noStrike">
                <a:solidFill>
                  <a:srgbClr val="595959"/>
                </a:solidFill>
                <a:latin typeface="Arial"/>
                <a:ea typeface="Arial"/>
              </a:rPr>
              <a:t>Peso de la evidencia</a:t>
            </a:r>
            <a:r>
              <a:rPr b="0" lang="es" sz="1500" spc="-1" strike="noStrike">
                <a:solidFill>
                  <a:srgbClr val="595959"/>
                </a:solidFill>
                <a:latin typeface="Arial"/>
                <a:ea typeface="Arial"/>
              </a:rPr>
              <a:t>: la calidad y cabalidad de la evidencia.</a:t>
            </a:r>
            <a:endParaRPr b="0" lang="es-AR" sz="1500" spc="-1" strike="noStrike">
              <a:solidFill>
                <a:srgbClr val="000000"/>
              </a:solidFill>
              <a:latin typeface="Arial"/>
            </a:endParaRPr>
          </a:p>
          <a:p>
            <a:pPr algn="just">
              <a:lnSpc>
                <a:spcPct val="115000"/>
              </a:lnSpc>
              <a:spcBef>
                <a:spcPts val="1199"/>
              </a:spcBef>
              <a:tabLst>
                <a:tab algn="l" pos="0"/>
              </a:tabLst>
            </a:pPr>
            <a:r>
              <a:rPr b="1" lang="es" sz="1500" spc="-1" strike="noStrike">
                <a:solidFill>
                  <a:srgbClr val="595959"/>
                </a:solidFill>
                <a:latin typeface="Arial"/>
                <a:ea typeface="Arial"/>
              </a:rPr>
              <a:t>Administrador del Sistema</a:t>
            </a:r>
            <a:r>
              <a:rPr b="0" lang="es" sz="1500" spc="-1" strike="noStrike">
                <a:solidFill>
                  <a:srgbClr val="595959"/>
                </a:solidFill>
                <a:latin typeface="Arial"/>
                <a:ea typeface="Arial"/>
              </a:rPr>
              <a:t>: se define como la persona encargada para configurar  y mantener un activo informático.  Se recomienda que los administradores cuenten con capacitación en  Seguridad de la Información (con un componente tecnológico fuerte no solo en su  plataforma si no en Redes y erradicación de vulnerabilidades) y debe conocer  perfectamente la clasificación de Incidentes y los procesos de escalamiento de  Incidentes. Adicionalmente debe contar con una capacitación en técnicas forenses,  específicamente en recolección y manejo de evidencia.</a:t>
            </a:r>
            <a:endParaRPr b="0" lang="es-AR" sz="1500" spc="-1" strike="noStrike">
              <a:solidFill>
                <a:srgbClr val="000000"/>
              </a:solidFill>
              <a:latin typeface="Arial"/>
            </a:endParaRPr>
          </a:p>
          <a:p>
            <a:pPr algn="just">
              <a:lnSpc>
                <a:spcPct val="115000"/>
              </a:lnSpc>
              <a:spcBef>
                <a:spcPts val="1199"/>
              </a:spcBef>
              <a:tabLst>
                <a:tab algn="l" pos="0"/>
              </a:tabLst>
            </a:pPr>
            <a:r>
              <a:rPr b="0" lang="es" sz="1500" spc="-1" strike="noStrike">
                <a:solidFill>
                  <a:srgbClr val="595959"/>
                </a:solidFill>
                <a:latin typeface="Arial"/>
                <a:ea typeface="Arial"/>
              </a:rPr>
              <a:t> </a:t>
            </a:r>
            <a:endParaRPr b="0" lang="es-AR" sz="1500" spc="-1" strike="noStrike">
              <a:solidFill>
                <a:srgbClr val="000000"/>
              </a:solidFill>
              <a:latin typeface="Arial"/>
            </a:endParaRPr>
          </a:p>
          <a:p>
            <a:pPr>
              <a:lnSpc>
                <a:spcPct val="115000"/>
              </a:lnSpc>
              <a:spcBef>
                <a:spcPts val="1199"/>
              </a:spcBef>
              <a:spcAft>
                <a:spcPts val="1199"/>
              </a:spcAft>
              <a:tabLst>
                <a:tab algn="l" pos="0"/>
              </a:tabLst>
            </a:pPr>
            <a:endParaRPr b="0" lang="es-AR" sz="1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TextShape 1"/>
          <p:cNvSpPr txBox="1"/>
          <p:nvPr/>
        </p:nvSpPr>
        <p:spPr>
          <a:xfrm>
            <a:off x="0" y="399960"/>
            <a:ext cx="8520120" cy="3416040"/>
          </a:xfrm>
          <a:prstGeom prst="rect">
            <a:avLst/>
          </a:prstGeom>
          <a:noFill/>
          <a:ln>
            <a:noFill/>
          </a:ln>
        </p:spPr>
        <p:txBody>
          <a:bodyPr lIns="0" rIns="0" tIns="0" bIns="0">
            <a:normAutofit/>
          </a:bodyPr>
          <a:p>
            <a:pPr marL="432000" indent="-324000" algn="just">
              <a:lnSpc>
                <a:spcPct val="115000"/>
              </a:lnSpc>
              <a:spcBef>
                <a:spcPts val="1199"/>
              </a:spcBef>
              <a:buClr>
                <a:srgbClr val="000000"/>
              </a:buClr>
              <a:buSzPct val="45000"/>
              <a:buFont typeface="Wingdings" charset="2"/>
              <a:buChar char=""/>
              <a:tabLst>
                <a:tab algn="l" pos="0"/>
              </a:tabLst>
            </a:pPr>
            <a:r>
              <a:rPr b="1" lang="es" sz="1500" spc="-1" strike="noStrike">
                <a:solidFill>
                  <a:srgbClr val="595959"/>
                </a:solidFill>
                <a:latin typeface="Arial"/>
                <a:ea typeface="Arial"/>
              </a:rPr>
              <a:t>Administrador de los sistemas de Seguridad:</a:t>
            </a:r>
            <a:r>
              <a:rPr b="0" lang="es" sz="1500" spc="-1" strike="noStrike">
                <a:solidFill>
                  <a:srgbClr val="595959"/>
                </a:solidFill>
                <a:latin typeface="Arial"/>
                <a:ea typeface="Arial"/>
              </a:rPr>
              <a:t> Personas encargadas de  configurar y mantener un activo informático relacionado con la seguridad de la  plataforma ej. Firewall, Sistemas de Prevención de Intrusos, Routers, Sistemas de  Gestión y Monitoreo. Se recomienda que los  administradores sean expertos en Seguridad debe conocer  perfectamente la clasificación de Incidentes de la entidad.</a:t>
            </a:r>
            <a:endParaRPr b="0" lang="es-AR" sz="1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TextShape 1"/>
          <p:cNvSpPr txBox="1"/>
          <p:nvPr/>
        </p:nvSpPr>
        <p:spPr>
          <a:xfrm>
            <a:off x="311760" y="444960"/>
            <a:ext cx="8520120" cy="572400"/>
          </a:xfrm>
          <a:prstGeom prst="rect">
            <a:avLst/>
          </a:prstGeom>
          <a:noFill/>
          <a:ln>
            <a:noFill/>
          </a:ln>
        </p:spPr>
        <p:txBody>
          <a:bodyPr tIns="91440" bIns="91440">
            <a:normAutofit fontScale="34000"/>
          </a:bodyPr>
          <a:p>
            <a:pPr>
              <a:lnSpc>
                <a:spcPct val="100000"/>
              </a:lnSpc>
              <a:tabLst>
                <a:tab algn="l" pos="0"/>
              </a:tabLst>
            </a:pPr>
            <a:r>
              <a:rPr b="0" lang="es" sz="2800" spc="-1" strike="noStrike">
                <a:solidFill>
                  <a:srgbClr val="000000"/>
                </a:solidFill>
                <a:latin typeface="Arial"/>
                <a:ea typeface="Arial"/>
              </a:rPr>
              <a:t>     </a:t>
            </a:r>
            <a:br/>
            <a:endParaRPr b="0" lang="es-AR" sz="2800" spc="-1" strike="noStrike">
              <a:solidFill>
                <a:srgbClr val="000000"/>
              </a:solidFill>
              <a:latin typeface="Arial"/>
            </a:endParaRPr>
          </a:p>
        </p:txBody>
      </p:sp>
      <p:sp>
        <p:nvSpPr>
          <p:cNvPr id="109" name="TextShape 2"/>
          <p:cNvSpPr txBox="1"/>
          <p:nvPr/>
        </p:nvSpPr>
        <p:spPr>
          <a:xfrm>
            <a:off x="311760" y="0"/>
            <a:ext cx="8520120" cy="5238000"/>
          </a:xfrm>
          <a:prstGeom prst="rect">
            <a:avLst/>
          </a:prstGeom>
          <a:noFill/>
          <a:ln>
            <a:noFill/>
          </a:ln>
        </p:spPr>
        <p:txBody>
          <a:bodyPr tIns="91440" bIns="91440">
            <a:normAutofit fontScale="82000"/>
          </a:bodyPr>
          <a:p>
            <a:pPr algn="just">
              <a:lnSpc>
                <a:spcPct val="115000"/>
              </a:lnSpc>
              <a:tabLst>
                <a:tab algn="l" pos="0"/>
              </a:tabLst>
            </a:pPr>
            <a:r>
              <a:rPr b="1" lang="es" sz="1500" spc="-1" strike="noStrike">
                <a:solidFill>
                  <a:srgbClr val="000000"/>
                </a:solidFill>
                <a:latin typeface="Arial"/>
                <a:ea typeface="Arial"/>
              </a:rPr>
              <a:t>Analista Forense: </a:t>
            </a:r>
            <a:r>
              <a:rPr b="0" lang="es" sz="1500" spc="-1" strike="noStrike">
                <a:solidFill>
                  <a:srgbClr val="000000"/>
                </a:solidFill>
                <a:latin typeface="Arial"/>
                <a:ea typeface="Arial"/>
              </a:rPr>
              <a:t>Es un experto en el tema forense, quien debe estar disponible  en caso de que un incidente de impacto alto (o uno que amerite acciones  disciplinarias o legales o investigación profunda) requiera una investigación  completa para solucionarlo y determinar los siguientes Ítems </a:t>
            </a:r>
            <a:endParaRPr b="0" lang="es-AR" sz="1500" spc="-1" strike="noStrike">
              <a:solidFill>
                <a:srgbClr val="000000"/>
              </a:solidFill>
              <a:latin typeface="Arial"/>
            </a:endParaRPr>
          </a:p>
          <a:p>
            <a:pPr algn="just">
              <a:lnSpc>
                <a:spcPct val="115000"/>
              </a:lnSpc>
              <a:spcBef>
                <a:spcPts val="1199"/>
              </a:spcBef>
              <a:tabLst>
                <a:tab algn="l" pos="0"/>
              </a:tabLst>
            </a:pPr>
            <a:r>
              <a:rPr b="0" lang="es" sz="1500" spc="-1" strike="noStrike">
                <a:solidFill>
                  <a:srgbClr val="000000"/>
                </a:solidFill>
                <a:latin typeface="Arial"/>
                <a:ea typeface="Arial"/>
              </a:rPr>
              <a:t>∙ </a:t>
            </a:r>
            <a:r>
              <a:rPr b="0" lang="es" sz="1500" spc="-1" strike="noStrike">
                <a:solidFill>
                  <a:srgbClr val="000000"/>
                </a:solidFill>
                <a:latin typeface="Arial"/>
                <a:ea typeface="Arial"/>
              </a:rPr>
              <a:t>Que sucedió. </a:t>
            </a:r>
            <a:endParaRPr b="0" lang="es-AR" sz="1500" spc="-1" strike="noStrike">
              <a:solidFill>
                <a:srgbClr val="000000"/>
              </a:solidFill>
              <a:latin typeface="Arial"/>
            </a:endParaRPr>
          </a:p>
          <a:p>
            <a:pPr algn="just">
              <a:lnSpc>
                <a:spcPct val="115000"/>
              </a:lnSpc>
              <a:spcBef>
                <a:spcPts val="1199"/>
              </a:spcBef>
              <a:tabLst>
                <a:tab algn="l" pos="0"/>
              </a:tabLst>
            </a:pPr>
            <a:r>
              <a:rPr b="0" lang="es" sz="1500" spc="-1" strike="noStrike">
                <a:solidFill>
                  <a:srgbClr val="000000"/>
                </a:solidFill>
                <a:latin typeface="Arial"/>
                <a:ea typeface="Arial"/>
              </a:rPr>
              <a:t>∙ </a:t>
            </a:r>
            <a:r>
              <a:rPr b="0" lang="es" sz="1500" spc="-1" strike="noStrike">
                <a:solidFill>
                  <a:srgbClr val="000000"/>
                </a:solidFill>
                <a:latin typeface="Arial"/>
                <a:ea typeface="Arial"/>
              </a:rPr>
              <a:t>Donde sucedió.  </a:t>
            </a:r>
            <a:endParaRPr b="0" lang="es-AR" sz="1500" spc="-1" strike="noStrike">
              <a:solidFill>
                <a:srgbClr val="000000"/>
              </a:solidFill>
              <a:latin typeface="Arial"/>
            </a:endParaRPr>
          </a:p>
          <a:p>
            <a:pPr algn="just">
              <a:lnSpc>
                <a:spcPct val="115000"/>
              </a:lnSpc>
              <a:spcBef>
                <a:spcPts val="1199"/>
              </a:spcBef>
              <a:tabLst>
                <a:tab algn="l" pos="0"/>
              </a:tabLst>
            </a:pPr>
            <a:r>
              <a:rPr b="0" lang="es" sz="1500" spc="-1" strike="noStrike">
                <a:solidFill>
                  <a:srgbClr val="000000"/>
                </a:solidFill>
                <a:latin typeface="Arial"/>
                <a:ea typeface="Arial"/>
              </a:rPr>
              <a:t>∙ </a:t>
            </a:r>
            <a:r>
              <a:rPr b="0" lang="es" sz="1500" spc="-1" strike="noStrike">
                <a:solidFill>
                  <a:srgbClr val="000000"/>
                </a:solidFill>
                <a:latin typeface="Arial"/>
                <a:ea typeface="Arial"/>
              </a:rPr>
              <a:t>Cuando Sucedió.  </a:t>
            </a:r>
            <a:endParaRPr b="0" lang="es-AR" sz="1500" spc="-1" strike="noStrike">
              <a:solidFill>
                <a:srgbClr val="000000"/>
              </a:solidFill>
              <a:latin typeface="Arial"/>
            </a:endParaRPr>
          </a:p>
          <a:p>
            <a:pPr algn="just">
              <a:lnSpc>
                <a:spcPct val="115000"/>
              </a:lnSpc>
              <a:spcBef>
                <a:spcPts val="1199"/>
              </a:spcBef>
              <a:tabLst>
                <a:tab algn="l" pos="0"/>
              </a:tabLst>
            </a:pPr>
            <a:r>
              <a:rPr b="0" lang="es" sz="1500" spc="-1" strike="noStrike">
                <a:solidFill>
                  <a:srgbClr val="000000"/>
                </a:solidFill>
                <a:latin typeface="Arial"/>
                <a:ea typeface="Arial"/>
              </a:rPr>
              <a:t>∙ </a:t>
            </a:r>
            <a:r>
              <a:rPr b="0" lang="es" sz="1500" spc="-1" strike="noStrike">
                <a:solidFill>
                  <a:srgbClr val="000000"/>
                </a:solidFill>
                <a:latin typeface="Arial"/>
                <a:ea typeface="Arial"/>
              </a:rPr>
              <a:t>Quien fue el Responsable. </a:t>
            </a:r>
            <a:endParaRPr b="0" lang="es-AR" sz="1500" spc="-1" strike="noStrike">
              <a:solidFill>
                <a:srgbClr val="000000"/>
              </a:solidFill>
              <a:latin typeface="Arial"/>
            </a:endParaRPr>
          </a:p>
          <a:p>
            <a:pPr algn="just">
              <a:lnSpc>
                <a:spcPct val="115000"/>
              </a:lnSpc>
              <a:spcBef>
                <a:spcPts val="1199"/>
              </a:spcBef>
              <a:tabLst>
                <a:tab algn="l" pos="0"/>
              </a:tabLst>
            </a:pPr>
            <a:r>
              <a:rPr b="0" lang="es" sz="1500" spc="-1" strike="noStrike">
                <a:solidFill>
                  <a:srgbClr val="000000"/>
                </a:solidFill>
                <a:latin typeface="Arial"/>
                <a:ea typeface="Arial"/>
              </a:rPr>
              <a:t>∙ </a:t>
            </a:r>
            <a:r>
              <a:rPr b="0" lang="es" sz="1500" spc="-1" strike="noStrike">
                <a:solidFill>
                  <a:srgbClr val="000000"/>
                </a:solidFill>
                <a:latin typeface="Arial"/>
                <a:ea typeface="Arial"/>
              </a:rPr>
              <a:t>Como sucedió.  </a:t>
            </a:r>
            <a:endParaRPr b="0" lang="es-AR" sz="1500" spc="-1" strike="noStrike">
              <a:solidFill>
                <a:srgbClr val="000000"/>
              </a:solidFill>
              <a:latin typeface="Arial"/>
            </a:endParaRPr>
          </a:p>
          <a:p>
            <a:pPr algn="just">
              <a:lnSpc>
                <a:spcPct val="115000"/>
              </a:lnSpc>
              <a:spcBef>
                <a:spcPts val="1199"/>
              </a:spcBef>
              <a:tabLst>
                <a:tab algn="l" pos="0"/>
              </a:tabLst>
            </a:pPr>
            <a:r>
              <a:rPr b="0" lang="es" sz="1500" spc="-1" strike="noStrike">
                <a:solidFill>
                  <a:srgbClr val="000000"/>
                </a:solidFill>
                <a:latin typeface="Arial"/>
                <a:ea typeface="Arial"/>
              </a:rPr>
              <a:t>Este actor debe ser un apoyo para los demás actores en caso de dudas sobre los  procedimientos y debe ejercer un liderazgo técnico en el proceso de atención de  Incidentes de seguridad de la información. </a:t>
            </a:r>
            <a:endParaRPr b="0" lang="es-AR" sz="1500" spc="-1" strike="noStrike">
              <a:solidFill>
                <a:srgbClr val="000000"/>
              </a:solidFill>
              <a:latin typeface="Arial"/>
            </a:endParaRPr>
          </a:p>
          <a:p>
            <a:pPr algn="just">
              <a:lnSpc>
                <a:spcPct val="115000"/>
              </a:lnSpc>
              <a:spcBef>
                <a:spcPts val="1199"/>
              </a:spcBef>
              <a:tabLst>
                <a:tab algn="l" pos="0"/>
              </a:tabLst>
            </a:pPr>
            <a:r>
              <a:rPr b="1" lang="es" sz="1500" spc="-1" strike="noStrike">
                <a:solidFill>
                  <a:srgbClr val="000000"/>
                </a:solidFill>
                <a:latin typeface="Arial"/>
                <a:ea typeface="Arial"/>
              </a:rPr>
              <a:t>Líder del Grupo de Atención de Incidentes</a:t>
            </a:r>
            <a:r>
              <a:rPr b="0" lang="es" sz="1500" spc="-1" strike="noStrike">
                <a:solidFill>
                  <a:srgbClr val="000000"/>
                </a:solidFill>
                <a:latin typeface="Arial"/>
                <a:ea typeface="Arial"/>
              </a:rPr>
              <a:t>: Responde a las consultas sobre los  incidentes de seguridad que impacten de forma inmediata, y es el encargado de  revisar y evaluar los indicadores de gestión correspondientes a la atención de  incidentes de seguridad para poder ser presentados a los directivos. El Líder Grupo  de Atención de Incidentes estará en la capacidad de convocar la participación de  otros funcionarios de la organización cuando el incidente lo amerita (Prensa y  Comunicaciones, Gestión de Talento Humano, Gestión Jurídica, Tecnología,  Representante de las Directivas para el SGSI).  </a:t>
            </a:r>
            <a:endParaRPr b="0" lang="es-AR" sz="1500" spc="-1" strike="noStrike">
              <a:solidFill>
                <a:srgbClr val="000000"/>
              </a:solidFill>
              <a:latin typeface="Arial"/>
            </a:endParaRPr>
          </a:p>
          <a:p>
            <a:pPr>
              <a:lnSpc>
                <a:spcPct val="115000"/>
              </a:lnSpc>
              <a:spcBef>
                <a:spcPts val="1199"/>
              </a:spcBef>
              <a:spcAft>
                <a:spcPts val="1199"/>
              </a:spcAft>
              <a:tabLst>
                <a:tab algn="l" pos="0"/>
              </a:tabLst>
            </a:pPr>
            <a:endParaRPr b="0" lang="es-AR" sz="1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extShape 1"/>
          <p:cNvSpPr txBox="1"/>
          <p:nvPr/>
        </p:nvSpPr>
        <p:spPr>
          <a:xfrm>
            <a:off x="311760" y="444960"/>
            <a:ext cx="8520120" cy="572400"/>
          </a:xfrm>
          <a:prstGeom prst="rect">
            <a:avLst/>
          </a:prstGeom>
          <a:noFill/>
          <a:ln>
            <a:noFill/>
          </a:ln>
        </p:spPr>
        <p:txBody>
          <a:bodyPr tIns="91440" bIns="91440">
            <a:normAutofit fontScale="34000"/>
          </a:bodyPr>
          <a:p>
            <a:pPr>
              <a:lnSpc>
                <a:spcPct val="100000"/>
              </a:lnSpc>
              <a:tabLst>
                <a:tab algn="l" pos="0"/>
              </a:tabLst>
            </a:pPr>
            <a:r>
              <a:rPr b="0" lang="es" sz="2800" spc="-1" strike="noStrike">
                <a:solidFill>
                  <a:srgbClr val="000000"/>
                </a:solidFill>
                <a:latin typeface="Arial"/>
                <a:ea typeface="Arial"/>
              </a:rPr>
              <a:t>       </a:t>
            </a:r>
            <a:br/>
            <a:endParaRPr b="0" lang="es-AR" sz="2800" spc="-1" strike="noStrike">
              <a:solidFill>
                <a:srgbClr val="000000"/>
              </a:solidFill>
              <a:latin typeface="Arial"/>
            </a:endParaRPr>
          </a:p>
        </p:txBody>
      </p:sp>
      <p:sp>
        <p:nvSpPr>
          <p:cNvPr id="111" name="TextShape 2"/>
          <p:cNvSpPr txBox="1"/>
          <p:nvPr/>
        </p:nvSpPr>
        <p:spPr>
          <a:xfrm>
            <a:off x="311760" y="205200"/>
            <a:ext cx="8520120" cy="4363560"/>
          </a:xfrm>
          <a:prstGeom prst="rect">
            <a:avLst/>
          </a:prstGeom>
          <a:noFill/>
          <a:ln>
            <a:noFill/>
          </a:ln>
        </p:spPr>
        <p:txBody>
          <a:bodyPr tIns="91440" bIns="91440">
            <a:normAutofit/>
          </a:bodyPr>
          <a:p>
            <a:pPr algn="just">
              <a:lnSpc>
                <a:spcPct val="115000"/>
              </a:lnSpc>
              <a:tabLst>
                <a:tab algn="l" pos="0"/>
              </a:tabLst>
            </a:pPr>
            <a:r>
              <a:rPr b="0" lang="es" sz="1800" spc="-1" strike="noStrike">
                <a:solidFill>
                  <a:srgbClr val="595959"/>
                </a:solidFill>
                <a:latin typeface="Arial"/>
                <a:ea typeface="Arial"/>
              </a:rPr>
              <a:t>Cuando se tenga evidencia de un incidente informático, la entidad afectada se  pondrá en contacto con la oficina de los fiscales  para recibir asesoría del caso en particular y posterior judicialización.  </a:t>
            </a:r>
            <a:endParaRPr b="0" lang="es-AR" sz="1800" spc="-1" strike="noStrike">
              <a:solidFill>
                <a:srgbClr val="000000"/>
              </a:solidFill>
              <a:latin typeface="Arial"/>
            </a:endParaRPr>
          </a:p>
          <a:p>
            <a:pPr algn="just">
              <a:lnSpc>
                <a:spcPct val="115000"/>
              </a:lnSpc>
              <a:spcBef>
                <a:spcPts val="1199"/>
              </a:spcBef>
              <a:spcAft>
                <a:spcPts val="1199"/>
              </a:spcAft>
              <a:tabLst>
                <a:tab algn="l" pos="0"/>
              </a:tabLst>
            </a:pPr>
            <a:r>
              <a:rPr b="0" lang="es" sz="1800" spc="-1" strike="noStrike">
                <a:solidFill>
                  <a:srgbClr val="595959"/>
                </a:solidFill>
                <a:latin typeface="Arial"/>
                <a:ea typeface="Arial"/>
              </a:rPr>
              <a:t>Es importante aclarar que solamente, en caso de lograrse un contacto exitoso,  y tras establecerse de común acuerdo que el incidente pone en riesgo la  estabilidad, seguridad y resiliencia del sistema de nombres de dominio, así como  de otras entidades involucradas en el hecho, e incluso la reputación de la  entidad, el responsable de la misma podrá solicitar, a través de un correo  electrónico, </a:t>
            </a:r>
            <a:r>
              <a:rPr b="1" lang="es" sz="1800" spc="-1" strike="noStrike">
                <a:solidFill>
                  <a:srgbClr val="595959"/>
                </a:solidFill>
                <a:latin typeface="Arial"/>
                <a:ea typeface="Arial"/>
              </a:rPr>
              <a:t>se suspenda temporalmente el nombre de dominio mientras se  gestiona internamente el incidente.</a:t>
            </a:r>
            <a:r>
              <a:rPr b="0" lang="es" sz="1800" spc="-1" strike="noStrike">
                <a:solidFill>
                  <a:srgbClr val="595959"/>
                </a:solidFill>
                <a:latin typeface="Arial"/>
                <a:ea typeface="Arial"/>
              </a:rPr>
              <a:t> </a:t>
            </a:r>
            <a:endParaRPr b="0" lang="es-AR"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TextShape 1"/>
          <p:cNvSpPr txBox="1"/>
          <p:nvPr/>
        </p:nvSpPr>
        <p:spPr>
          <a:xfrm>
            <a:off x="422280" y="-501480"/>
            <a:ext cx="8520120" cy="5471280"/>
          </a:xfrm>
          <a:prstGeom prst="rect">
            <a:avLst/>
          </a:prstGeom>
          <a:noFill/>
          <a:ln>
            <a:noFill/>
          </a:ln>
        </p:spPr>
        <p:txBody>
          <a:bodyPr tIns="91440" bIns="91440">
            <a:normAutofit/>
          </a:bodyPr>
          <a:p>
            <a:pPr>
              <a:lnSpc>
                <a:spcPct val="100000"/>
              </a:lnSpc>
              <a:tabLst>
                <a:tab algn="l" pos="0"/>
              </a:tabLst>
            </a:pPr>
            <a:r>
              <a:rPr b="0" lang="es" sz="2800" spc="-1" strike="noStrike">
                <a:solidFill>
                  <a:srgbClr val="000000"/>
                </a:solidFill>
                <a:latin typeface="Arial"/>
                <a:ea typeface="Arial"/>
              </a:rPr>
              <a:t>    </a:t>
            </a:r>
            <a:br/>
            <a:endParaRPr b="0" lang="es-AR" sz="2800" spc="-1" strike="noStrike">
              <a:solidFill>
                <a:srgbClr val="000000"/>
              </a:solidFill>
              <a:latin typeface="Arial"/>
            </a:endParaRPr>
          </a:p>
        </p:txBody>
      </p:sp>
      <p:sp>
        <p:nvSpPr>
          <p:cNvPr id="113" name="TextShape 2"/>
          <p:cNvSpPr txBox="1"/>
          <p:nvPr/>
        </p:nvSpPr>
        <p:spPr>
          <a:xfrm>
            <a:off x="311760" y="78840"/>
            <a:ext cx="8520120" cy="4985280"/>
          </a:xfrm>
          <a:prstGeom prst="rect">
            <a:avLst/>
          </a:prstGeom>
          <a:noFill/>
          <a:ln>
            <a:noFill/>
          </a:ln>
        </p:spPr>
        <p:txBody>
          <a:bodyPr tIns="91440" bIns="91440">
            <a:normAutofit fontScale="61000"/>
          </a:bodyPr>
          <a:p>
            <a:pPr algn="just">
              <a:lnSpc>
                <a:spcPct val="115000"/>
              </a:lnSpc>
              <a:tabLst>
                <a:tab algn="l" pos="0"/>
              </a:tabLst>
            </a:pPr>
            <a:r>
              <a:rPr b="1" lang="es" sz="1800" spc="-1" strike="noStrike">
                <a:solidFill>
                  <a:srgbClr val="000000"/>
                </a:solidFill>
                <a:latin typeface="Arial"/>
                <a:ea typeface="Arial"/>
              </a:rPr>
              <a:t>AGENTES INTELIGENTES COMO GESTORES DE INCIDENTES DE SEGURIDAD INFORMÁTICA</a:t>
            </a:r>
            <a:endParaRPr b="0" lang="es-AR" sz="1800" spc="-1" strike="noStrike">
              <a:solidFill>
                <a:srgbClr val="000000"/>
              </a:solidFill>
              <a:latin typeface="Arial"/>
            </a:endParaRPr>
          </a:p>
          <a:p>
            <a:pPr algn="just">
              <a:lnSpc>
                <a:spcPct val="115000"/>
              </a:lnSpc>
              <a:spcBef>
                <a:spcPts val="1199"/>
              </a:spcBef>
              <a:tabLst>
                <a:tab algn="l" pos="0"/>
              </a:tabLst>
            </a:pPr>
            <a:r>
              <a:rPr b="0" lang="es" sz="1800" spc="-1" strike="noStrike">
                <a:solidFill>
                  <a:srgbClr val="000000"/>
                </a:solidFill>
                <a:latin typeface="Arial"/>
                <a:ea typeface="Arial"/>
              </a:rPr>
              <a:t>Podemos definir a un agente inteligente como un programa de cómputo que actúa con autonomía en nombre de una persona o una entidad [3]. La característica de autonomía se le otorga debido a que actúan sin intervención humana o de otros sistemas externos.</a:t>
            </a:r>
            <a:endParaRPr b="0" lang="es-AR" sz="1800" spc="-1" strike="noStrike">
              <a:solidFill>
                <a:srgbClr val="000000"/>
              </a:solidFill>
              <a:latin typeface="Arial"/>
            </a:endParaRPr>
          </a:p>
          <a:p>
            <a:pPr algn="just">
              <a:lnSpc>
                <a:spcPct val="115000"/>
              </a:lnSpc>
              <a:spcBef>
                <a:spcPts val="1199"/>
              </a:spcBef>
              <a:tabLst>
                <a:tab algn="l" pos="0"/>
              </a:tabLst>
            </a:pPr>
            <a:r>
              <a:rPr b="0" lang="es" sz="1800" spc="-1" strike="noStrike">
                <a:solidFill>
                  <a:srgbClr val="000000"/>
                </a:solidFill>
                <a:latin typeface="Arial"/>
                <a:ea typeface="Arial"/>
              </a:rPr>
              <a:t>Existen muchas clasificaciones de agentes, pueden catalogarse por autonomía (capacidad de actuar solos), reactividad (capacidad de ejecutar acciones en forma inmediata) y proactividad (metas u objetivos específicos a cumplir) entre otros [4].Suponga un grupo de agentes inteligentes que colaboren con un CERT o Equipo de Respuesta a Incidentes de Seguridad Informática (Computer Emergency Response Team por sus siglas en inglés), ayudando a determinar qué tipo de incidente está ocurriendo en un sistema que esté bajo ataque, con base en los síntomas que éste presenta. Los agentes proporcionarían alertas, soluciones inmediatas y medidas en forma automática para controlar dicho incidente.</a:t>
            </a:r>
            <a:endParaRPr b="0" lang="es-AR" sz="1800" spc="-1" strike="noStrike">
              <a:solidFill>
                <a:srgbClr val="000000"/>
              </a:solidFill>
              <a:latin typeface="Arial"/>
            </a:endParaRPr>
          </a:p>
          <a:p>
            <a:pPr algn="just">
              <a:lnSpc>
                <a:spcPct val="115000"/>
              </a:lnSpc>
              <a:spcBef>
                <a:spcPts val="1199"/>
              </a:spcBef>
              <a:tabLst>
                <a:tab algn="l" pos="0"/>
              </a:tabLst>
            </a:pPr>
            <a:r>
              <a:rPr b="0" lang="es" sz="1800" spc="-1" strike="noStrike">
                <a:solidFill>
                  <a:srgbClr val="000000"/>
                </a:solidFill>
                <a:latin typeface="Arial"/>
                <a:ea typeface="Arial"/>
              </a:rPr>
              <a:t>El grupo de agentes estaría formado por agentes buscadores de tipo autónomo y seleccionadores del tipo proactivos. Los agentes buscadores trabajan en forma independiente y con recorridos al azar en la red, localizando información sobre incidentes en la red mediante algoritmos de inteligencia artificial, y almacenándolos en una base de datos.</a:t>
            </a:r>
            <a:endParaRPr b="0" lang="es-AR" sz="1800" spc="-1" strike="noStrike">
              <a:solidFill>
                <a:srgbClr val="000000"/>
              </a:solidFill>
              <a:latin typeface="Arial"/>
            </a:endParaRPr>
          </a:p>
          <a:p>
            <a:pPr algn="just">
              <a:lnSpc>
                <a:spcPct val="115000"/>
              </a:lnSpc>
              <a:spcBef>
                <a:spcPts val="1199"/>
              </a:spcBef>
              <a:tabLst>
                <a:tab algn="l" pos="0"/>
              </a:tabLst>
            </a:pPr>
            <a:endParaRPr b="0" lang="es-AR"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TextShape 1"/>
          <p:cNvSpPr txBox="1"/>
          <p:nvPr/>
        </p:nvSpPr>
        <p:spPr>
          <a:xfrm>
            <a:off x="311760" y="-189360"/>
            <a:ext cx="8520120" cy="94320"/>
          </a:xfrm>
          <a:prstGeom prst="rect">
            <a:avLst/>
          </a:prstGeom>
          <a:noFill/>
          <a:ln>
            <a:noFill/>
          </a:ln>
        </p:spPr>
        <p:txBody>
          <a:bodyPr tIns="91440" bIns="91440">
            <a:normAutofit/>
          </a:bodyPr>
          <a:p>
            <a:pPr>
              <a:lnSpc>
                <a:spcPct val="100000"/>
              </a:lnSpc>
              <a:tabLst>
                <a:tab algn="l" pos="0"/>
              </a:tabLst>
            </a:pPr>
            <a:r>
              <a:rPr b="0" lang="es" sz="2800" spc="-1" strike="noStrike">
                <a:solidFill>
                  <a:srgbClr val="000000"/>
                </a:solidFill>
                <a:latin typeface="Arial"/>
                <a:ea typeface="Arial"/>
              </a:rPr>
              <a:t>   </a:t>
            </a:r>
            <a:br/>
            <a:endParaRPr b="0" lang="es-AR" sz="2800" spc="-1" strike="noStrike">
              <a:solidFill>
                <a:srgbClr val="000000"/>
              </a:solidFill>
              <a:latin typeface="Arial"/>
            </a:endParaRPr>
          </a:p>
        </p:txBody>
      </p:sp>
      <p:sp>
        <p:nvSpPr>
          <p:cNvPr id="115" name="TextShape 2"/>
          <p:cNvSpPr txBox="1"/>
          <p:nvPr/>
        </p:nvSpPr>
        <p:spPr>
          <a:xfrm>
            <a:off x="311760" y="0"/>
            <a:ext cx="8520120" cy="4953960"/>
          </a:xfrm>
          <a:prstGeom prst="rect">
            <a:avLst/>
          </a:prstGeom>
          <a:noFill/>
          <a:ln>
            <a:noFill/>
          </a:ln>
        </p:spPr>
        <p:txBody>
          <a:bodyPr tIns="91440" bIns="91440">
            <a:normAutofit fontScale="54000"/>
          </a:bodyPr>
          <a:p>
            <a:pPr algn="just">
              <a:lnSpc>
                <a:spcPct val="115000"/>
              </a:lnSpc>
              <a:tabLst>
                <a:tab algn="l" pos="0"/>
              </a:tabLst>
            </a:pPr>
            <a:r>
              <a:rPr b="0" lang="es" sz="2000" spc="-1" strike="noStrike">
                <a:solidFill>
                  <a:srgbClr val="000000"/>
                </a:solidFill>
                <a:latin typeface="Arial"/>
                <a:ea typeface="Arial"/>
              </a:rPr>
              <a:t>El comportamiento de estos agentes, es similar al de una colonia de hormigas que realizan búsquedas para llevar comida a sus hormigueros. La base de datos sería entonces la bodega de alimentos de los hormigueros, la información almacenada es definida por la organización, pero en forma general deberá registrarse por ejemplo el nombre y tipo de incidente, la fecha en que ocurrió y la plataforma informática o tecnológica en donde se presentó.</a:t>
            </a:r>
            <a:endParaRPr b="0" lang="es-AR" sz="2000" spc="-1" strike="noStrike">
              <a:solidFill>
                <a:srgbClr val="000000"/>
              </a:solidFill>
              <a:latin typeface="Arial"/>
            </a:endParaRPr>
          </a:p>
          <a:p>
            <a:pPr algn="just">
              <a:lnSpc>
                <a:spcPct val="115000"/>
              </a:lnSpc>
              <a:spcBef>
                <a:spcPts val="1199"/>
              </a:spcBef>
              <a:tabLst>
                <a:tab algn="l" pos="0"/>
              </a:tabLst>
            </a:pPr>
            <a:r>
              <a:rPr b="0" lang="es" sz="2000" spc="-1" strike="noStrike">
                <a:solidFill>
                  <a:srgbClr val="000000"/>
                </a:solidFill>
                <a:latin typeface="Arial"/>
                <a:ea typeface="Arial"/>
              </a:rPr>
              <a:t>Los agentes seleccionadores por su parte, tienen la tarea de escoger aquellos incidentes que se adapten más a los criterios definidos por la organización, e informar mediante alertas la aparición de un incidente de seguridad para que se tomen las medidas respectivas.</a:t>
            </a:r>
            <a:endParaRPr b="0" lang="es-AR" sz="2000" spc="-1" strike="noStrike">
              <a:solidFill>
                <a:srgbClr val="000000"/>
              </a:solidFill>
              <a:latin typeface="Arial"/>
            </a:endParaRPr>
          </a:p>
          <a:p>
            <a:pPr algn="just">
              <a:lnSpc>
                <a:spcPct val="115000"/>
              </a:lnSpc>
              <a:spcBef>
                <a:spcPts val="1199"/>
              </a:spcBef>
              <a:tabLst>
                <a:tab algn="l" pos="0"/>
              </a:tabLst>
            </a:pPr>
            <a:r>
              <a:rPr b="0" lang="es" sz="2000" spc="-1" strike="noStrike">
                <a:solidFill>
                  <a:srgbClr val="000000"/>
                </a:solidFill>
                <a:latin typeface="Arial"/>
                <a:ea typeface="Arial"/>
              </a:rPr>
              <a:t>La propuesta de utilizar los agentes inteligentes en los CERTS u otras organizaciones, facilitaría la gestión de incidentes de seguridad en tanto sus algoritmos, especificaciones de búsqueda y selección garanticen de forma razonable su eficacia y eficiencia.</a:t>
            </a:r>
            <a:endParaRPr b="0" lang="es-AR" sz="2000" spc="-1" strike="noStrike">
              <a:solidFill>
                <a:srgbClr val="000000"/>
              </a:solidFill>
              <a:latin typeface="Arial"/>
            </a:endParaRPr>
          </a:p>
          <a:p>
            <a:pPr algn="just">
              <a:lnSpc>
                <a:spcPct val="115000"/>
              </a:lnSpc>
              <a:spcBef>
                <a:spcPts val="1199"/>
              </a:spcBef>
              <a:tabLst>
                <a:tab algn="l" pos="0"/>
              </a:tabLst>
            </a:pPr>
            <a:r>
              <a:rPr b="0" lang="es" sz="2000" spc="-1" strike="noStrike">
                <a:solidFill>
                  <a:srgbClr val="000000"/>
                </a:solidFill>
                <a:latin typeface="Arial"/>
                <a:ea typeface="Arial"/>
              </a:rPr>
              <a:t>La información que es almacenada estaría a disposición de otras organizaciones interesadas, ayudando así en la divulgación de incidentes y protección de información.</a:t>
            </a:r>
            <a:endParaRPr b="0" lang="es-AR" sz="2000" spc="-1" strike="noStrike">
              <a:solidFill>
                <a:srgbClr val="000000"/>
              </a:solidFill>
              <a:latin typeface="Arial"/>
            </a:endParaRPr>
          </a:p>
          <a:p>
            <a:pPr algn="just">
              <a:lnSpc>
                <a:spcPct val="115000"/>
              </a:lnSpc>
              <a:spcBef>
                <a:spcPts val="1199"/>
              </a:spcBef>
              <a:tabLst>
                <a:tab algn="l" pos="0"/>
              </a:tabLst>
            </a:pPr>
            <a:r>
              <a:rPr b="0" lang="es" sz="2000" spc="-1" strike="noStrike">
                <a:solidFill>
                  <a:srgbClr val="000000"/>
                </a:solidFill>
                <a:latin typeface="Arial"/>
                <a:ea typeface="Arial"/>
              </a:rPr>
              <a:t>Si los incidentes de seguridad se realizan con tecnologías, entonces debemos aplicar tecnologías para su prevención y corrección.</a:t>
            </a:r>
            <a:endParaRPr b="0" lang="es-AR" sz="2000" spc="-1" strike="noStrike">
              <a:solidFill>
                <a:srgbClr val="000000"/>
              </a:solidFill>
              <a:latin typeface="Arial"/>
            </a:endParaRPr>
          </a:p>
          <a:p>
            <a:pPr algn="just">
              <a:lnSpc>
                <a:spcPct val="115000"/>
              </a:lnSpc>
              <a:spcBef>
                <a:spcPts val="1199"/>
              </a:spcBef>
              <a:tabLst>
                <a:tab algn="l" pos="0"/>
              </a:tabLst>
            </a:pPr>
            <a:endParaRPr b="0" lang="es-AR" sz="2000" spc="-1" strike="noStrike">
              <a:solidFill>
                <a:srgbClr val="000000"/>
              </a:solidFill>
              <a:latin typeface="Arial"/>
            </a:endParaRPr>
          </a:p>
          <a:p>
            <a:pPr algn="just">
              <a:lnSpc>
                <a:spcPct val="115000"/>
              </a:lnSpc>
              <a:spcAft>
                <a:spcPts val="1199"/>
              </a:spcAft>
              <a:tabLst>
                <a:tab algn="l" pos="0"/>
              </a:tabLst>
            </a:pPr>
            <a:endParaRPr b="0" lang="es-AR"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TextShape 1"/>
          <p:cNvSpPr txBox="1"/>
          <p:nvPr/>
        </p:nvSpPr>
        <p:spPr>
          <a:xfrm>
            <a:off x="311760" y="744480"/>
            <a:ext cx="8520120" cy="3562560"/>
          </a:xfrm>
          <a:prstGeom prst="rect">
            <a:avLst/>
          </a:prstGeom>
          <a:noFill/>
          <a:ln>
            <a:noFill/>
          </a:ln>
        </p:spPr>
        <p:txBody>
          <a:bodyPr tIns="91440" bIns="91440" anchor="b">
            <a:normAutofit/>
          </a:bodyPr>
          <a:p>
            <a:pPr algn="ctr">
              <a:lnSpc>
                <a:spcPct val="100000"/>
              </a:lnSpc>
              <a:tabLst>
                <a:tab algn="l" pos="0"/>
              </a:tabLst>
            </a:pPr>
            <a:r>
              <a:rPr b="0" lang="es" sz="5200" spc="-1" strike="noStrike">
                <a:solidFill>
                  <a:srgbClr val="000000"/>
                </a:solidFill>
                <a:latin typeface="Arial"/>
                <a:ea typeface="Arial"/>
              </a:rPr>
              <a:t>    </a:t>
            </a:r>
            <a:br/>
            <a:endParaRPr b="0" lang="es-AR" sz="5200" spc="-1" strike="noStrike">
              <a:solidFill>
                <a:srgbClr val="000000"/>
              </a:solidFill>
              <a:latin typeface="Arial"/>
            </a:endParaRPr>
          </a:p>
        </p:txBody>
      </p:sp>
      <p:sp>
        <p:nvSpPr>
          <p:cNvPr id="81" name="TextShape 2"/>
          <p:cNvSpPr txBox="1"/>
          <p:nvPr/>
        </p:nvSpPr>
        <p:spPr>
          <a:xfrm>
            <a:off x="311760" y="2834280"/>
            <a:ext cx="8520120" cy="792360"/>
          </a:xfrm>
          <a:prstGeom prst="rect">
            <a:avLst/>
          </a:prstGeom>
          <a:noFill/>
          <a:ln>
            <a:noFill/>
          </a:ln>
        </p:spPr>
        <p:txBody>
          <a:bodyPr tIns="91440" bIns="91440">
            <a:normAutofit fontScale="16000"/>
          </a:bodyPr>
          <a:p>
            <a:pPr algn="ctr">
              <a:lnSpc>
                <a:spcPct val="100000"/>
              </a:lnSpc>
              <a:tabLst>
                <a:tab algn="l" pos="0"/>
              </a:tabLst>
            </a:pPr>
            <a:r>
              <a:rPr b="0" lang="es" sz="2800" spc="-1" strike="noStrike">
                <a:solidFill>
                  <a:srgbClr val="595959"/>
                </a:solidFill>
                <a:latin typeface="Arial"/>
                <a:ea typeface="Arial"/>
              </a:rPr>
              <a:t>        </a:t>
            </a:r>
            <a:endParaRPr b="0" lang="es-AR" sz="2800" spc="-1" strike="noStrike">
              <a:latin typeface="Arial"/>
            </a:endParaRPr>
          </a:p>
          <a:p>
            <a:pPr algn="ctr">
              <a:lnSpc>
                <a:spcPct val="100000"/>
              </a:lnSpc>
              <a:tabLst>
                <a:tab algn="l" pos="0"/>
              </a:tabLst>
            </a:pPr>
            <a:endParaRPr b="0" lang="es-AR" sz="2800" spc="-1" strike="noStrike">
              <a:latin typeface="Arial"/>
            </a:endParaRPr>
          </a:p>
          <a:p>
            <a:pPr algn="ctr">
              <a:lnSpc>
                <a:spcPct val="100000"/>
              </a:lnSpc>
              <a:tabLst>
                <a:tab algn="l" pos="0"/>
              </a:tabLst>
            </a:pPr>
            <a:endParaRPr b="0" lang="es-AR" sz="2800" spc="-1" strike="noStrike">
              <a:latin typeface="Arial"/>
            </a:endParaRPr>
          </a:p>
          <a:p>
            <a:pPr algn="ctr">
              <a:lnSpc>
                <a:spcPct val="100000"/>
              </a:lnSpc>
              <a:tabLst>
                <a:tab algn="l" pos="0"/>
              </a:tabLst>
            </a:pPr>
            <a:r>
              <a:rPr b="0" lang="es" sz="2800" spc="-1" strike="noStrike">
                <a:solidFill>
                  <a:srgbClr val="595959"/>
                </a:solidFill>
                <a:latin typeface="Arial"/>
                <a:ea typeface="Arial"/>
              </a:rPr>
              <a:t>     </a:t>
            </a:r>
            <a:endParaRPr b="0" lang="es-AR" sz="2800" spc="-1" strike="noStrike">
              <a:latin typeface="Arial"/>
            </a:endParaRPr>
          </a:p>
          <a:p>
            <a:pPr algn="ctr">
              <a:lnSpc>
                <a:spcPct val="100000"/>
              </a:lnSpc>
              <a:tabLst>
                <a:tab algn="l" pos="0"/>
              </a:tabLst>
            </a:pPr>
            <a:r>
              <a:rPr b="0" lang="es" sz="2800" spc="-1" strike="noStrike">
                <a:solidFill>
                  <a:srgbClr val="595959"/>
                </a:solidFill>
                <a:latin typeface="Arial"/>
                <a:ea typeface="Arial"/>
              </a:rPr>
              <a:t>      </a:t>
            </a:r>
            <a:endParaRPr b="0" lang="es-AR" sz="2800" spc="-1" strike="noStrike">
              <a:latin typeface="Arial"/>
            </a:endParaRPr>
          </a:p>
          <a:p>
            <a:pPr algn="ctr">
              <a:lnSpc>
                <a:spcPct val="100000"/>
              </a:lnSpc>
              <a:tabLst>
                <a:tab algn="l" pos="0"/>
              </a:tabLst>
            </a:pPr>
            <a:endParaRPr b="0" lang="es-AR" sz="2800" spc="-1" strike="noStrike">
              <a:latin typeface="Arial"/>
            </a:endParaRPr>
          </a:p>
        </p:txBody>
      </p:sp>
      <p:pic>
        <p:nvPicPr>
          <p:cNvPr id="82" name="Google Shape;62;p14" descr=""/>
          <p:cNvPicPr/>
          <p:nvPr/>
        </p:nvPicPr>
        <p:blipFill>
          <a:blip r:embed="rId1"/>
          <a:stretch/>
        </p:blipFill>
        <p:spPr>
          <a:xfrm>
            <a:off x="1514520" y="223920"/>
            <a:ext cx="5269320" cy="469548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TextShape 1"/>
          <p:cNvSpPr txBox="1"/>
          <p:nvPr/>
        </p:nvSpPr>
        <p:spPr>
          <a:xfrm rot="10800000">
            <a:off x="232920" y="63000"/>
            <a:ext cx="8520120" cy="349920"/>
          </a:xfrm>
          <a:prstGeom prst="rect">
            <a:avLst/>
          </a:prstGeom>
          <a:noFill/>
          <a:ln>
            <a:noFill/>
          </a:ln>
        </p:spPr>
        <p:txBody>
          <a:bodyPr tIns="91440" bIns="91440" anchor="b">
            <a:normAutofit fontScale="3000"/>
          </a:bodyPr>
          <a:p>
            <a:pPr algn="ctr">
              <a:lnSpc>
                <a:spcPct val="100000"/>
              </a:lnSpc>
              <a:tabLst>
                <a:tab algn="l" pos="0"/>
              </a:tabLst>
            </a:pPr>
            <a:r>
              <a:rPr b="0" lang="es" sz="5200" spc="-1" strike="noStrike">
                <a:solidFill>
                  <a:srgbClr val="000000"/>
                </a:solidFill>
                <a:latin typeface="Arial"/>
                <a:ea typeface="Arial"/>
              </a:rPr>
              <a:t>   </a:t>
            </a:r>
            <a:br/>
            <a:endParaRPr b="0" lang="es-AR" sz="5200" spc="-1" strike="noStrike">
              <a:solidFill>
                <a:srgbClr val="000000"/>
              </a:solidFill>
              <a:latin typeface="Arial"/>
            </a:endParaRPr>
          </a:p>
        </p:txBody>
      </p:sp>
      <p:sp>
        <p:nvSpPr>
          <p:cNvPr id="84" name="TextShape 2"/>
          <p:cNvSpPr txBox="1"/>
          <p:nvPr/>
        </p:nvSpPr>
        <p:spPr>
          <a:xfrm>
            <a:off x="311760" y="646920"/>
            <a:ext cx="8520120" cy="3928320"/>
          </a:xfrm>
          <a:prstGeom prst="rect">
            <a:avLst/>
          </a:prstGeom>
          <a:noFill/>
          <a:ln>
            <a:noFill/>
          </a:ln>
        </p:spPr>
        <p:txBody>
          <a:bodyPr tIns="91440" bIns="91440">
            <a:normAutofit fontScale="41000"/>
          </a:bodyPr>
          <a:p>
            <a:pPr>
              <a:lnSpc>
                <a:spcPct val="100000"/>
              </a:lnSpc>
              <a:tabLst>
                <a:tab algn="l" pos="0"/>
              </a:tabLst>
            </a:pPr>
            <a:r>
              <a:rPr b="1" lang="es" sz="2800" spc="-1" strike="noStrike">
                <a:solidFill>
                  <a:srgbClr val="000000"/>
                </a:solidFill>
                <a:latin typeface="Arial"/>
                <a:ea typeface="Arial"/>
              </a:rPr>
              <a:t>INCIDENTES DE SEGURIDAD</a:t>
            </a:r>
            <a:endParaRPr b="0" lang="es-AR" sz="2800" spc="-1" strike="noStrike">
              <a:latin typeface="Arial"/>
            </a:endParaRPr>
          </a:p>
          <a:p>
            <a:pPr>
              <a:lnSpc>
                <a:spcPct val="100000"/>
              </a:lnSpc>
              <a:tabLst>
                <a:tab algn="l" pos="0"/>
              </a:tabLst>
            </a:pPr>
            <a:endParaRPr b="0" lang="es-AR" sz="2800" spc="-1" strike="noStrike">
              <a:latin typeface="Arial"/>
            </a:endParaRPr>
          </a:p>
          <a:p>
            <a:pPr algn="just">
              <a:lnSpc>
                <a:spcPct val="100000"/>
              </a:lnSpc>
              <a:tabLst>
                <a:tab algn="l" pos="0"/>
              </a:tabLst>
            </a:pPr>
            <a:r>
              <a:rPr b="0" lang="es" sz="2800" spc="-1" strike="noStrike">
                <a:solidFill>
                  <a:srgbClr val="000000"/>
                </a:solidFill>
                <a:latin typeface="Arial"/>
                <a:ea typeface="Arial"/>
              </a:rPr>
              <a:t>Los diferentes ataques que sufren los sistemas conectados a Internet son conocidos como</a:t>
            </a:r>
            <a:r>
              <a:rPr b="1" lang="es" sz="2800" spc="-1" strike="noStrike">
                <a:solidFill>
                  <a:srgbClr val="000000"/>
                </a:solidFill>
                <a:latin typeface="Arial"/>
                <a:ea typeface="Arial"/>
              </a:rPr>
              <a:t> incidentes de seguridad informática. </a:t>
            </a:r>
            <a:r>
              <a:rPr b="0" lang="es" sz="2800" spc="-1" strike="noStrike">
                <a:solidFill>
                  <a:srgbClr val="000000"/>
                </a:solidFill>
                <a:latin typeface="Arial"/>
                <a:ea typeface="Arial"/>
              </a:rPr>
              <a:t>Éstos amenazan el buen funcionamiento de cualquier organización y violan implícita o explícitamente las políticas de seguridad Al aceptar Internet como medio de interconexión global, gran cantidad de transacciones de negocios se realizan de esta forma, por lo que se requieren mecanismos de respuestas rápidas a incidentes de seguridad para evitar que la organización se exponga a pérdidas irreversibles. Se le denomina un incidente de seguridad informática a cualquier evento que sea considerado una amenaza para la seguridad de un sistema.</a:t>
            </a:r>
            <a:endParaRPr b="0" lang="es-AR" sz="2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TextShape 1"/>
          <p:cNvSpPr txBox="1"/>
          <p:nvPr/>
        </p:nvSpPr>
        <p:spPr>
          <a:xfrm rot="10800000">
            <a:off x="311760" y="78840"/>
            <a:ext cx="8520120" cy="665280"/>
          </a:xfrm>
          <a:prstGeom prst="rect">
            <a:avLst/>
          </a:prstGeom>
          <a:noFill/>
          <a:ln>
            <a:noFill/>
          </a:ln>
        </p:spPr>
        <p:txBody>
          <a:bodyPr tIns="91440" bIns="91440" anchor="b">
            <a:normAutofit fontScale="51000"/>
          </a:bodyPr>
          <a:p>
            <a:pPr algn="ctr">
              <a:lnSpc>
                <a:spcPct val="100000"/>
              </a:lnSpc>
              <a:tabLst>
                <a:tab algn="l" pos="0"/>
              </a:tabLst>
            </a:pPr>
            <a:r>
              <a:rPr b="0" lang="es" sz="5200" spc="-1" strike="noStrike">
                <a:solidFill>
                  <a:srgbClr val="000000"/>
                </a:solidFill>
                <a:latin typeface="Arial"/>
                <a:ea typeface="Arial"/>
              </a:rPr>
              <a:t>    </a:t>
            </a:r>
            <a:endParaRPr b="0" lang="es-AR" sz="5200" spc="-1" strike="noStrike">
              <a:solidFill>
                <a:srgbClr val="000000"/>
              </a:solidFill>
              <a:latin typeface="Arial"/>
            </a:endParaRPr>
          </a:p>
        </p:txBody>
      </p:sp>
      <p:sp>
        <p:nvSpPr>
          <p:cNvPr id="86" name="TextShape 2"/>
          <p:cNvSpPr txBox="1"/>
          <p:nvPr/>
        </p:nvSpPr>
        <p:spPr>
          <a:xfrm>
            <a:off x="0" y="0"/>
            <a:ext cx="8520120" cy="5044680"/>
          </a:xfrm>
          <a:prstGeom prst="rect">
            <a:avLst/>
          </a:prstGeom>
          <a:noFill/>
          <a:ln>
            <a:noFill/>
          </a:ln>
        </p:spPr>
        <p:txBody>
          <a:bodyPr tIns="91440" bIns="91440">
            <a:normAutofit/>
          </a:bodyPr>
          <a:p>
            <a:pPr>
              <a:lnSpc>
                <a:spcPct val="100000"/>
              </a:lnSpc>
              <a:tabLst>
                <a:tab algn="l" pos="0"/>
              </a:tabLst>
            </a:pPr>
            <a:endParaRPr b="0" lang="es-AR" sz="3200" spc="-1" strike="noStrike">
              <a:latin typeface="Arial"/>
            </a:endParaRPr>
          </a:p>
          <a:p>
            <a:pPr algn="just">
              <a:lnSpc>
                <a:spcPct val="100000"/>
              </a:lnSpc>
              <a:tabLst>
                <a:tab algn="l" pos="0"/>
              </a:tabLst>
            </a:pPr>
            <a:r>
              <a:rPr b="0" lang="es" sz="1900" spc="-1" strike="noStrike">
                <a:solidFill>
                  <a:srgbClr val="000000"/>
                </a:solidFill>
                <a:latin typeface="Arial"/>
                <a:ea typeface="Arial"/>
              </a:rPr>
              <a:t>Existen diversos tipos de amenazas y seguirán apareciendo cada vez más. Entre las más conocidas tenemos:</a:t>
            </a:r>
            <a:endParaRPr b="0" lang="es-AR" sz="1900" spc="-1" strike="noStrike">
              <a:latin typeface="Arial"/>
            </a:endParaRPr>
          </a:p>
          <a:p>
            <a:pPr marL="457200" indent="-348840" algn="just">
              <a:lnSpc>
                <a:spcPct val="100000"/>
              </a:lnSpc>
              <a:buClr>
                <a:srgbClr val="000000"/>
              </a:buClr>
              <a:buFont typeface="Arial"/>
              <a:buChar char="●"/>
              <a:tabLst>
                <a:tab algn="l" pos="0"/>
              </a:tabLst>
            </a:pPr>
            <a:r>
              <a:rPr b="0" lang="es" sz="1900" spc="-1" strike="noStrike">
                <a:solidFill>
                  <a:srgbClr val="000000"/>
                </a:solidFill>
                <a:latin typeface="Arial"/>
                <a:ea typeface="Arial"/>
              </a:rPr>
              <a:t>Instalación de software malicioso</a:t>
            </a:r>
            <a:endParaRPr b="0" lang="es-AR" sz="1900" spc="-1" strike="noStrike">
              <a:latin typeface="Arial"/>
            </a:endParaRPr>
          </a:p>
          <a:p>
            <a:pPr marL="457200" indent="-348840" algn="just">
              <a:lnSpc>
                <a:spcPct val="100000"/>
              </a:lnSpc>
              <a:buClr>
                <a:srgbClr val="000000"/>
              </a:buClr>
              <a:buFont typeface="Arial"/>
              <a:buChar char="●"/>
              <a:tabLst>
                <a:tab algn="l" pos="0"/>
              </a:tabLst>
            </a:pPr>
            <a:r>
              <a:rPr b="0" lang="es" sz="1900" spc="-1" strike="noStrike">
                <a:solidFill>
                  <a:srgbClr val="000000"/>
                </a:solidFill>
                <a:latin typeface="Arial"/>
                <a:ea typeface="Arial"/>
              </a:rPr>
              <a:t>Acceso sin autorización al sistema o a sus datos</a:t>
            </a:r>
            <a:endParaRPr b="0" lang="es-AR" sz="1900" spc="-1" strike="noStrike">
              <a:latin typeface="Arial"/>
            </a:endParaRPr>
          </a:p>
          <a:p>
            <a:pPr marL="457200" indent="-348840" algn="just">
              <a:lnSpc>
                <a:spcPct val="100000"/>
              </a:lnSpc>
              <a:buClr>
                <a:srgbClr val="000000"/>
              </a:buClr>
              <a:buFont typeface="Arial"/>
              <a:buChar char="●"/>
              <a:tabLst>
                <a:tab algn="l" pos="0"/>
              </a:tabLst>
            </a:pPr>
            <a:r>
              <a:rPr b="0" lang="es" sz="1900" spc="-1" strike="noStrike">
                <a:solidFill>
                  <a:srgbClr val="000000"/>
                </a:solidFill>
                <a:latin typeface="Arial"/>
                <a:ea typeface="Arial"/>
              </a:rPr>
              <a:t>Interrupciones indeseadas</a:t>
            </a:r>
            <a:endParaRPr b="0" lang="es-AR" sz="1900" spc="-1" strike="noStrike">
              <a:latin typeface="Arial"/>
            </a:endParaRPr>
          </a:p>
          <a:p>
            <a:pPr marL="457200" indent="-348840" algn="just">
              <a:lnSpc>
                <a:spcPct val="100000"/>
              </a:lnSpc>
              <a:buClr>
                <a:srgbClr val="000000"/>
              </a:buClr>
              <a:buFont typeface="Arial"/>
              <a:buChar char="●"/>
              <a:tabLst>
                <a:tab algn="l" pos="0"/>
              </a:tabLst>
            </a:pPr>
            <a:r>
              <a:rPr b="0" lang="es" sz="1900" spc="-1" strike="noStrike">
                <a:solidFill>
                  <a:srgbClr val="000000"/>
                </a:solidFill>
                <a:latin typeface="Arial"/>
                <a:ea typeface="Arial"/>
              </a:rPr>
              <a:t>Denegación de servicios</a:t>
            </a:r>
            <a:endParaRPr b="0" lang="es-AR" sz="1900" spc="-1" strike="noStrike">
              <a:latin typeface="Arial"/>
            </a:endParaRPr>
          </a:p>
          <a:p>
            <a:pPr marL="457200" indent="-348840" algn="just">
              <a:lnSpc>
                <a:spcPct val="100000"/>
              </a:lnSpc>
              <a:buClr>
                <a:srgbClr val="000000"/>
              </a:buClr>
              <a:buFont typeface="Arial"/>
              <a:buChar char="●"/>
              <a:tabLst>
                <a:tab algn="l" pos="0"/>
              </a:tabLst>
            </a:pPr>
            <a:r>
              <a:rPr b="0" lang="es" sz="1900" spc="-1" strike="noStrike">
                <a:solidFill>
                  <a:srgbClr val="000000"/>
                </a:solidFill>
                <a:latin typeface="Arial"/>
                <a:ea typeface="Arial"/>
              </a:rPr>
              <a:t>Uso desautorizado de las bases de datos</a:t>
            </a:r>
            <a:endParaRPr b="0" lang="es-AR" sz="1900" spc="-1" strike="noStrike">
              <a:latin typeface="Arial"/>
            </a:endParaRPr>
          </a:p>
          <a:p>
            <a:pPr marL="457200" indent="-348840" algn="just">
              <a:lnSpc>
                <a:spcPct val="100000"/>
              </a:lnSpc>
              <a:buClr>
                <a:srgbClr val="000000"/>
              </a:buClr>
              <a:buFont typeface="Arial"/>
              <a:buChar char="●"/>
              <a:tabLst>
                <a:tab algn="l" pos="0"/>
              </a:tabLst>
            </a:pPr>
            <a:r>
              <a:rPr b="0" lang="es" sz="1900" spc="-1" strike="noStrike">
                <a:solidFill>
                  <a:srgbClr val="000000"/>
                </a:solidFill>
                <a:latin typeface="Arial"/>
                <a:ea typeface="Arial"/>
              </a:rPr>
              <a:t>Cambio en el hardware, firmware o software del sistema</a:t>
            </a:r>
            <a:endParaRPr b="0" lang="es-AR" sz="1900" spc="-1" strike="noStrike">
              <a:latin typeface="Arial"/>
            </a:endParaRPr>
          </a:p>
          <a:p>
            <a:pPr algn="just">
              <a:lnSpc>
                <a:spcPct val="100000"/>
              </a:lnSpc>
              <a:tabLst>
                <a:tab algn="l" pos="0"/>
              </a:tabLst>
            </a:pPr>
            <a:r>
              <a:rPr b="0" lang="es" sz="1900" spc="-1" strike="noStrike">
                <a:solidFill>
                  <a:srgbClr val="000000"/>
                </a:solidFill>
                <a:latin typeface="Arial"/>
                <a:ea typeface="Arial"/>
              </a:rPr>
              <a:t>Es posible clasificar los incidentes de seguridad en dos tipo</a:t>
            </a:r>
            <a:endParaRPr b="0" lang="es-AR" sz="1900" spc="-1" strike="noStrike">
              <a:latin typeface="Arial"/>
            </a:endParaRPr>
          </a:p>
          <a:p>
            <a:pPr marL="457200" indent="-348840" algn="just">
              <a:lnSpc>
                <a:spcPct val="100000"/>
              </a:lnSpc>
              <a:buClr>
                <a:srgbClr val="000000"/>
              </a:buClr>
              <a:buFont typeface="Arial"/>
              <a:buChar char="●"/>
              <a:tabLst>
                <a:tab algn="l" pos="0"/>
              </a:tabLst>
            </a:pPr>
            <a:r>
              <a:rPr b="0" lang="es" sz="1900" spc="-1" strike="noStrike">
                <a:solidFill>
                  <a:srgbClr val="000000"/>
                </a:solidFill>
                <a:latin typeface="Arial"/>
                <a:ea typeface="Arial"/>
              </a:rPr>
              <a:t>Incidentes automáticos</a:t>
            </a:r>
            <a:endParaRPr b="0" lang="es-AR" sz="1900" spc="-1" strike="noStrike">
              <a:latin typeface="Arial"/>
            </a:endParaRPr>
          </a:p>
          <a:p>
            <a:pPr marL="457200" indent="-348840" algn="just">
              <a:lnSpc>
                <a:spcPct val="100000"/>
              </a:lnSpc>
              <a:buClr>
                <a:srgbClr val="000000"/>
              </a:buClr>
              <a:buFont typeface="Arial"/>
              <a:buChar char="●"/>
              <a:tabLst>
                <a:tab algn="l" pos="0"/>
              </a:tabLst>
            </a:pPr>
            <a:r>
              <a:rPr b="0" lang="es" sz="1900" spc="-1" strike="noStrike">
                <a:solidFill>
                  <a:srgbClr val="000000"/>
                </a:solidFill>
                <a:latin typeface="Arial"/>
                <a:ea typeface="Arial"/>
              </a:rPr>
              <a:t>Incidentes manuales</a:t>
            </a:r>
            <a:endParaRPr b="0" lang="es-AR" sz="1900" spc="-1" strike="noStrike">
              <a:latin typeface="Arial"/>
            </a:endParaRPr>
          </a:p>
          <a:p>
            <a:pPr algn="just">
              <a:lnSpc>
                <a:spcPct val="100000"/>
              </a:lnSpc>
              <a:tabLst>
                <a:tab algn="l" pos="0"/>
              </a:tabLst>
            </a:pPr>
            <a:r>
              <a:rPr b="0" lang="es" sz="1900" spc="-1" strike="noStrike">
                <a:solidFill>
                  <a:srgbClr val="000000"/>
                </a:solidFill>
                <a:latin typeface="Arial"/>
                <a:ea typeface="Arial"/>
              </a:rPr>
              <a:t>Se denominan incidentes automáticos a los incidentes producidos por programas de cómputo tales como virus, gusanos y troyanos. Los incidentes manuales son aquellos incidentes en los que de manera intencional se ataca un sistema utilizando, por ejemplo, escaneo de vulnerabilidades, inyección SQL o ingeniería social, aunque bajo ciertas circunstancias, también se pueden realizar de forma automática.</a:t>
            </a:r>
            <a:endParaRPr b="0" lang="es-AR" sz="1900" spc="-1" strike="noStrike">
              <a:latin typeface="Arial"/>
            </a:endParaRPr>
          </a:p>
          <a:p>
            <a:pPr>
              <a:lnSpc>
                <a:spcPct val="100000"/>
              </a:lnSpc>
              <a:tabLst>
                <a:tab algn="l" pos="0"/>
              </a:tabLst>
            </a:pPr>
            <a:endParaRPr b="0" lang="es-AR" sz="19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extShape 1"/>
          <p:cNvSpPr txBox="1"/>
          <p:nvPr/>
        </p:nvSpPr>
        <p:spPr>
          <a:xfrm>
            <a:off x="311760" y="444960"/>
            <a:ext cx="8520120" cy="572400"/>
          </a:xfrm>
          <a:prstGeom prst="rect">
            <a:avLst/>
          </a:prstGeom>
          <a:noFill/>
          <a:ln>
            <a:noFill/>
          </a:ln>
        </p:spPr>
        <p:txBody>
          <a:bodyPr tIns="91440" bIns="91440">
            <a:normAutofit fontScale="34000"/>
          </a:bodyPr>
          <a:p>
            <a:pPr>
              <a:lnSpc>
                <a:spcPct val="100000"/>
              </a:lnSpc>
              <a:tabLst>
                <a:tab algn="l" pos="0"/>
              </a:tabLst>
            </a:pPr>
            <a:r>
              <a:rPr b="0" lang="es" sz="2800" spc="-1" strike="noStrike">
                <a:solidFill>
                  <a:srgbClr val="000000"/>
                </a:solidFill>
                <a:latin typeface="Arial"/>
                <a:ea typeface="Arial"/>
              </a:rPr>
              <a:t>    </a:t>
            </a:r>
            <a:br/>
            <a:endParaRPr b="0" lang="es-AR" sz="2800" spc="-1" strike="noStrike">
              <a:solidFill>
                <a:srgbClr val="000000"/>
              </a:solidFill>
              <a:latin typeface="Arial"/>
            </a:endParaRPr>
          </a:p>
        </p:txBody>
      </p:sp>
      <p:sp>
        <p:nvSpPr>
          <p:cNvPr id="88" name="TextShape 2"/>
          <p:cNvSpPr txBox="1"/>
          <p:nvPr/>
        </p:nvSpPr>
        <p:spPr>
          <a:xfrm>
            <a:off x="74880" y="126360"/>
            <a:ext cx="8520120" cy="4732920"/>
          </a:xfrm>
          <a:prstGeom prst="rect">
            <a:avLst/>
          </a:prstGeom>
          <a:noFill/>
          <a:ln>
            <a:noFill/>
          </a:ln>
        </p:spPr>
        <p:txBody>
          <a:bodyPr tIns="91440" bIns="91440">
            <a:noAutofit/>
          </a:bodyPr>
          <a:p>
            <a:pPr algn="just">
              <a:lnSpc>
                <a:spcPct val="80000"/>
              </a:lnSpc>
              <a:tabLst>
                <a:tab algn="l" pos="0"/>
              </a:tabLst>
            </a:pPr>
            <a:r>
              <a:rPr b="0" lang="es" sz="1640" spc="-1" strike="noStrike">
                <a:solidFill>
                  <a:srgbClr val="000000"/>
                </a:solidFill>
                <a:latin typeface="Arial"/>
                <a:ea typeface="Arial"/>
              </a:rPr>
              <a:t>GESTION DE INCIDENTES DE SEGURIDAD DE LA INFORMACIÓN </a:t>
            </a:r>
            <a:endParaRPr b="0" lang="es-AR" sz="1640" spc="-1" strike="noStrike">
              <a:solidFill>
                <a:srgbClr val="000000"/>
              </a:solidFill>
              <a:latin typeface="Arial"/>
            </a:endParaRPr>
          </a:p>
          <a:p>
            <a:pPr algn="just">
              <a:lnSpc>
                <a:spcPct val="80000"/>
              </a:lnSpc>
              <a:tabLst>
                <a:tab algn="l" pos="0"/>
              </a:tabLst>
            </a:pPr>
            <a:endParaRPr b="0" lang="es-AR" sz="1640" spc="-1" strike="noStrike">
              <a:solidFill>
                <a:srgbClr val="000000"/>
              </a:solidFill>
              <a:latin typeface="Arial"/>
            </a:endParaRPr>
          </a:p>
          <a:p>
            <a:pPr algn="just">
              <a:lnSpc>
                <a:spcPct val="115000"/>
              </a:lnSpc>
              <a:tabLst>
                <a:tab algn="l" pos="0"/>
              </a:tabLst>
            </a:pPr>
            <a:r>
              <a:rPr b="0" lang="es" sz="1200" spc="-1" strike="noStrike">
                <a:solidFill>
                  <a:srgbClr val="000000"/>
                </a:solidFill>
                <a:latin typeface="Arial"/>
                <a:ea typeface="Arial"/>
              </a:rPr>
              <a:t>OBJETIVO                                                                                                                                                                                  Ttener un enfoque estructurado y bien planificado que permita  manejar adecuadamente los incidentes de seguridad de la información. </a:t>
            </a:r>
            <a:endParaRPr b="0" lang="es-AR" sz="1200" spc="-1" strike="noStrike">
              <a:solidFill>
                <a:srgbClr val="000000"/>
              </a:solidFill>
              <a:latin typeface="Arial"/>
            </a:endParaRPr>
          </a:p>
          <a:p>
            <a:pPr algn="just">
              <a:lnSpc>
                <a:spcPct val="115000"/>
              </a:lnSpc>
              <a:spcBef>
                <a:spcPts val="1199"/>
              </a:spcBef>
              <a:tabLst>
                <a:tab algn="l" pos="0"/>
              </a:tabLst>
            </a:pPr>
            <a:r>
              <a:rPr b="0" lang="es" sz="1200" spc="-1" strike="noStrike">
                <a:solidFill>
                  <a:srgbClr val="000000"/>
                </a:solidFill>
                <a:latin typeface="Arial"/>
                <a:ea typeface="Arial"/>
              </a:rPr>
              <a:t>Los objetivos del modelo son garantizar que: </a:t>
            </a:r>
            <a:endParaRPr b="0" lang="es-AR" sz="1200" spc="-1" strike="noStrike">
              <a:solidFill>
                <a:srgbClr val="000000"/>
              </a:solidFill>
              <a:latin typeface="Arial"/>
            </a:endParaRPr>
          </a:p>
          <a:p>
            <a:pPr algn="just">
              <a:lnSpc>
                <a:spcPct val="115000"/>
              </a:lnSpc>
              <a:spcBef>
                <a:spcPts val="1199"/>
              </a:spcBef>
              <a:tabLst>
                <a:tab algn="l" pos="0"/>
              </a:tabLst>
            </a:pPr>
            <a:r>
              <a:rPr b="0" lang="es" sz="1200" spc="-1" strike="noStrike">
                <a:solidFill>
                  <a:srgbClr val="000000"/>
                </a:solidFill>
                <a:latin typeface="Arial"/>
                <a:ea typeface="Arial"/>
              </a:rPr>
              <a:t>∙ </a:t>
            </a:r>
            <a:r>
              <a:rPr b="1" lang="es" sz="1200" spc="-1" strike="noStrike">
                <a:solidFill>
                  <a:srgbClr val="000000"/>
                </a:solidFill>
                <a:latin typeface="Arial"/>
                <a:ea typeface="Arial"/>
              </a:rPr>
              <a:t>Definir roles y responsabilidades</a:t>
            </a:r>
            <a:r>
              <a:rPr b="0" lang="es" sz="1200" spc="-1" strike="noStrike">
                <a:solidFill>
                  <a:srgbClr val="000000"/>
                </a:solidFill>
                <a:latin typeface="Arial"/>
                <a:ea typeface="Arial"/>
              </a:rPr>
              <a:t> dentro de la Organización como eje puntual  para evaluar los riesgos y permita mantener la operación, la continuidad y la  disponibilidad del servicio. </a:t>
            </a:r>
            <a:endParaRPr b="0" lang="es-AR" sz="1200" spc="-1" strike="noStrike">
              <a:solidFill>
                <a:srgbClr val="000000"/>
              </a:solidFill>
              <a:latin typeface="Arial"/>
            </a:endParaRPr>
          </a:p>
          <a:p>
            <a:pPr algn="just">
              <a:lnSpc>
                <a:spcPct val="115000"/>
              </a:lnSpc>
              <a:spcBef>
                <a:spcPts val="1199"/>
              </a:spcBef>
              <a:tabLst>
                <a:tab algn="l" pos="0"/>
              </a:tabLst>
            </a:pPr>
            <a:r>
              <a:rPr b="0" lang="es" sz="1200" spc="-1" strike="noStrike">
                <a:solidFill>
                  <a:srgbClr val="000000"/>
                </a:solidFill>
                <a:latin typeface="Arial"/>
                <a:ea typeface="Arial"/>
              </a:rPr>
              <a:t>∙ </a:t>
            </a:r>
            <a:r>
              <a:rPr b="1" lang="es" sz="1200" spc="-1" strike="noStrike">
                <a:solidFill>
                  <a:srgbClr val="000000"/>
                </a:solidFill>
                <a:latin typeface="Arial"/>
                <a:ea typeface="Arial"/>
              </a:rPr>
              <a:t>Gestionar los eventos de seguridad de la información para detectar y tratar  con eficiencia, en particular identificar si es necesario o no clasificarlos como  incidentes de seguridad de la información. </a:t>
            </a:r>
            <a:endParaRPr b="0" lang="es-AR" sz="1200" spc="-1" strike="noStrike">
              <a:solidFill>
                <a:srgbClr val="000000"/>
              </a:solidFill>
              <a:latin typeface="Arial"/>
            </a:endParaRPr>
          </a:p>
          <a:p>
            <a:pPr algn="just">
              <a:lnSpc>
                <a:spcPct val="115000"/>
              </a:lnSpc>
              <a:spcBef>
                <a:spcPts val="1199"/>
              </a:spcBef>
              <a:tabLst>
                <a:tab algn="l" pos="0"/>
              </a:tabLst>
            </a:pPr>
            <a:r>
              <a:rPr b="0" lang="es" sz="1200" spc="-1" strike="noStrike">
                <a:solidFill>
                  <a:srgbClr val="000000"/>
                </a:solidFill>
                <a:latin typeface="Arial"/>
                <a:ea typeface="Arial"/>
              </a:rPr>
              <a:t>∙ </a:t>
            </a:r>
            <a:r>
              <a:rPr b="1" lang="es" sz="1200" spc="-1" strike="noStrike">
                <a:solidFill>
                  <a:srgbClr val="000000"/>
                </a:solidFill>
                <a:latin typeface="Arial"/>
                <a:ea typeface="Arial"/>
              </a:rPr>
              <a:t>Permitir identificar los incidentes de seguridad de la información para ser  evaluados y dar respuesta de la manera más eficiente y adecuada.</a:t>
            </a:r>
            <a:r>
              <a:rPr b="0" lang="es" sz="1200" spc="-1" strike="noStrike">
                <a:solidFill>
                  <a:srgbClr val="000000"/>
                </a:solidFill>
                <a:latin typeface="Arial"/>
                <a:ea typeface="Arial"/>
              </a:rPr>
              <a:t> </a:t>
            </a:r>
            <a:endParaRPr b="0" lang="es-AR" sz="1200" spc="-1" strike="noStrike">
              <a:solidFill>
                <a:srgbClr val="000000"/>
              </a:solidFill>
              <a:latin typeface="Arial"/>
            </a:endParaRPr>
          </a:p>
          <a:p>
            <a:pPr algn="just">
              <a:lnSpc>
                <a:spcPct val="115000"/>
              </a:lnSpc>
              <a:spcBef>
                <a:spcPts val="1199"/>
              </a:spcBef>
              <a:tabLst>
                <a:tab algn="l" pos="0"/>
              </a:tabLst>
            </a:pPr>
            <a:r>
              <a:rPr b="0" lang="es" sz="1200" spc="-1" strike="noStrike">
                <a:solidFill>
                  <a:srgbClr val="000000"/>
                </a:solidFill>
                <a:latin typeface="Arial"/>
                <a:ea typeface="Arial"/>
              </a:rPr>
              <a:t>∙ </a:t>
            </a:r>
            <a:r>
              <a:rPr b="1" lang="es" sz="1200" spc="-1" strike="noStrike">
                <a:solidFill>
                  <a:srgbClr val="000000"/>
                </a:solidFill>
                <a:latin typeface="Arial"/>
                <a:ea typeface="Arial"/>
              </a:rPr>
              <a:t>Consolidar las lecciones aprendidas que dejan los incidentes de seguridad  de la información y su gestión para aprender</a:t>
            </a:r>
            <a:r>
              <a:rPr b="0" lang="es" sz="1200" spc="-1" strike="noStrike">
                <a:solidFill>
                  <a:srgbClr val="000000"/>
                </a:solidFill>
                <a:latin typeface="Arial"/>
                <a:ea typeface="Arial"/>
              </a:rPr>
              <a:t> </a:t>
            </a:r>
            <a:endParaRPr b="0" lang="es-AR" sz="1200" spc="-1" strike="noStrike">
              <a:solidFill>
                <a:srgbClr val="000000"/>
              </a:solidFill>
              <a:latin typeface="Arial"/>
            </a:endParaRPr>
          </a:p>
          <a:p>
            <a:pPr algn="just">
              <a:lnSpc>
                <a:spcPct val="115000"/>
              </a:lnSpc>
              <a:spcBef>
                <a:spcPts val="1199"/>
              </a:spcBef>
              <a:tabLst>
                <a:tab algn="l" pos="0"/>
              </a:tabLst>
            </a:pPr>
            <a:r>
              <a:rPr b="0" lang="es" sz="1200" spc="-1" strike="noStrike">
                <a:solidFill>
                  <a:srgbClr val="000000"/>
                </a:solidFill>
                <a:latin typeface="Arial"/>
                <a:ea typeface="Arial"/>
              </a:rPr>
              <a:t>∙ </a:t>
            </a:r>
            <a:r>
              <a:rPr b="1" lang="es" sz="1200" spc="-1" strike="noStrike">
                <a:solidFill>
                  <a:srgbClr val="000000"/>
                </a:solidFill>
                <a:latin typeface="Arial"/>
                <a:ea typeface="Arial"/>
              </a:rPr>
              <a:t>Definir los mecanismos que permitan cuantificar y monitorear los tipos,  volúmenes y costos de los incidente</a:t>
            </a:r>
            <a:r>
              <a:rPr b="0" lang="es" sz="1200" spc="-1" strike="noStrike">
                <a:solidFill>
                  <a:srgbClr val="000000"/>
                </a:solidFill>
                <a:latin typeface="Arial"/>
                <a:ea typeface="Arial"/>
              </a:rPr>
              <a:t>s∙ Definir los procedimientos formales de reporte y escalada de los incidentes  de seguridad</a:t>
            </a:r>
            <a:r>
              <a:rPr b="0" lang="es" sz="1200" spc="-1" strike="noStrike">
                <a:solidFill>
                  <a:srgbClr val="595959"/>
                </a:solidFill>
                <a:latin typeface="Arial"/>
                <a:ea typeface="Arial"/>
              </a:rPr>
              <a:t>. </a:t>
            </a:r>
            <a:endParaRPr b="0" lang="es-AR" sz="1200" spc="-1" strike="noStrike">
              <a:solidFill>
                <a:srgbClr val="000000"/>
              </a:solidFill>
              <a:latin typeface="Arial"/>
            </a:endParaRPr>
          </a:p>
          <a:p>
            <a:pPr>
              <a:lnSpc>
                <a:spcPct val="115000"/>
              </a:lnSpc>
              <a:spcBef>
                <a:spcPts val="1199"/>
              </a:spcBef>
              <a:spcAft>
                <a:spcPts val="1199"/>
              </a:spcAft>
              <a:tabLst>
                <a:tab algn="l" pos="0"/>
              </a:tabLst>
            </a:pPr>
            <a:r>
              <a:rPr b="0" lang="es" sz="1200" spc="-1" strike="noStrike">
                <a:solidFill>
                  <a:srgbClr val="595959"/>
                </a:solidFill>
                <a:latin typeface="Arial"/>
                <a:ea typeface="Arial"/>
              </a:rPr>
              <a:t>∙</a:t>
            </a:r>
            <a:endParaRPr b="0" lang="es-AR"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Shape 1"/>
          <p:cNvSpPr txBox="1"/>
          <p:nvPr/>
        </p:nvSpPr>
        <p:spPr>
          <a:xfrm>
            <a:off x="311760" y="444960"/>
            <a:ext cx="8520120" cy="572400"/>
          </a:xfrm>
          <a:prstGeom prst="rect">
            <a:avLst/>
          </a:prstGeom>
          <a:noFill/>
          <a:ln>
            <a:noFill/>
          </a:ln>
        </p:spPr>
        <p:txBody>
          <a:bodyPr tIns="91440" bIns="91440">
            <a:normAutofit fontScale="18000"/>
          </a:bodyPr>
          <a:p>
            <a:pPr>
              <a:lnSpc>
                <a:spcPct val="100000"/>
              </a:lnSpc>
              <a:tabLst>
                <a:tab algn="l" pos="0"/>
              </a:tabLst>
            </a:pPr>
            <a:r>
              <a:rPr b="0" lang="es" sz="2800" spc="-1" strike="noStrike">
                <a:solidFill>
                  <a:srgbClr val="000000"/>
                </a:solidFill>
                <a:latin typeface="Arial"/>
                <a:ea typeface="Arial"/>
              </a:rPr>
              <a:t>    </a:t>
            </a:r>
            <a:br/>
            <a:br/>
            <a:endParaRPr b="0" lang="es-AR" sz="2800" spc="-1" strike="noStrike">
              <a:solidFill>
                <a:srgbClr val="000000"/>
              </a:solidFill>
              <a:latin typeface="Arial"/>
            </a:endParaRPr>
          </a:p>
        </p:txBody>
      </p:sp>
      <p:sp>
        <p:nvSpPr>
          <p:cNvPr id="90" name="TextShape 2"/>
          <p:cNvSpPr txBox="1"/>
          <p:nvPr/>
        </p:nvSpPr>
        <p:spPr>
          <a:xfrm>
            <a:off x="311760" y="189360"/>
            <a:ext cx="8520120" cy="4379400"/>
          </a:xfrm>
          <a:prstGeom prst="rect">
            <a:avLst/>
          </a:prstGeom>
          <a:noFill/>
          <a:ln>
            <a:noFill/>
          </a:ln>
        </p:spPr>
        <p:txBody>
          <a:bodyPr tIns="91440" bIns="91440">
            <a:normAutofit/>
          </a:bodyPr>
          <a:p>
            <a:pPr>
              <a:lnSpc>
                <a:spcPct val="115000"/>
              </a:lnSpc>
              <a:tabLst>
                <a:tab algn="l" pos="0"/>
              </a:tabLst>
            </a:pPr>
            <a:r>
              <a:rPr b="0" lang="es" sz="1200" spc="-1" strike="noStrike">
                <a:solidFill>
                  <a:srgbClr val="595959"/>
                </a:solidFill>
                <a:latin typeface="Arial"/>
                <a:ea typeface="Arial"/>
              </a:rPr>
              <a:t> </a:t>
            </a:r>
            <a:endParaRPr b="0" lang="es-AR" sz="1200" spc="-1" strike="noStrike">
              <a:solidFill>
                <a:srgbClr val="000000"/>
              </a:solidFill>
              <a:latin typeface="Arial"/>
            </a:endParaRPr>
          </a:p>
          <a:p>
            <a:pPr algn="just">
              <a:lnSpc>
                <a:spcPct val="115000"/>
              </a:lnSpc>
              <a:spcBef>
                <a:spcPts val="1199"/>
              </a:spcBef>
              <a:tabLst>
                <a:tab algn="l" pos="0"/>
              </a:tabLst>
            </a:pPr>
            <a:r>
              <a:rPr b="0" lang="es" sz="1500" spc="-1" strike="noStrike">
                <a:solidFill>
                  <a:srgbClr val="000000"/>
                </a:solidFill>
                <a:latin typeface="Arial"/>
                <a:ea typeface="Arial"/>
              </a:rPr>
              <a:t>Para lograr estos objetivos, la gestión de incidentes de seguridad de la información  involucra los siguientes procesos de manera cíclica como lo muestra la imagen: </a:t>
            </a:r>
            <a:endParaRPr b="0" lang="es-AR" sz="1500" spc="-1" strike="noStrike">
              <a:solidFill>
                <a:srgbClr val="000000"/>
              </a:solidFill>
              <a:latin typeface="Arial"/>
            </a:endParaRPr>
          </a:p>
          <a:p>
            <a:pPr algn="just">
              <a:lnSpc>
                <a:spcPct val="115000"/>
              </a:lnSpc>
              <a:spcBef>
                <a:spcPts val="1199"/>
              </a:spcBef>
              <a:tabLst>
                <a:tab algn="l" pos="0"/>
              </a:tabLst>
            </a:pPr>
            <a:r>
              <a:rPr b="0" lang="es" sz="1500" spc="-1" strike="noStrike">
                <a:solidFill>
                  <a:srgbClr val="000000"/>
                </a:solidFill>
                <a:latin typeface="Arial"/>
                <a:ea typeface="Arial"/>
              </a:rPr>
              <a:t>∙ </a:t>
            </a:r>
            <a:r>
              <a:rPr b="0" lang="es" sz="1500" spc="-1" strike="noStrike">
                <a:solidFill>
                  <a:srgbClr val="000000"/>
                </a:solidFill>
                <a:latin typeface="Arial"/>
                <a:ea typeface="Arial"/>
              </a:rPr>
              <a:t>Planificación y preparación para la gestión del Incidente</a:t>
            </a:r>
            <a:endParaRPr b="0" lang="es-AR" sz="1500" spc="-1" strike="noStrike">
              <a:solidFill>
                <a:srgbClr val="000000"/>
              </a:solidFill>
              <a:latin typeface="Arial"/>
            </a:endParaRPr>
          </a:p>
          <a:p>
            <a:pPr algn="just">
              <a:lnSpc>
                <a:spcPct val="115000"/>
              </a:lnSpc>
              <a:spcBef>
                <a:spcPts val="1199"/>
              </a:spcBef>
              <a:tabLst>
                <a:tab algn="l" pos="0"/>
              </a:tabLst>
            </a:pPr>
            <a:r>
              <a:rPr b="0" lang="es" sz="1500" spc="-1" strike="noStrike">
                <a:solidFill>
                  <a:srgbClr val="000000"/>
                </a:solidFill>
                <a:latin typeface="Arial"/>
                <a:ea typeface="Arial"/>
              </a:rPr>
              <a:t>∙ </a:t>
            </a:r>
            <a:r>
              <a:rPr b="0" lang="es" sz="1500" spc="-1" strike="noStrike">
                <a:solidFill>
                  <a:srgbClr val="000000"/>
                </a:solidFill>
                <a:latin typeface="Arial"/>
                <a:ea typeface="Arial"/>
              </a:rPr>
              <a:t>Detección y análisis. </a:t>
            </a:r>
            <a:endParaRPr b="0" lang="es-AR" sz="1500" spc="-1" strike="noStrike">
              <a:solidFill>
                <a:srgbClr val="000000"/>
              </a:solidFill>
              <a:latin typeface="Arial"/>
            </a:endParaRPr>
          </a:p>
          <a:p>
            <a:pPr algn="just">
              <a:lnSpc>
                <a:spcPct val="115000"/>
              </a:lnSpc>
              <a:spcBef>
                <a:spcPts val="1199"/>
              </a:spcBef>
              <a:tabLst>
                <a:tab algn="l" pos="0"/>
              </a:tabLst>
            </a:pPr>
            <a:r>
              <a:rPr b="0" lang="es" sz="1500" spc="-1" strike="noStrike">
                <a:solidFill>
                  <a:srgbClr val="000000"/>
                </a:solidFill>
                <a:latin typeface="Arial"/>
                <a:ea typeface="Arial"/>
              </a:rPr>
              <a:t>∙ </a:t>
            </a:r>
            <a:r>
              <a:rPr b="0" lang="es" sz="1500" spc="-1" strike="noStrike">
                <a:solidFill>
                  <a:srgbClr val="000000"/>
                </a:solidFill>
                <a:latin typeface="Arial"/>
                <a:ea typeface="Arial"/>
              </a:rPr>
              <a:t>Contención, erradicación y recuperación. </a:t>
            </a:r>
            <a:endParaRPr b="0" lang="es-AR" sz="1500" spc="-1" strike="noStrike">
              <a:solidFill>
                <a:srgbClr val="000000"/>
              </a:solidFill>
              <a:latin typeface="Arial"/>
            </a:endParaRPr>
          </a:p>
          <a:p>
            <a:pPr algn="just">
              <a:lnSpc>
                <a:spcPct val="115000"/>
              </a:lnSpc>
              <a:spcBef>
                <a:spcPts val="1199"/>
              </a:spcBef>
              <a:tabLst>
                <a:tab algn="l" pos="0"/>
              </a:tabLst>
            </a:pPr>
            <a:r>
              <a:rPr b="0" lang="es" sz="1500" spc="-1" strike="noStrike">
                <a:solidFill>
                  <a:srgbClr val="000000"/>
                </a:solidFill>
                <a:latin typeface="Arial"/>
                <a:ea typeface="Arial"/>
              </a:rPr>
              <a:t>∙ </a:t>
            </a:r>
            <a:r>
              <a:rPr b="0" lang="es" sz="1500" spc="-1" strike="noStrike">
                <a:solidFill>
                  <a:srgbClr val="000000"/>
                </a:solidFill>
                <a:latin typeface="Arial"/>
                <a:ea typeface="Arial"/>
              </a:rPr>
              <a:t>Actividades Post-Incidente. </a:t>
            </a:r>
            <a:endParaRPr b="0" lang="es-AR" sz="1500" spc="-1" strike="noStrike">
              <a:solidFill>
                <a:srgbClr val="000000"/>
              </a:solidFill>
              <a:latin typeface="Arial"/>
            </a:endParaRPr>
          </a:p>
          <a:p>
            <a:pPr algn="just">
              <a:lnSpc>
                <a:spcPct val="115000"/>
              </a:lnSpc>
              <a:spcBef>
                <a:spcPts val="1199"/>
              </a:spcBef>
              <a:tabLst>
                <a:tab algn="l" pos="0"/>
              </a:tabLst>
            </a:pPr>
            <a:r>
              <a:rPr b="0" lang="es" sz="1500" spc="-1" strike="noStrike">
                <a:solidFill>
                  <a:srgbClr val="000000"/>
                </a:solidFill>
                <a:latin typeface="Arial"/>
                <a:ea typeface="Arial"/>
              </a:rPr>
              <a:t>Esta guía le permitirá a las entidades estar preparadas para afrontar cada una de  las etapas anteriores, y adicionalmente definiendo responsabilidades y  procedimientos para asegurar una respuesta rápida, eficaz y ordenada a los  incidentes de seguridad de la información. </a:t>
            </a:r>
            <a:endParaRPr b="0" lang="es-AR" sz="1500" spc="-1" strike="noStrike">
              <a:solidFill>
                <a:srgbClr val="000000"/>
              </a:solidFill>
              <a:latin typeface="Arial"/>
            </a:endParaRPr>
          </a:p>
          <a:p>
            <a:pPr>
              <a:lnSpc>
                <a:spcPct val="115000"/>
              </a:lnSpc>
              <a:spcBef>
                <a:spcPts val="1199"/>
              </a:spcBef>
              <a:spcAft>
                <a:spcPts val="1199"/>
              </a:spcAft>
              <a:tabLst>
                <a:tab algn="l" pos="0"/>
              </a:tabLst>
            </a:pPr>
            <a:endParaRPr b="0" lang="es-AR" sz="1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Shape 1"/>
          <p:cNvSpPr txBox="1"/>
          <p:nvPr/>
        </p:nvSpPr>
        <p:spPr>
          <a:xfrm>
            <a:off x="311760" y="444960"/>
            <a:ext cx="8520120" cy="572400"/>
          </a:xfrm>
          <a:prstGeom prst="rect">
            <a:avLst/>
          </a:prstGeom>
          <a:noFill/>
          <a:ln>
            <a:noFill/>
          </a:ln>
        </p:spPr>
        <p:txBody>
          <a:bodyPr tIns="91440" bIns="91440">
            <a:normAutofit fontScale="34000"/>
          </a:bodyPr>
          <a:p>
            <a:pPr>
              <a:lnSpc>
                <a:spcPct val="100000"/>
              </a:lnSpc>
              <a:tabLst>
                <a:tab algn="l" pos="0"/>
              </a:tabLst>
            </a:pPr>
            <a:r>
              <a:rPr b="0" lang="es" sz="2800" spc="-1" strike="noStrike">
                <a:solidFill>
                  <a:srgbClr val="000000"/>
                </a:solidFill>
                <a:latin typeface="Arial"/>
                <a:ea typeface="Arial"/>
              </a:rPr>
              <a:t>      </a:t>
            </a:r>
            <a:br/>
            <a:endParaRPr b="0" lang="es-AR" sz="2800" spc="-1" strike="noStrike">
              <a:solidFill>
                <a:srgbClr val="000000"/>
              </a:solidFill>
              <a:latin typeface="Arial"/>
            </a:endParaRPr>
          </a:p>
        </p:txBody>
      </p:sp>
      <p:sp>
        <p:nvSpPr>
          <p:cNvPr id="92" name="TextShape 2"/>
          <p:cNvSpPr txBox="1"/>
          <p:nvPr/>
        </p:nvSpPr>
        <p:spPr>
          <a:xfrm>
            <a:off x="311760" y="0"/>
            <a:ext cx="8520120" cy="4568760"/>
          </a:xfrm>
          <a:prstGeom prst="rect">
            <a:avLst/>
          </a:prstGeom>
          <a:noFill/>
          <a:ln>
            <a:noFill/>
          </a:ln>
        </p:spPr>
        <p:txBody>
          <a:bodyPr tIns="91440" bIns="91440">
            <a:normAutofit/>
          </a:bodyPr>
          <a:p>
            <a:pPr>
              <a:lnSpc>
                <a:spcPct val="115000"/>
              </a:lnSpc>
              <a:tabLst>
                <a:tab algn="l" pos="0"/>
              </a:tabLst>
            </a:pPr>
            <a:r>
              <a:rPr b="0" lang="es" sz="1800" spc="-1" strike="noStrike">
                <a:solidFill>
                  <a:srgbClr val="595959"/>
                </a:solidFill>
                <a:latin typeface="Arial"/>
                <a:ea typeface="Arial"/>
              </a:rPr>
              <a:t>    </a:t>
            </a:r>
            <a:endParaRPr b="0" lang="es-AR" sz="1800" spc="-1" strike="noStrike">
              <a:solidFill>
                <a:srgbClr val="000000"/>
              </a:solidFill>
              <a:latin typeface="Arial"/>
            </a:endParaRPr>
          </a:p>
          <a:p>
            <a:pPr>
              <a:lnSpc>
                <a:spcPct val="115000"/>
              </a:lnSpc>
              <a:spcBef>
                <a:spcPts val="1199"/>
              </a:spcBef>
              <a:spcAft>
                <a:spcPts val="1199"/>
              </a:spcAft>
              <a:tabLst>
                <a:tab algn="l" pos="0"/>
              </a:tabLst>
            </a:pPr>
            <a:endParaRPr b="0" lang="es-AR" sz="1800" spc="-1" strike="noStrike">
              <a:solidFill>
                <a:srgbClr val="000000"/>
              </a:solidFill>
              <a:latin typeface="Arial"/>
            </a:endParaRPr>
          </a:p>
        </p:txBody>
      </p:sp>
      <p:pic>
        <p:nvPicPr>
          <p:cNvPr id="93" name="Google Shape;99;p20" descr=""/>
          <p:cNvPicPr/>
          <p:nvPr/>
        </p:nvPicPr>
        <p:blipFill>
          <a:blip r:embed="rId1"/>
          <a:stretch/>
        </p:blipFill>
        <p:spPr>
          <a:xfrm>
            <a:off x="311760" y="1262160"/>
            <a:ext cx="8619480" cy="195228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311760" y="444960"/>
            <a:ext cx="8520120" cy="572400"/>
          </a:xfrm>
          <a:prstGeom prst="rect">
            <a:avLst/>
          </a:prstGeom>
          <a:noFill/>
          <a:ln>
            <a:noFill/>
          </a:ln>
        </p:spPr>
        <p:txBody>
          <a:bodyPr tIns="91440" bIns="91440">
            <a:normAutofit fontScale="34000"/>
          </a:bodyPr>
          <a:p>
            <a:pPr>
              <a:lnSpc>
                <a:spcPct val="100000"/>
              </a:lnSpc>
              <a:tabLst>
                <a:tab algn="l" pos="0"/>
              </a:tabLst>
            </a:pPr>
            <a:r>
              <a:rPr b="0" lang="es" sz="2800" spc="-1" strike="noStrike">
                <a:solidFill>
                  <a:srgbClr val="000000"/>
                </a:solidFill>
                <a:latin typeface="Arial"/>
                <a:ea typeface="Arial"/>
              </a:rPr>
              <a:t>     </a:t>
            </a:r>
            <a:br/>
            <a:endParaRPr b="0" lang="es-AR" sz="2800" spc="-1" strike="noStrike">
              <a:solidFill>
                <a:srgbClr val="000000"/>
              </a:solidFill>
              <a:latin typeface="Arial"/>
            </a:endParaRPr>
          </a:p>
        </p:txBody>
      </p:sp>
      <p:sp>
        <p:nvSpPr>
          <p:cNvPr id="95" name="TextShape 2"/>
          <p:cNvSpPr txBox="1"/>
          <p:nvPr/>
        </p:nvSpPr>
        <p:spPr>
          <a:xfrm>
            <a:off x="311760" y="0"/>
            <a:ext cx="8520120" cy="5016960"/>
          </a:xfrm>
          <a:prstGeom prst="rect">
            <a:avLst/>
          </a:prstGeom>
          <a:noFill/>
          <a:ln>
            <a:noFill/>
          </a:ln>
        </p:spPr>
        <p:txBody>
          <a:bodyPr tIns="91440" bIns="91440">
            <a:normAutofit/>
          </a:bodyPr>
          <a:p>
            <a:pPr marL="839520" indent="-5400" algn="just">
              <a:lnSpc>
                <a:spcPct val="143000"/>
              </a:lnSpc>
              <a:spcBef>
                <a:spcPts val="1193"/>
              </a:spcBef>
              <a:tabLst>
                <a:tab algn="l" pos="0"/>
              </a:tabLst>
            </a:pPr>
            <a:r>
              <a:rPr b="1" lang="es" sz="1500" spc="-1" strike="noStrike">
                <a:solidFill>
                  <a:srgbClr val="000000"/>
                </a:solidFill>
                <a:latin typeface="Arial"/>
                <a:ea typeface="Arial"/>
              </a:rPr>
              <a:t>Detección Identificación y Gestión de Elementos Indicadores de un  Incidente </a:t>
            </a:r>
            <a:endParaRPr b="0" lang="es-AR" sz="1500" spc="-1" strike="noStrike">
              <a:solidFill>
                <a:srgbClr val="000000"/>
              </a:solidFill>
              <a:latin typeface="Arial"/>
            </a:endParaRPr>
          </a:p>
          <a:p>
            <a:pPr marL="834840" indent="6120" algn="just">
              <a:lnSpc>
                <a:spcPct val="109000"/>
              </a:lnSpc>
              <a:spcBef>
                <a:spcPts val="159"/>
              </a:spcBef>
              <a:tabLst>
                <a:tab algn="l" pos="0"/>
              </a:tabLst>
            </a:pPr>
            <a:r>
              <a:rPr b="0" lang="es" sz="1300" spc="-1" strike="noStrike">
                <a:solidFill>
                  <a:srgbClr val="000000"/>
                </a:solidFill>
                <a:latin typeface="Arial"/>
                <a:ea typeface="Arial"/>
              </a:rPr>
              <a:t>Los indicadores son los eventos que nos señalan que posiblemente un incidente ha  ocurrido generalmente algunos de estos elementos son: </a:t>
            </a:r>
            <a:endParaRPr b="0" lang="es-AR" sz="1300" spc="-1" strike="noStrike">
              <a:solidFill>
                <a:srgbClr val="000000"/>
              </a:solidFill>
              <a:latin typeface="Arial"/>
            </a:endParaRPr>
          </a:p>
          <a:p>
            <a:pPr marL="1065960" algn="just">
              <a:lnSpc>
                <a:spcPct val="100000"/>
              </a:lnSpc>
              <a:spcBef>
                <a:spcPts val="1145"/>
              </a:spcBef>
              <a:tabLst>
                <a:tab algn="l" pos="0"/>
              </a:tabLst>
            </a:pPr>
            <a:r>
              <a:rPr b="0" lang="es" sz="1300" spc="-1" strike="noStrike">
                <a:solidFill>
                  <a:srgbClr val="000000"/>
                </a:solidFill>
                <a:latin typeface="Noto Sans Symbols"/>
                <a:ea typeface="Noto Sans Symbols"/>
              </a:rPr>
              <a:t>∙ </a:t>
            </a:r>
            <a:r>
              <a:rPr b="0" lang="es" sz="1300" spc="-1" strike="noStrike">
                <a:solidFill>
                  <a:srgbClr val="000000"/>
                </a:solidFill>
                <a:latin typeface="Arial"/>
                <a:ea typeface="Arial"/>
              </a:rPr>
              <a:t>Alertas en sistemas de seguridad </a:t>
            </a:r>
            <a:endParaRPr b="0" lang="es-AR" sz="1300" spc="-1" strike="noStrike">
              <a:solidFill>
                <a:srgbClr val="000000"/>
              </a:solidFill>
              <a:latin typeface="Arial"/>
            </a:endParaRPr>
          </a:p>
          <a:p>
            <a:pPr marL="1065960" algn="just">
              <a:lnSpc>
                <a:spcPct val="100000"/>
              </a:lnSpc>
              <a:spcBef>
                <a:spcPts val="269"/>
              </a:spcBef>
              <a:tabLst>
                <a:tab algn="l" pos="0"/>
              </a:tabLst>
            </a:pPr>
            <a:r>
              <a:rPr b="0" lang="es" sz="1300" spc="-1" strike="noStrike">
                <a:solidFill>
                  <a:srgbClr val="000000"/>
                </a:solidFill>
                <a:latin typeface="Noto Sans Symbols"/>
                <a:ea typeface="Noto Sans Symbols"/>
              </a:rPr>
              <a:t>∙ </a:t>
            </a:r>
            <a:r>
              <a:rPr b="0" lang="es" sz="1300" spc="-1" strike="noStrike">
                <a:solidFill>
                  <a:srgbClr val="000000"/>
                </a:solidFill>
                <a:latin typeface="Arial"/>
                <a:ea typeface="Arial"/>
              </a:rPr>
              <a:t>Caídas de servidores  </a:t>
            </a:r>
            <a:endParaRPr b="0" lang="es-AR" sz="1300" spc="-1" strike="noStrike">
              <a:solidFill>
                <a:srgbClr val="000000"/>
              </a:solidFill>
              <a:latin typeface="Arial"/>
            </a:endParaRPr>
          </a:p>
          <a:p>
            <a:pPr marL="1065960" algn="just">
              <a:lnSpc>
                <a:spcPct val="100000"/>
              </a:lnSpc>
              <a:spcBef>
                <a:spcPts val="269"/>
              </a:spcBef>
              <a:tabLst>
                <a:tab algn="l" pos="0"/>
              </a:tabLst>
            </a:pPr>
            <a:r>
              <a:rPr b="0" lang="es" sz="1300" spc="-1" strike="noStrike">
                <a:solidFill>
                  <a:srgbClr val="000000"/>
                </a:solidFill>
                <a:latin typeface="Noto Sans Symbols"/>
                <a:ea typeface="Noto Sans Symbols"/>
              </a:rPr>
              <a:t>∙ </a:t>
            </a:r>
            <a:r>
              <a:rPr b="0" lang="es" sz="1300" spc="-1" strike="noStrike">
                <a:solidFill>
                  <a:srgbClr val="000000"/>
                </a:solidFill>
                <a:latin typeface="Arial"/>
                <a:ea typeface="Arial"/>
              </a:rPr>
              <a:t>Reportes de usuarios </a:t>
            </a:r>
            <a:endParaRPr b="0" lang="es-AR" sz="1300" spc="-1" strike="noStrike">
              <a:solidFill>
                <a:srgbClr val="000000"/>
              </a:solidFill>
              <a:latin typeface="Arial"/>
            </a:endParaRPr>
          </a:p>
          <a:p>
            <a:pPr marL="1065960" algn="just">
              <a:lnSpc>
                <a:spcPct val="100000"/>
              </a:lnSpc>
              <a:spcBef>
                <a:spcPts val="269"/>
              </a:spcBef>
              <a:tabLst>
                <a:tab algn="l" pos="0"/>
              </a:tabLst>
            </a:pPr>
            <a:r>
              <a:rPr b="0" lang="es" sz="1300" spc="-1" strike="noStrike">
                <a:solidFill>
                  <a:srgbClr val="000000"/>
                </a:solidFill>
                <a:latin typeface="Noto Sans Symbols"/>
                <a:ea typeface="Noto Sans Symbols"/>
              </a:rPr>
              <a:t>∙ </a:t>
            </a:r>
            <a:r>
              <a:rPr b="0" lang="es" sz="1300" spc="-1" strike="noStrike">
                <a:solidFill>
                  <a:srgbClr val="000000"/>
                </a:solidFill>
                <a:latin typeface="Arial"/>
                <a:ea typeface="Arial"/>
              </a:rPr>
              <a:t>Software antivirus dando informes </a:t>
            </a:r>
            <a:endParaRPr b="0" lang="es-AR" sz="1300" spc="-1" strike="noStrike">
              <a:solidFill>
                <a:srgbClr val="000000"/>
              </a:solidFill>
              <a:latin typeface="Arial"/>
            </a:endParaRPr>
          </a:p>
          <a:p>
            <a:pPr marL="1065960" algn="just">
              <a:lnSpc>
                <a:spcPct val="100000"/>
              </a:lnSpc>
              <a:spcBef>
                <a:spcPts val="281"/>
              </a:spcBef>
              <a:tabLst>
                <a:tab algn="l" pos="0"/>
              </a:tabLst>
            </a:pPr>
            <a:r>
              <a:rPr b="0" lang="es" sz="1300" spc="-1" strike="noStrike">
                <a:solidFill>
                  <a:srgbClr val="000000"/>
                </a:solidFill>
                <a:latin typeface="Noto Sans Symbols"/>
                <a:ea typeface="Noto Sans Symbols"/>
              </a:rPr>
              <a:t>∙ </a:t>
            </a:r>
            <a:r>
              <a:rPr b="0" lang="es" sz="1300" spc="-1" strike="noStrike">
                <a:solidFill>
                  <a:srgbClr val="000000"/>
                </a:solidFill>
                <a:latin typeface="Arial"/>
                <a:ea typeface="Arial"/>
              </a:rPr>
              <a:t>Otros funcionamientos fuera de lo normal del sistema </a:t>
            </a:r>
            <a:endParaRPr b="0" lang="es-AR" sz="1300" spc="-1" strike="noStrike">
              <a:solidFill>
                <a:srgbClr val="000000"/>
              </a:solidFill>
              <a:latin typeface="Arial"/>
            </a:endParaRPr>
          </a:p>
          <a:p>
            <a:pPr marL="838440" indent="2880" algn="just">
              <a:lnSpc>
                <a:spcPct val="110000"/>
              </a:lnSpc>
              <a:spcBef>
                <a:spcPts val="1179"/>
              </a:spcBef>
              <a:tabLst>
                <a:tab algn="l" pos="0"/>
              </a:tabLst>
            </a:pPr>
            <a:r>
              <a:rPr b="0" lang="es" sz="1300" spc="-1" strike="noStrike">
                <a:solidFill>
                  <a:srgbClr val="000000"/>
                </a:solidFill>
                <a:latin typeface="Arial"/>
                <a:ea typeface="Arial"/>
              </a:rPr>
              <a:t>La identificación y gestión de elementos que alertan sobre un incidente nos proveen  información que puede alertarnos sobre la futura ocurrencia del mismo y preparar  procedimientos para minimizar su impacto. Algunos de estos elementos pueden ser: </a:t>
            </a:r>
            <a:endParaRPr b="0" lang="es-AR" sz="1300" spc="-1" strike="noStrike">
              <a:solidFill>
                <a:srgbClr val="000000"/>
              </a:solidFill>
              <a:latin typeface="Arial"/>
            </a:endParaRPr>
          </a:p>
          <a:p>
            <a:pPr marL="1065960" algn="just">
              <a:lnSpc>
                <a:spcPct val="100000"/>
              </a:lnSpc>
              <a:spcBef>
                <a:spcPts val="1142"/>
              </a:spcBef>
              <a:tabLst>
                <a:tab algn="l" pos="0"/>
              </a:tabLst>
            </a:pPr>
            <a:r>
              <a:rPr b="0" lang="es" sz="1300" spc="-1" strike="noStrike">
                <a:solidFill>
                  <a:srgbClr val="000000"/>
                </a:solidFill>
                <a:latin typeface="Noto Sans Symbols"/>
                <a:ea typeface="Noto Sans Symbols"/>
              </a:rPr>
              <a:t>∙ </a:t>
            </a:r>
            <a:r>
              <a:rPr b="0" lang="es" sz="1300" spc="-1" strike="noStrike">
                <a:solidFill>
                  <a:srgbClr val="000000"/>
                </a:solidFill>
                <a:latin typeface="Arial"/>
                <a:ea typeface="Arial"/>
              </a:rPr>
              <a:t>Logs de servidores </a:t>
            </a:r>
            <a:endParaRPr b="0" lang="es-AR" sz="1300" spc="-1" strike="noStrike">
              <a:solidFill>
                <a:srgbClr val="000000"/>
              </a:solidFill>
              <a:latin typeface="Arial"/>
            </a:endParaRPr>
          </a:p>
          <a:p>
            <a:pPr marL="1065960" algn="just">
              <a:lnSpc>
                <a:spcPct val="100000"/>
              </a:lnSpc>
              <a:spcBef>
                <a:spcPts val="269"/>
              </a:spcBef>
              <a:tabLst>
                <a:tab algn="l" pos="0"/>
              </a:tabLst>
            </a:pPr>
            <a:r>
              <a:rPr b="0" lang="es" sz="1300" spc="-1" strike="noStrike">
                <a:solidFill>
                  <a:srgbClr val="000000"/>
                </a:solidFill>
                <a:latin typeface="Noto Sans Symbols"/>
                <a:ea typeface="Noto Sans Symbols"/>
              </a:rPr>
              <a:t>∙ </a:t>
            </a:r>
            <a:r>
              <a:rPr b="0" lang="es" sz="1300" spc="-1" strike="noStrike">
                <a:solidFill>
                  <a:srgbClr val="000000"/>
                </a:solidFill>
                <a:latin typeface="Arial"/>
                <a:ea typeface="Arial"/>
              </a:rPr>
              <a:t>Logs de aplicaciones  </a:t>
            </a:r>
            <a:endParaRPr b="0" lang="es-AR" sz="1300" spc="-1" strike="noStrike">
              <a:solidFill>
                <a:srgbClr val="000000"/>
              </a:solidFill>
              <a:latin typeface="Arial"/>
            </a:endParaRPr>
          </a:p>
          <a:p>
            <a:pPr marL="1065960" algn="just">
              <a:lnSpc>
                <a:spcPct val="100000"/>
              </a:lnSpc>
              <a:spcBef>
                <a:spcPts val="269"/>
              </a:spcBef>
              <a:tabLst>
                <a:tab algn="l" pos="0"/>
              </a:tabLst>
            </a:pPr>
            <a:r>
              <a:rPr b="0" lang="es" sz="1300" spc="-1" strike="noStrike">
                <a:solidFill>
                  <a:srgbClr val="000000"/>
                </a:solidFill>
                <a:latin typeface="Noto Sans Symbols"/>
                <a:ea typeface="Noto Sans Symbols"/>
              </a:rPr>
              <a:t>∙ </a:t>
            </a:r>
            <a:r>
              <a:rPr b="0" lang="es" sz="1300" spc="-1" strike="noStrike">
                <a:solidFill>
                  <a:srgbClr val="000000"/>
                </a:solidFill>
                <a:latin typeface="Arial"/>
                <a:ea typeface="Arial"/>
              </a:rPr>
              <a:t>Logs de herramientas de seguridad </a:t>
            </a:r>
            <a:endParaRPr b="0" lang="es-AR" sz="1300" spc="-1" strike="noStrike">
              <a:solidFill>
                <a:srgbClr val="000000"/>
              </a:solidFill>
              <a:latin typeface="Arial"/>
            </a:endParaRPr>
          </a:p>
          <a:p>
            <a:pPr marL="1291680" indent="-225360" algn="just">
              <a:lnSpc>
                <a:spcPct val="110000"/>
              </a:lnSpc>
              <a:spcBef>
                <a:spcPts val="269"/>
              </a:spcBef>
              <a:tabLst>
                <a:tab algn="l" pos="0"/>
              </a:tabLst>
            </a:pPr>
            <a:r>
              <a:rPr b="0" lang="es" sz="1300" spc="-1" strike="noStrike">
                <a:solidFill>
                  <a:srgbClr val="000000"/>
                </a:solidFill>
                <a:latin typeface="Noto Sans Symbols"/>
                <a:ea typeface="Noto Sans Symbols"/>
              </a:rPr>
              <a:t>∙ </a:t>
            </a:r>
            <a:r>
              <a:rPr b="0" lang="es" sz="1300" spc="-1" strike="noStrike">
                <a:solidFill>
                  <a:srgbClr val="000000"/>
                </a:solidFill>
                <a:latin typeface="Arial"/>
                <a:ea typeface="Arial"/>
              </a:rPr>
              <a:t>Cualquier otra herramienta que permita la identificación de un incidente de  seguridad </a:t>
            </a:r>
            <a:endParaRPr b="0" lang="es-AR" sz="1300" spc="-1" strike="noStrike">
              <a:solidFill>
                <a:srgbClr val="000000"/>
              </a:solidFill>
              <a:latin typeface="Arial"/>
            </a:endParaRPr>
          </a:p>
          <a:p>
            <a:pPr marL="838440" indent="4320" algn="just">
              <a:lnSpc>
                <a:spcPct val="110000"/>
              </a:lnSpc>
              <a:spcBef>
                <a:spcPts val="1049"/>
              </a:spcBef>
              <a:tabLst>
                <a:tab algn="l" pos="0"/>
              </a:tabLst>
            </a:pPr>
            <a:r>
              <a:rPr b="0" lang="es" sz="1300" spc="-1" strike="noStrike">
                <a:solidFill>
                  <a:srgbClr val="000000"/>
                </a:solidFill>
                <a:latin typeface="Arial"/>
                <a:ea typeface="Arial"/>
              </a:rPr>
              <a:t>En la entidad debe existir un listado de fuentes generadoras de eventos que  permitan la identificación de un incidente de seguridad de la información. </a:t>
            </a:r>
            <a:endParaRPr b="0" lang="es-AR" sz="1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311760" y="444960"/>
            <a:ext cx="8520120" cy="572400"/>
          </a:xfrm>
          <a:prstGeom prst="rect">
            <a:avLst/>
          </a:prstGeom>
          <a:noFill/>
          <a:ln>
            <a:noFill/>
          </a:ln>
        </p:spPr>
        <p:txBody>
          <a:bodyPr tIns="91440" bIns="91440">
            <a:normAutofit fontScale="34000"/>
          </a:bodyPr>
          <a:p>
            <a:pPr>
              <a:lnSpc>
                <a:spcPct val="100000"/>
              </a:lnSpc>
              <a:tabLst>
                <a:tab algn="l" pos="0"/>
              </a:tabLst>
            </a:pPr>
            <a:r>
              <a:rPr b="0" lang="es" sz="2800" spc="-1" strike="noStrike">
                <a:solidFill>
                  <a:srgbClr val="000000"/>
                </a:solidFill>
                <a:latin typeface="Arial"/>
                <a:ea typeface="Arial"/>
              </a:rPr>
              <a:t>   </a:t>
            </a:r>
            <a:br/>
            <a:endParaRPr b="0" lang="es-AR" sz="2800" spc="-1" strike="noStrike">
              <a:solidFill>
                <a:srgbClr val="000000"/>
              </a:solidFill>
              <a:latin typeface="Arial"/>
            </a:endParaRPr>
          </a:p>
        </p:txBody>
      </p:sp>
      <p:sp>
        <p:nvSpPr>
          <p:cNvPr id="97" name="TextShape 2"/>
          <p:cNvSpPr txBox="1"/>
          <p:nvPr/>
        </p:nvSpPr>
        <p:spPr>
          <a:xfrm>
            <a:off x="311760" y="126360"/>
            <a:ext cx="8520120" cy="5016960"/>
          </a:xfrm>
          <a:prstGeom prst="rect">
            <a:avLst/>
          </a:prstGeom>
          <a:noFill/>
          <a:ln>
            <a:noFill/>
          </a:ln>
        </p:spPr>
        <p:txBody>
          <a:bodyPr tIns="91440" bIns="91440">
            <a:noAutofit/>
          </a:bodyPr>
          <a:p>
            <a:pPr marL="833760" algn="just">
              <a:lnSpc>
                <a:spcPct val="100000"/>
              </a:lnSpc>
              <a:spcBef>
                <a:spcPts val="1049"/>
              </a:spcBef>
              <a:tabLst>
                <a:tab algn="l" pos="0"/>
              </a:tabLst>
            </a:pPr>
            <a:r>
              <a:rPr b="1" lang="es" sz="1600" spc="-1" strike="noStrike">
                <a:solidFill>
                  <a:srgbClr val="000000"/>
                </a:solidFill>
                <a:latin typeface="Arial"/>
                <a:ea typeface="Arial"/>
              </a:rPr>
              <a:t>Análisis </a:t>
            </a:r>
            <a:endParaRPr b="0" lang="es-AR" sz="1600" spc="-1" strike="noStrike">
              <a:solidFill>
                <a:srgbClr val="000000"/>
              </a:solidFill>
              <a:latin typeface="Arial"/>
            </a:endParaRPr>
          </a:p>
          <a:p>
            <a:pPr marL="841320" algn="just">
              <a:lnSpc>
                <a:spcPct val="109000"/>
              </a:lnSpc>
              <a:spcBef>
                <a:spcPts val="680"/>
              </a:spcBef>
              <a:tabLst>
                <a:tab algn="l" pos="0"/>
              </a:tabLst>
            </a:pPr>
            <a:r>
              <a:rPr b="0" lang="es" sz="1400" spc="-1" strike="noStrike">
                <a:solidFill>
                  <a:srgbClr val="000000"/>
                </a:solidFill>
                <a:latin typeface="Arial"/>
                <a:ea typeface="Arial"/>
              </a:rPr>
              <a:t>Las actividades de análisis del incidente involucran otra serie de componentes, es  recomendable tener en cuenta los siguientes: </a:t>
            </a:r>
            <a:endParaRPr b="0" lang="es-AR" sz="1400" spc="-1" strike="noStrike">
              <a:solidFill>
                <a:srgbClr val="000000"/>
              </a:solidFill>
              <a:latin typeface="Arial"/>
            </a:endParaRPr>
          </a:p>
          <a:p>
            <a:pPr marL="1291680" indent="-225360" algn="just">
              <a:lnSpc>
                <a:spcPct val="109000"/>
              </a:lnSpc>
              <a:spcBef>
                <a:spcPts val="1145"/>
              </a:spcBef>
              <a:tabLst>
                <a:tab algn="l" pos="0"/>
              </a:tabLst>
            </a:pPr>
            <a:r>
              <a:rPr b="0" lang="es" sz="1400" spc="-1" strike="noStrike">
                <a:solidFill>
                  <a:srgbClr val="000000"/>
                </a:solidFill>
                <a:latin typeface="Noto Sans Symbols"/>
                <a:ea typeface="Noto Sans Symbols"/>
              </a:rPr>
              <a:t>∙ </a:t>
            </a:r>
            <a:r>
              <a:rPr b="0" lang="es" sz="1400" spc="-1" strike="noStrike">
                <a:solidFill>
                  <a:srgbClr val="000000"/>
                </a:solidFill>
                <a:latin typeface="Arial"/>
                <a:ea typeface="Arial"/>
              </a:rPr>
              <a:t>Tener conocimientos de las características normales a nivel de red y de los  sistemas.</a:t>
            </a:r>
            <a:endParaRPr b="0" lang="es-AR" sz="1400" spc="-1" strike="noStrike">
              <a:solidFill>
                <a:srgbClr val="000000"/>
              </a:solidFill>
              <a:latin typeface="Arial"/>
            </a:endParaRPr>
          </a:p>
          <a:p>
            <a:pPr marL="1065960" algn="just">
              <a:lnSpc>
                <a:spcPct val="112000"/>
              </a:lnSpc>
              <a:tabLst>
                <a:tab algn="l" pos="0"/>
              </a:tabLst>
            </a:pPr>
            <a:r>
              <a:rPr b="0" lang="es" sz="1400" spc="-1" strike="noStrike">
                <a:solidFill>
                  <a:srgbClr val="000000"/>
                </a:solidFill>
                <a:latin typeface="Noto Sans Symbols"/>
                <a:ea typeface="Noto Sans Symbols"/>
              </a:rPr>
              <a:t>∙ </a:t>
            </a:r>
            <a:r>
              <a:rPr b="0" lang="es" sz="1400" spc="-1" strike="noStrike">
                <a:solidFill>
                  <a:srgbClr val="000000"/>
                </a:solidFill>
                <a:latin typeface="Arial"/>
                <a:ea typeface="Arial"/>
              </a:rPr>
              <a:t>Los administradores de TI deben tener conocimiento total sobre los  comportamientos de la Infraestructura que están Administrando. </a:t>
            </a:r>
            <a:endParaRPr b="0" lang="es-AR" sz="1400" spc="-1" strike="noStrike">
              <a:solidFill>
                <a:srgbClr val="000000"/>
              </a:solidFill>
              <a:latin typeface="Arial"/>
            </a:endParaRPr>
          </a:p>
          <a:p>
            <a:pPr marL="1065960" algn="just">
              <a:lnSpc>
                <a:spcPct val="112000"/>
              </a:lnSpc>
              <a:tabLst>
                <a:tab algn="l" pos="0"/>
              </a:tabLst>
            </a:pPr>
            <a:r>
              <a:rPr b="0" lang="es" sz="1400" spc="-1" strike="noStrike">
                <a:solidFill>
                  <a:srgbClr val="000000"/>
                </a:solidFill>
                <a:latin typeface="Noto Sans Symbols"/>
                <a:ea typeface="Noto Sans Symbols"/>
              </a:rPr>
              <a:t>∙ </a:t>
            </a:r>
            <a:r>
              <a:rPr b="0" lang="es" sz="1400" spc="-1" strike="noStrike">
                <a:solidFill>
                  <a:srgbClr val="000000"/>
                </a:solidFill>
                <a:latin typeface="Arial"/>
                <a:ea typeface="Arial"/>
              </a:rPr>
              <a:t>Toda información que permita realizar análisis al incidente debe estar  centralizada (Logs de servidores, redes, aplicaciones). </a:t>
            </a:r>
            <a:endParaRPr b="0" lang="es-AR" sz="1400" spc="-1" strike="noStrike">
              <a:solidFill>
                <a:srgbClr val="000000"/>
              </a:solidFill>
              <a:latin typeface="Arial"/>
            </a:endParaRPr>
          </a:p>
          <a:p>
            <a:pPr marL="1295640" indent="-229320" algn="just">
              <a:lnSpc>
                <a:spcPct val="110000"/>
              </a:lnSpc>
              <a:spcBef>
                <a:spcPts val="108"/>
              </a:spcBef>
              <a:tabLst>
                <a:tab algn="l" pos="0"/>
              </a:tabLst>
            </a:pPr>
            <a:r>
              <a:rPr b="0" lang="es" sz="1400" spc="-1" strike="noStrike">
                <a:solidFill>
                  <a:srgbClr val="000000"/>
                </a:solidFill>
                <a:latin typeface="Noto Sans Symbols"/>
                <a:ea typeface="Noto Sans Symbols"/>
              </a:rPr>
              <a:t>∙ </a:t>
            </a:r>
            <a:r>
              <a:rPr b="0" lang="es" sz="1400" spc="-1" strike="noStrike">
                <a:solidFill>
                  <a:srgbClr val="000000"/>
                </a:solidFill>
                <a:latin typeface="Arial"/>
                <a:ea typeface="Arial"/>
              </a:rPr>
              <a:t>Es importante efectuar correlación de eventos, ya que por medio de este  proceso se pueden descubrir patrones de comportamiento anormal y poder  identificar de manera más fácil la causa del incidente. </a:t>
            </a:r>
            <a:endParaRPr b="0" lang="es-AR" sz="1400" spc="-1" strike="noStrike">
              <a:solidFill>
                <a:srgbClr val="000000"/>
              </a:solidFill>
              <a:latin typeface="Arial"/>
            </a:endParaRPr>
          </a:p>
          <a:p>
            <a:pPr marL="1288800" indent="-222480" algn="just">
              <a:lnSpc>
                <a:spcPct val="110000"/>
              </a:lnSpc>
              <a:spcBef>
                <a:spcPts val="142"/>
              </a:spcBef>
              <a:tabLst>
                <a:tab algn="l" pos="0"/>
              </a:tabLst>
            </a:pPr>
            <a:r>
              <a:rPr b="0" lang="es" sz="1400" spc="-1" strike="noStrike">
                <a:solidFill>
                  <a:srgbClr val="000000"/>
                </a:solidFill>
                <a:latin typeface="Noto Sans Symbols"/>
                <a:ea typeface="Noto Sans Symbols"/>
              </a:rPr>
              <a:t>∙ </a:t>
            </a:r>
            <a:r>
              <a:rPr b="0" lang="es" sz="1400" spc="-1" strike="noStrike">
                <a:solidFill>
                  <a:srgbClr val="000000"/>
                </a:solidFill>
                <a:latin typeface="Arial"/>
                <a:ea typeface="Arial"/>
              </a:rPr>
              <a:t>Para un correcto análisis de un incidente debe existir una única fuente de  tiempo (Sincronización de Relojes) ya que esto facilita la correlación de  eventos y el análisis de información. </a:t>
            </a:r>
            <a:endParaRPr b="0" lang="es-AR" sz="1400" spc="-1" strike="noStrike">
              <a:solidFill>
                <a:srgbClr val="000000"/>
              </a:solidFill>
              <a:latin typeface="Arial"/>
            </a:endParaRPr>
          </a:p>
          <a:p>
            <a:pPr marL="1296720" indent="-230400" algn="just">
              <a:lnSpc>
                <a:spcPct val="110000"/>
              </a:lnSpc>
              <a:spcBef>
                <a:spcPts val="130"/>
              </a:spcBef>
              <a:tabLst>
                <a:tab algn="l" pos="0"/>
              </a:tabLst>
            </a:pPr>
            <a:r>
              <a:rPr b="0" lang="es" sz="1400" spc="-1" strike="noStrike">
                <a:solidFill>
                  <a:srgbClr val="000000"/>
                </a:solidFill>
                <a:latin typeface="Noto Sans Symbols"/>
                <a:ea typeface="Noto Sans Symbols"/>
              </a:rPr>
              <a:t>∙ </a:t>
            </a:r>
            <a:r>
              <a:rPr b="0" lang="es" sz="1400" spc="-1" strike="noStrike">
                <a:solidFill>
                  <a:srgbClr val="000000"/>
                </a:solidFill>
                <a:latin typeface="Arial"/>
                <a:ea typeface="Arial"/>
              </a:rPr>
              <a:t>Se debe mantener y usar una base de conocimiento con información  relacionada sobre nuevas vulnerabilidades, información de los servicios  habilitados, y experiencias con incidentes anteriores. </a:t>
            </a:r>
            <a:endParaRPr b="0" lang="es-AR" sz="1400" spc="-1" strike="noStrike">
              <a:solidFill>
                <a:srgbClr val="000000"/>
              </a:solidFill>
              <a:latin typeface="Arial"/>
            </a:endParaRPr>
          </a:p>
          <a:p>
            <a:pPr marL="1292760" indent="-226440" algn="just">
              <a:lnSpc>
                <a:spcPct val="110000"/>
              </a:lnSpc>
              <a:spcBef>
                <a:spcPts val="142"/>
              </a:spcBef>
              <a:tabLst>
                <a:tab algn="l" pos="0"/>
              </a:tabLst>
            </a:pPr>
            <a:r>
              <a:rPr b="0" lang="es" sz="1400" spc="-1" strike="noStrike">
                <a:solidFill>
                  <a:srgbClr val="000000"/>
                </a:solidFill>
                <a:latin typeface="Noto Sans Symbols"/>
                <a:ea typeface="Noto Sans Symbols"/>
              </a:rPr>
              <a:t>∙ </a:t>
            </a:r>
            <a:r>
              <a:rPr b="0" lang="es" sz="1400" spc="-1" strike="noStrike">
                <a:solidFill>
                  <a:srgbClr val="000000"/>
                </a:solidFill>
                <a:latin typeface="Arial"/>
                <a:ea typeface="Arial"/>
              </a:rPr>
              <a:t>Crear matrices de diagnóstico e información para los administradores menos  experimentados. </a:t>
            </a:r>
            <a:endParaRPr b="0" lang="es-AR"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es-AR</dc:language>
  <cp:lastModifiedBy/>
  <dcterms:modified xsi:type="dcterms:W3CDTF">2021-07-01T00:39:02Z</dcterms:modified>
  <cp:revision>1</cp:revision>
  <dc:subject/>
  <dc:title/>
</cp:coreProperties>
</file>