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Autofit/>
          </a:bodyPr>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FB594875-36F8-49CB-9DDD-1A310EE257AA}" type="slidenum">
              <a:rPr b="0" lang="es"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C316F8D1-C133-4581-ACCA-680DE831F01C}" type="slidenum">
              <a:rPr b="0" lang="es"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hyperlink" Target="https://es.wikipedia.org/wiki/C&#243;digo_(comunicaci&#243;n)" TargetMode="External"/><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Google Shape;54;p13"/>
          <p:cNvSpPr txBox="1"/>
          <p:nvPr/>
        </p:nvSpPr>
        <p:spPr>
          <a:xfrm>
            <a:off x="311760" y="744480"/>
            <a:ext cx="8520120" cy="2052360"/>
          </a:xfrm>
          <a:prstGeom prst="rect">
            <a:avLst/>
          </a:prstGeom>
          <a:noFill/>
          <a:ln w="0">
            <a:noFill/>
          </a:ln>
        </p:spPr>
        <p:txBody>
          <a:bodyPr tIns="91440" bIns="91440" anchor="b">
            <a:noAutofit/>
          </a:bodyPr>
          <a:p>
            <a:pPr algn="ctr">
              <a:lnSpc>
                <a:spcPct val="100000"/>
              </a:lnSpc>
              <a:tabLst>
                <a:tab algn="l" pos="0"/>
              </a:tabLst>
            </a:pPr>
            <a:r>
              <a:rPr b="0" lang="es" sz="5200" spc="-1" strike="noStrike">
                <a:solidFill>
                  <a:srgbClr val="000000"/>
                </a:solidFill>
                <a:latin typeface="Arial"/>
                <a:ea typeface="Arial"/>
              </a:rPr>
              <a:t>GESTION DE RIESGOS</a:t>
            </a:r>
            <a:endParaRPr b="0" lang="en-US" sz="5200" spc="-1" strike="noStrike">
              <a:solidFill>
                <a:srgbClr val="000000"/>
              </a:solidFill>
              <a:latin typeface="Arial"/>
            </a:endParaRPr>
          </a:p>
          <a:p>
            <a:pPr algn="ctr">
              <a:lnSpc>
                <a:spcPct val="100000"/>
              </a:lnSpc>
              <a:tabLst>
                <a:tab algn="l" pos="0"/>
              </a:tabLst>
            </a:pPr>
            <a:endParaRPr b="0" lang="en-US" sz="5200" spc="-1" strike="noStrike">
              <a:solidFill>
                <a:srgbClr val="000000"/>
              </a:solidFill>
              <a:latin typeface="Arial"/>
            </a:endParaRPr>
          </a:p>
        </p:txBody>
      </p:sp>
      <p:sp>
        <p:nvSpPr>
          <p:cNvPr id="79" name="Google Shape;55;p13"/>
          <p:cNvSpPr txBox="1"/>
          <p:nvPr/>
        </p:nvSpPr>
        <p:spPr>
          <a:xfrm>
            <a:off x="311760" y="2834280"/>
            <a:ext cx="8520120" cy="792360"/>
          </a:xfrm>
          <a:prstGeom prst="rect">
            <a:avLst/>
          </a:prstGeom>
          <a:noFill/>
          <a:ln w="0">
            <a:noFill/>
          </a:ln>
        </p:spPr>
        <p:txBody>
          <a:bodyPr tIns="91440" bIns="91440">
            <a:noAutofit/>
          </a:bodyPr>
          <a:p>
            <a:pPr algn="ctr">
              <a:lnSpc>
                <a:spcPct val="100000"/>
              </a:lnSpc>
              <a:tabLst>
                <a:tab algn="l" pos="0"/>
              </a:tabLst>
            </a:pPr>
            <a:r>
              <a:rPr b="0" lang="es" sz="2800" spc="-1" strike="noStrike">
                <a:solidFill>
                  <a:srgbClr val="595959"/>
                </a:solidFill>
                <a:latin typeface="Arial"/>
                <a:ea typeface="Arial"/>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Google Shape;113;p22"/>
          <p:cNvSpPr txBox="1"/>
          <p:nvPr/>
        </p:nvSpPr>
        <p:spPr>
          <a:xfrm>
            <a:off x="311760" y="147600"/>
            <a:ext cx="8520120" cy="20088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102" name="Google Shape;114;p22"/>
          <p:cNvSpPr txBox="1"/>
          <p:nvPr/>
        </p:nvSpPr>
        <p:spPr>
          <a:xfrm>
            <a:off x="311760" y="429840"/>
            <a:ext cx="8520120" cy="4138920"/>
          </a:xfrm>
          <a:prstGeom prst="rect">
            <a:avLst/>
          </a:prstGeom>
          <a:noFill/>
          <a:ln w="0">
            <a:noFill/>
          </a:ln>
        </p:spPr>
        <p:txBody>
          <a:bodyPr tIns="91440" bIns="91440">
            <a:noAutofit/>
          </a:bodyPr>
          <a:p>
            <a:endParaRPr b="0" lang="en-US" sz="1400" spc="-1" strike="noStrike">
              <a:solidFill>
                <a:srgbClr val="000000"/>
              </a:solidFill>
              <a:latin typeface="Arial"/>
            </a:endParaRPr>
          </a:p>
        </p:txBody>
      </p:sp>
      <p:pic>
        <p:nvPicPr>
          <p:cNvPr id="103" name="Google Shape;115;p22" descr=""/>
          <p:cNvPicPr/>
          <p:nvPr/>
        </p:nvPicPr>
        <p:blipFill>
          <a:blip r:embed="rId1"/>
          <a:stretch/>
        </p:blipFill>
        <p:spPr>
          <a:xfrm>
            <a:off x="873000" y="821160"/>
            <a:ext cx="7103880" cy="3747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Google Shape;120;p23"/>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105" name="Google Shape;121;p23"/>
          <p:cNvSpPr txBox="1"/>
          <p:nvPr/>
        </p:nvSpPr>
        <p:spPr>
          <a:xfrm>
            <a:off x="311760" y="0"/>
            <a:ext cx="8520120" cy="456876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pic>
        <p:nvPicPr>
          <p:cNvPr id="106" name="Google Shape;122;p23" descr=""/>
          <p:cNvPicPr/>
          <p:nvPr/>
        </p:nvPicPr>
        <p:blipFill>
          <a:blip r:embed="rId1"/>
          <a:stretch/>
        </p:blipFill>
        <p:spPr>
          <a:xfrm>
            <a:off x="914400" y="581040"/>
            <a:ext cx="7619760" cy="4285800"/>
          </a:xfrm>
          <a:prstGeom prst="rect">
            <a:avLst/>
          </a:prstGeom>
          <a:ln w="0">
            <a:noFill/>
          </a:ln>
        </p:spPr>
      </p:pic>
      <p:sp>
        <p:nvSpPr>
          <p:cNvPr id="107" name=""/>
          <p:cNvSpPr txBox="1"/>
          <p:nvPr/>
        </p:nvSpPr>
        <p:spPr>
          <a:xfrm>
            <a:off x="7003080" y="2168280"/>
            <a:ext cx="1828800" cy="1370160"/>
          </a:xfrm>
          <a:prstGeom prst="rect">
            <a:avLst/>
          </a:prstGeom>
          <a:noFill/>
          <a:ln w="0">
            <a:noFill/>
          </a:ln>
        </p:spPr>
        <p:txBody>
          <a:bodyPr lIns="90000" rIns="90000" tIns="45000" bIns="45000">
            <a:noAutofit/>
          </a:bodyPr>
          <a:p>
            <a:r>
              <a:rPr b="0" lang="en-US" sz="1800" spc="-1" strike="noStrike">
                <a:latin typeface="Arial"/>
              </a:rPr>
              <a:t>Dice cuanto en plata merece ser mejorada la seguridad de algo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Google Shape;127;p24"/>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SGSI (sistema de gestion de seguridad)</a:t>
            </a:r>
            <a:endParaRPr b="0" lang="en-US" sz="2800" spc="-1" strike="noStrike">
              <a:solidFill>
                <a:srgbClr val="000000"/>
              </a:solidFill>
              <a:latin typeface="Arial"/>
            </a:endParaRPr>
          </a:p>
        </p:txBody>
      </p:sp>
      <p:sp>
        <p:nvSpPr>
          <p:cNvPr id="109" name="Google Shape;128;p24"/>
          <p:cNvSpPr txBox="1"/>
          <p:nvPr/>
        </p:nvSpPr>
        <p:spPr>
          <a:xfrm>
            <a:off x="311760" y="1152360"/>
            <a:ext cx="8520120" cy="341604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Con un SGSI, </a:t>
            </a:r>
            <a:r>
              <a:rPr b="1" lang="es" sz="1800" spc="-1" strike="noStrike">
                <a:solidFill>
                  <a:srgbClr val="595959"/>
                </a:solidFill>
                <a:latin typeface="Arial"/>
                <a:ea typeface="Arial"/>
              </a:rPr>
              <a:t>la organización conoce los riesgos </a:t>
            </a:r>
            <a:r>
              <a:rPr b="0" lang="es" sz="1800" spc="-1" strike="noStrike">
                <a:solidFill>
                  <a:srgbClr val="595959"/>
                </a:solidFill>
                <a:latin typeface="Arial"/>
                <a:ea typeface="Arial"/>
              </a:rPr>
              <a:t>a los que está sometida su información y los asume, </a:t>
            </a:r>
            <a:r>
              <a:rPr b="1" lang="es" sz="1800" spc="-1" strike="noStrike">
                <a:solidFill>
                  <a:srgbClr val="595959"/>
                </a:solidFill>
                <a:latin typeface="Arial"/>
                <a:ea typeface="Arial"/>
              </a:rPr>
              <a:t>minimiza, transfiere o controla</a:t>
            </a:r>
            <a:r>
              <a:rPr b="0" lang="es" sz="1800" spc="-1" strike="noStrike">
                <a:solidFill>
                  <a:srgbClr val="595959"/>
                </a:solidFill>
                <a:latin typeface="Arial"/>
                <a:ea typeface="Arial"/>
              </a:rPr>
              <a:t> mediante una sistemática definida, documentada y conocida por todos, que se revisa y actualiza constantemente​.</a:t>
            </a: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0" lang="es" sz="1800" spc="-1" strike="noStrike">
                <a:solidFill>
                  <a:srgbClr val="595959"/>
                </a:solidFill>
                <a:latin typeface="Arial"/>
                <a:ea typeface="Arial"/>
              </a:rPr>
              <a:t>¿Qué incluye un SGSI? Un Sistema de Gestión de la Seguridad de la Información basado en ISO 27001 está formado por una serie de documentos que pueden clasificarse en una pirámide de cuatro niveles.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Google Shape;133;p25"/>
          <p:cNvSpPr txBox="1"/>
          <p:nvPr/>
        </p:nvSpPr>
        <p:spPr>
          <a:xfrm rot="10800000">
            <a:off x="311760" y="154800"/>
            <a:ext cx="8520120" cy="25452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111" name="Google Shape;134;p25"/>
          <p:cNvSpPr txBox="1"/>
          <p:nvPr/>
        </p:nvSpPr>
        <p:spPr>
          <a:xfrm>
            <a:off x="311760" y="409680"/>
            <a:ext cx="8520120" cy="4572720"/>
          </a:xfrm>
          <a:prstGeom prst="rect">
            <a:avLst/>
          </a:prstGeom>
          <a:noFill/>
          <a:ln w="0">
            <a:noFill/>
          </a:ln>
        </p:spPr>
        <p:txBody>
          <a:bodyPr tIns="91440" bIns="91440">
            <a:noAutofit/>
          </a:bodyPr>
          <a:p>
            <a:endParaRPr b="0" lang="en-US" sz="1400" spc="-1" strike="noStrike">
              <a:solidFill>
                <a:srgbClr val="000000"/>
              </a:solidFill>
              <a:latin typeface="Arial"/>
            </a:endParaRPr>
          </a:p>
        </p:txBody>
      </p:sp>
      <p:pic>
        <p:nvPicPr>
          <p:cNvPr id="112" name="Google Shape;135;p25" descr=""/>
          <p:cNvPicPr/>
          <p:nvPr/>
        </p:nvPicPr>
        <p:blipFill>
          <a:blip r:embed="rId1"/>
          <a:stretch/>
        </p:blipFill>
        <p:spPr>
          <a:xfrm>
            <a:off x="2048040" y="409680"/>
            <a:ext cx="5047920" cy="43239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Google Shape;140;p26"/>
          <p:cNvSpPr txBox="1"/>
          <p:nvPr/>
        </p:nvSpPr>
        <p:spPr>
          <a:xfrm>
            <a:off x="463680" y="444960"/>
            <a:ext cx="8368200" cy="572400"/>
          </a:xfrm>
          <a:prstGeom prst="rect">
            <a:avLst/>
          </a:prstGeom>
          <a:noFill/>
          <a:ln w="0">
            <a:noFill/>
          </a:ln>
        </p:spPr>
        <p:txBody>
          <a:bodyPr tIns="91440" bIns="91440">
            <a:noAutofit/>
          </a:bodyPr>
          <a:p>
            <a:pPr>
              <a:lnSpc>
                <a:spcPct val="115000"/>
              </a:lnSpc>
              <a:spcAft>
                <a:spcPts val="1599"/>
              </a:spcAft>
              <a:tabLst>
                <a:tab algn="l" pos="0"/>
              </a:tabLst>
            </a:pPr>
            <a:r>
              <a:rPr b="1" lang="es" sz="2400" spc="-1" strike="noStrike">
                <a:solidFill>
                  <a:srgbClr val="595959"/>
                </a:solidFill>
                <a:latin typeface="Arial"/>
                <a:ea typeface="Arial"/>
              </a:rPr>
              <a:t>¿Cómo se implementa un SGSI? </a:t>
            </a:r>
            <a:endParaRPr b="0" lang="en-US" sz="2400" spc="-1" strike="noStrike">
              <a:solidFill>
                <a:srgbClr val="000000"/>
              </a:solidFill>
              <a:latin typeface="Arial"/>
            </a:endParaRPr>
          </a:p>
        </p:txBody>
      </p:sp>
      <p:sp>
        <p:nvSpPr>
          <p:cNvPr id="114" name="Google Shape;141;p26"/>
          <p:cNvSpPr txBox="1"/>
          <p:nvPr/>
        </p:nvSpPr>
        <p:spPr>
          <a:xfrm>
            <a:off x="311760" y="1152360"/>
            <a:ext cx="8520120" cy="341604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Para establecer y gestionar un Sistema de Gestión de la Seguridad de la Información en base a ISO 27001, </a:t>
            </a:r>
            <a:r>
              <a:rPr b="1" lang="es" sz="1800" spc="-1" strike="noStrike">
                <a:solidFill>
                  <a:srgbClr val="595959"/>
                </a:solidFill>
                <a:latin typeface="Arial"/>
                <a:ea typeface="Arial"/>
              </a:rPr>
              <a:t>se utiliza el ciclo continuo PDCA,</a:t>
            </a:r>
            <a:r>
              <a:rPr b="0" lang="es" sz="1800" spc="-1" strike="noStrike">
                <a:solidFill>
                  <a:srgbClr val="595959"/>
                </a:solidFill>
                <a:latin typeface="Arial"/>
                <a:ea typeface="Arial"/>
              </a:rPr>
              <a:t> tradicional en los sistemas de gestión de la calidad.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r>
              <a:rPr b="1" lang="es" sz="1800" spc="-1" strike="noStrike">
                <a:solidFill>
                  <a:srgbClr val="595959"/>
                </a:solidFill>
                <a:latin typeface="Arial"/>
                <a:ea typeface="Arial"/>
              </a:rPr>
              <a:t>P l a n </a:t>
            </a:r>
            <a:r>
              <a:rPr b="0" lang="es" sz="1800" spc="-1" strike="noStrike">
                <a:solidFill>
                  <a:srgbClr val="595959"/>
                </a:solidFill>
                <a:latin typeface="Arial"/>
                <a:ea typeface="Arial"/>
              </a:rPr>
              <a:t>( p l a n i f i c a r ) : ​ establecer el SGSI.</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r>
              <a:rPr b="1" lang="es" sz="1800" spc="-1" strike="noStrike">
                <a:solidFill>
                  <a:srgbClr val="595959"/>
                </a:solidFill>
                <a:latin typeface="Arial"/>
                <a:ea typeface="Arial"/>
              </a:rPr>
              <a:t>D o</a:t>
            </a:r>
            <a:r>
              <a:rPr b="0" lang="es" sz="1800" spc="-1" strike="noStrike">
                <a:solidFill>
                  <a:srgbClr val="595959"/>
                </a:solidFill>
                <a:latin typeface="Arial"/>
                <a:ea typeface="Arial"/>
              </a:rPr>
              <a:t> ( h a c e r ) : ​ implementar y utilizar el SGSI</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r>
              <a:rPr b="1" lang="es" sz="1800" spc="-1" strike="noStrike">
                <a:solidFill>
                  <a:srgbClr val="595959"/>
                </a:solidFill>
                <a:latin typeface="Arial"/>
                <a:ea typeface="Arial"/>
              </a:rPr>
              <a:t>C h e c k </a:t>
            </a:r>
            <a:r>
              <a:rPr b="0" lang="es" sz="1800" spc="-1" strike="noStrike">
                <a:solidFill>
                  <a:srgbClr val="595959"/>
                </a:solidFill>
                <a:latin typeface="Arial"/>
                <a:ea typeface="Arial"/>
              </a:rPr>
              <a:t>( v e r i f i c a r ) : ​ monitorizar y revisar el SGSI.</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a:t>
            </a:r>
            <a:r>
              <a:rPr b="1" lang="es" sz="1800" spc="-1" strike="noStrike">
                <a:solidFill>
                  <a:srgbClr val="595959"/>
                </a:solidFill>
                <a:latin typeface="Arial"/>
                <a:ea typeface="Arial"/>
              </a:rPr>
              <a:t> </a:t>
            </a:r>
            <a:r>
              <a:rPr b="1" lang="es" sz="1800" spc="-1" strike="noStrike">
                <a:solidFill>
                  <a:srgbClr val="595959"/>
                </a:solidFill>
                <a:latin typeface="Arial"/>
                <a:ea typeface="Arial"/>
              </a:rPr>
              <a:t>A c t </a:t>
            </a:r>
            <a:r>
              <a:rPr b="0" lang="es" sz="1800" spc="-1" strike="noStrike">
                <a:solidFill>
                  <a:srgbClr val="595959"/>
                </a:solidFill>
                <a:latin typeface="Arial"/>
                <a:ea typeface="Arial"/>
              </a:rPr>
              <a:t>( a c t u a r ) : ​ mantener y mejorar el SGSI.</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Google Shape;146;p27"/>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P l a n :​ Establecer el SGSI </a:t>
            </a:r>
            <a:endParaRPr b="0" lang="en-US" sz="2800" spc="-1" strike="noStrike">
              <a:solidFill>
                <a:srgbClr val="000000"/>
              </a:solidFill>
              <a:latin typeface="Arial"/>
            </a:endParaRPr>
          </a:p>
        </p:txBody>
      </p:sp>
      <p:sp>
        <p:nvSpPr>
          <p:cNvPr id="116" name="Google Shape;147;p27"/>
          <p:cNvSpPr txBox="1"/>
          <p:nvPr/>
        </p:nvSpPr>
        <p:spPr>
          <a:xfrm>
            <a:off x="311760" y="1152360"/>
            <a:ext cx="8520120" cy="341604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 ​</a:t>
            </a:r>
            <a:r>
              <a:rPr b="1" lang="es" sz="1800" spc="-1" strike="noStrike">
                <a:solidFill>
                  <a:srgbClr val="595959"/>
                </a:solidFill>
                <a:latin typeface="Arial"/>
                <a:ea typeface="Arial"/>
              </a:rPr>
              <a:t>Definir el ​alcance​ ​del SGSI</a:t>
            </a:r>
            <a:r>
              <a:rPr b="0" lang="es" sz="1800" spc="-1" strike="noStrike">
                <a:solidFill>
                  <a:srgbClr val="595959"/>
                </a:solidFill>
                <a:latin typeface="Arial"/>
                <a:ea typeface="Arial"/>
              </a:rPr>
              <a:t> en términos del negocio, la organización, su localización, activos y tecnologías, incluyendo detalles y justificación de cualquier exclusión</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r>
              <a:rPr b="1" lang="es" sz="1800" spc="-1" strike="noStrike">
                <a:solidFill>
                  <a:srgbClr val="595959"/>
                </a:solidFill>
                <a:latin typeface="Arial"/>
                <a:ea typeface="Arial"/>
              </a:rPr>
              <a:t>Definir una ​metodología de evaluación del riesgo​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r>
              <a:rPr b="1" lang="es" sz="1800" spc="-1" strike="noStrike">
                <a:solidFill>
                  <a:srgbClr val="595959"/>
                </a:solidFill>
                <a:latin typeface="Arial"/>
                <a:ea typeface="Arial"/>
              </a:rPr>
              <a:t>Identificar los riesgos</a:t>
            </a: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0" lang="es" sz="1800" spc="-1" strike="noStrike">
                <a:solidFill>
                  <a:srgbClr val="595959"/>
                </a:solidFill>
                <a:latin typeface="Arial"/>
                <a:ea typeface="Arial"/>
              </a:rPr>
              <a:t>  </a:t>
            </a:r>
            <a:r>
              <a:rPr b="1" lang="es" sz="1800" spc="-1" strike="noStrike">
                <a:solidFill>
                  <a:srgbClr val="595959"/>
                </a:solidFill>
                <a:latin typeface="Arial"/>
                <a:ea typeface="Arial"/>
              </a:rPr>
              <a:t>Analizar y evaluar los riesgos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Google Shape;152;p28"/>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D o :​ Implementar y utilizar el SGSI </a:t>
            </a:r>
            <a:endParaRPr b="0" lang="en-US" sz="2800" spc="-1" strike="noStrike">
              <a:solidFill>
                <a:srgbClr val="000000"/>
              </a:solidFill>
              <a:latin typeface="Arial"/>
            </a:endParaRPr>
          </a:p>
        </p:txBody>
      </p:sp>
      <p:sp>
        <p:nvSpPr>
          <p:cNvPr id="118" name="Google Shape;153;p28"/>
          <p:cNvSpPr txBox="1"/>
          <p:nvPr/>
        </p:nvSpPr>
        <p:spPr>
          <a:xfrm>
            <a:off x="311760" y="1152360"/>
            <a:ext cx="8654040" cy="3801960"/>
          </a:xfrm>
          <a:prstGeom prst="rect">
            <a:avLst/>
          </a:prstGeom>
          <a:noFill/>
          <a:ln w="0">
            <a:noFill/>
          </a:ln>
        </p:spPr>
        <p:txBody>
          <a:bodyPr tIns="91440" bIns="91440">
            <a:noAutofit/>
          </a:bodyPr>
          <a:p>
            <a:pPr>
              <a:lnSpc>
                <a:spcPct val="115000"/>
              </a:lnSpc>
              <a:tabLst>
                <a:tab algn="l" pos="0"/>
              </a:tabLst>
            </a:pPr>
            <a:r>
              <a:rPr b="1" lang="es" sz="1800" spc="-1" strike="noStrike">
                <a:solidFill>
                  <a:srgbClr val="595959"/>
                </a:solidFill>
                <a:latin typeface="Arial"/>
                <a:ea typeface="Arial"/>
              </a:rPr>
              <a:t>Definir un plan de tratamiento de riesgos​ </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Implantar el plan de tratamiento de riesgos​</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a:t>
            </a:r>
            <a:r>
              <a:rPr b="1" lang="es" sz="1800" spc="-1" strike="noStrike">
                <a:solidFill>
                  <a:srgbClr val="595959"/>
                </a:solidFill>
                <a:latin typeface="Arial"/>
                <a:ea typeface="Arial"/>
              </a:rPr>
              <a:t>Implementar los controles​ anteriormente seleccionados</a:t>
            </a: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Definir ​un sistema de métricas​ que permita obtener resultados reproducibles</a:t>
            </a: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Procurar programas de ​formación y concienciación​ </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Gestionar las operaciones del SGSI. </a:t>
            </a: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1" lang="es" sz="1800" spc="-1" strike="noStrike">
                <a:solidFill>
                  <a:srgbClr val="595959"/>
                </a:solidFill>
                <a:latin typeface="Arial"/>
                <a:ea typeface="Arial"/>
              </a:rPr>
              <a:t>​</a:t>
            </a:r>
            <a:r>
              <a:rPr b="1" lang="es" sz="1800" spc="-1" strike="noStrike">
                <a:solidFill>
                  <a:srgbClr val="595959"/>
                </a:solidFill>
                <a:latin typeface="Arial"/>
                <a:ea typeface="Arial"/>
              </a:rPr>
              <a:t>Gestionar los recursos​</a:t>
            </a:r>
            <a:r>
              <a:rPr b="0" lang="es" sz="1800" spc="-1" strike="noStrike">
                <a:solidFill>
                  <a:srgbClr val="595959"/>
                </a:solidFill>
                <a:latin typeface="Arial"/>
                <a:ea typeface="Arial"/>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Google Shape;158;p29"/>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C h e c k : ​ Monitorizar y revisar el SGSI </a:t>
            </a:r>
            <a:endParaRPr b="0" lang="en-US" sz="2800" spc="-1" strike="noStrike">
              <a:solidFill>
                <a:srgbClr val="000000"/>
              </a:solidFill>
              <a:latin typeface="Arial"/>
            </a:endParaRPr>
          </a:p>
        </p:txBody>
      </p:sp>
      <p:sp>
        <p:nvSpPr>
          <p:cNvPr id="120" name="Google Shape;159;p29"/>
          <p:cNvSpPr txBox="1"/>
          <p:nvPr/>
        </p:nvSpPr>
        <p:spPr>
          <a:xfrm>
            <a:off x="311760" y="1152360"/>
            <a:ext cx="8520120" cy="341604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 </a:t>
            </a:r>
            <a:r>
              <a:rPr b="1" lang="es" sz="1800" spc="-1" strike="noStrike">
                <a:solidFill>
                  <a:srgbClr val="595959"/>
                </a:solidFill>
                <a:latin typeface="Arial"/>
                <a:ea typeface="Arial"/>
              </a:rPr>
              <a:t>Ejecutar procedimientos de monitorización y revisión </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 </a:t>
            </a:r>
            <a:r>
              <a:rPr b="1" lang="es" sz="1800" spc="-1" strike="noStrike">
                <a:solidFill>
                  <a:srgbClr val="595959"/>
                </a:solidFill>
                <a:latin typeface="Arial"/>
                <a:ea typeface="Arial"/>
              </a:rPr>
              <a:t>Revisar regularmente la ​efectividad del SGSI​, </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 </a:t>
            </a:r>
            <a:r>
              <a:rPr b="1" lang="es" sz="1800" spc="-1" strike="noStrike">
                <a:solidFill>
                  <a:srgbClr val="595959"/>
                </a:solidFill>
                <a:latin typeface="Arial"/>
                <a:ea typeface="Arial"/>
              </a:rPr>
              <a:t>Medir la ​efectividad de los controles</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Realizar periódicamente ​auditorías internas​ del SGSI </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 ​</a:t>
            </a:r>
            <a:r>
              <a:rPr b="1" lang="es" sz="1800" spc="-1" strike="noStrike">
                <a:solidFill>
                  <a:srgbClr val="595959"/>
                </a:solidFill>
                <a:latin typeface="Arial"/>
                <a:ea typeface="Arial"/>
              </a:rPr>
              <a:t>Actualizar los planes de seguridad​     </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a:t>
            </a:r>
            <a:r>
              <a:rPr b="1" lang="es" sz="1800" spc="-1" strike="noStrike">
                <a:solidFill>
                  <a:srgbClr val="595959"/>
                </a:solidFill>
                <a:latin typeface="Arial"/>
                <a:ea typeface="Arial"/>
              </a:rPr>
              <a:t>Registrar acciones y eventos</a:t>
            </a: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Google Shape;164;p30"/>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A c t :​ Mantener y mejorar el SGSI </a:t>
            </a:r>
            <a:endParaRPr b="0" lang="en-US" sz="2800" spc="-1" strike="noStrike">
              <a:solidFill>
                <a:srgbClr val="000000"/>
              </a:solidFill>
              <a:latin typeface="Arial"/>
            </a:endParaRPr>
          </a:p>
        </p:txBody>
      </p:sp>
      <p:sp>
        <p:nvSpPr>
          <p:cNvPr id="122" name="Google Shape;165;p30"/>
          <p:cNvSpPr txBox="1"/>
          <p:nvPr/>
        </p:nvSpPr>
        <p:spPr>
          <a:xfrm>
            <a:off x="311760" y="1152360"/>
            <a:ext cx="8520120" cy="3416040"/>
          </a:xfrm>
          <a:prstGeom prst="rect">
            <a:avLst/>
          </a:prstGeom>
          <a:noFill/>
          <a:ln w="0">
            <a:noFill/>
          </a:ln>
        </p:spPr>
        <p:txBody>
          <a:bodyPr tIns="91440" bIns="91440">
            <a:noAutofit/>
          </a:bodyPr>
          <a:p>
            <a:pPr>
              <a:lnSpc>
                <a:spcPct val="115000"/>
              </a:lnSpc>
              <a:tabLst>
                <a:tab algn="l" pos="0"/>
              </a:tabLst>
            </a:pPr>
            <a:r>
              <a:rPr b="1" lang="es" sz="1800" spc="-1" strike="noStrike">
                <a:solidFill>
                  <a:srgbClr val="595959"/>
                </a:solidFill>
                <a:latin typeface="Arial"/>
                <a:ea typeface="Arial"/>
              </a:rPr>
              <a:t>Implantar en el SGSI las ​mejoras identificadas​.</a:t>
            </a: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Realizar las ​acciones preventivas y correctivas​ </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Comunicar las acciones y mejoras​ a todas las partes interesadas</a:t>
            </a: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1" lang="es" sz="1800" spc="-1" strike="noStrike">
                <a:solidFill>
                  <a:srgbClr val="595959"/>
                </a:solidFill>
                <a:latin typeface="Arial"/>
                <a:ea typeface="Arial"/>
              </a:rPr>
              <a:t>Asegurarse que las mejoras introducidas alcanzan los ​objetivos previstos</a:t>
            </a:r>
            <a:r>
              <a:rPr b="0" lang="es" sz="1800" spc="-1" strike="noStrike">
                <a:solidFill>
                  <a:srgbClr val="595959"/>
                </a:solidFill>
                <a:latin typeface="Arial"/>
                <a:ea typeface="Arial"/>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Google Shape;170;p31"/>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124" name="Google Shape;171;p31"/>
          <p:cNvSpPr txBox="1"/>
          <p:nvPr/>
        </p:nvSpPr>
        <p:spPr>
          <a:xfrm>
            <a:off x="311760" y="1152360"/>
            <a:ext cx="8520120" cy="3416040"/>
          </a:xfrm>
          <a:prstGeom prst="rect">
            <a:avLst/>
          </a:prstGeom>
          <a:noFill/>
          <a:ln w="0">
            <a:noFill/>
          </a:ln>
        </p:spPr>
        <p:txBody>
          <a:bodyPr tIns="91440" bIns="91440">
            <a:noAutofit/>
          </a:bodyPr>
          <a:p>
            <a:endParaRPr b="0" lang="en-US" sz="1400" spc="-1" strike="noStrike">
              <a:solidFill>
                <a:srgbClr val="000000"/>
              </a:solidFill>
              <a:latin typeface="Arial"/>
            </a:endParaRPr>
          </a:p>
        </p:txBody>
      </p:sp>
      <p:pic>
        <p:nvPicPr>
          <p:cNvPr id="125" name="Google Shape;172;p31" descr=""/>
          <p:cNvPicPr/>
          <p:nvPr/>
        </p:nvPicPr>
        <p:blipFill>
          <a:blip r:embed="rId1"/>
          <a:stretch/>
        </p:blipFill>
        <p:spPr>
          <a:xfrm>
            <a:off x="2457720" y="1552680"/>
            <a:ext cx="3711240" cy="29440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Google Shape;60;p14"/>
          <p:cNvSpPr txBox="1"/>
          <p:nvPr/>
        </p:nvSpPr>
        <p:spPr>
          <a:xfrm>
            <a:off x="311760" y="61200"/>
            <a:ext cx="8520120" cy="49644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Normas ISO</a:t>
            </a:r>
            <a:endParaRPr b="0" lang="en-US" sz="2800" spc="-1" strike="noStrike">
              <a:solidFill>
                <a:srgbClr val="000000"/>
              </a:solidFill>
              <a:latin typeface="Arial"/>
            </a:endParaRPr>
          </a:p>
        </p:txBody>
      </p:sp>
      <p:sp>
        <p:nvSpPr>
          <p:cNvPr id="81" name="Google Shape;61;p14"/>
          <p:cNvSpPr txBox="1"/>
          <p:nvPr/>
        </p:nvSpPr>
        <p:spPr>
          <a:xfrm>
            <a:off x="311760" y="705960"/>
            <a:ext cx="8520120" cy="3862800"/>
          </a:xfrm>
          <a:prstGeom prst="rect">
            <a:avLst/>
          </a:prstGeom>
          <a:noFill/>
          <a:ln w="0">
            <a:noFill/>
          </a:ln>
        </p:spPr>
        <p:txBody>
          <a:bodyPr tIns="91440" bIns="91440">
            <a:noAutofit/>
          </a:bodyPr>
          <a:p>
            <a:pPr>
              <a:lnSpc>
                <a:spcPct val="115000"/>
              </a:lnSpc>
              <a:tabLst>
                <a:tab algn="l" pos="0"/>
              </a:tabLst>
            </a:pPr>
            <a:r>
              <a:rPr b="0" lang="es" sz="1800" spc="-1" strike="noStrike">
                <a:solidFill>
                  <a:srgbClr val="888888"/>
                </a:solidFill>
                <a:highlight>
                  <a:srgbClr val="ffffff"/>
                </a:highlight>
                <a:latin typeface="Arial"/>
                <a:ea typeface="Arial"/>
              </a:rPr>
              <a:t>	</a:t>
            </a:r>
            <a:r>
              <a:rPr b="0" lang="es" sz="1800" spc="-1" strike="noStrike">
                <a:solidFill>
                  <a:srgbClr val="888888"/>
                </a:solidFill>
                <a:highlight>
                  <a:srgbClr val="ffffff"/>
                </a:highlight>
                <a:latin typeface="Arial"/>
                <a:ea typeface="Arial"/>
              </a:rPr>
              <a:t>	</a:t>
            </a:r>
            <a:r>
              <a:rPr b="0" lang="es" sz="1800" spc="-1" strike="noStrike">
                <a:solidFill>
                  <a:srgbClr val="888888"/>
                </a:solidFill>
                <a:highlight>
                  <a:srgbClr val="ffffff"/>
                </a:highlight>
                <a:latin typeface="Arial"/>
                <a:ea typeface="Arial"/>
              </a:rPr>
              <a:t>	</a:t>
            </a:r>
            <a:r>
              <a:rPr b="0" lang="es" sz="1800" spc="-1" strike="noStrike">
                <a:solidFill>
                  <a:srgbClr val="888888"/>
                </a:solidFill>
                <a:highlight>
                  <a:srgbClr val="ffffff"/>
                </a:highlight>
                <a:latin typeface="Arial"/>
                <a:ea typeface="Arial"/>
              </a:rPr>
              <a:t>	</a:t>
            </a:r>
            <a:r>
              <a:rPr b="0" lang="es" sz="1800" spc="-1" strike="noStrike">
                <a:solidFill>
                  <a:srgbClr val="888888"/>
                </a:solidFill>
                <a:highlight>
                  <a:srgbClr val="ffffff"/>
                </a:highlight>
                <a:latin typeface="Arial"/>
                <a:ea typeface="Arial"/>
              </a:rPr>
              <a:t>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888888"/>
                </a:solidFill>
                <a:highlight>
                  <a:srgbClr val="ffffff"/>
                </a:highlight>
                <a:latin typeface="Arial"/>
                <a:ea typeface="Arial"/>
              </a:rPr>
              <a:t>                             </a:t>
            </a:r>
            <a:endParaRPr b="0" lang="en-US" sz="1800" spc="-1" strike="noStrike">
              <a:solidFill>
                <a:srgbClr val="000000"/>
              </a:solidFill>
              <a:latin typeface="Arial"/>
            </a:endParaRPr>
          </a:p>
          <a:p>
            <a:pPr>
              <a:lnSpc>
                <a:spcPct val="115000"/>
              </a:lnSpc>
              <a:spcBef>
                <a:spcPts val="1599"/>
              </a:spcBef>
              <a:tabLst>
                <a:tab algn="l" pos="0"/>
              </a:tabLst>
            </a:pP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888888"/>
                </a:solidFill>
                <a:highlight>
                  <a:srgbClr val="ffffff"/>
                </a:highlight>
                <a:latin typeface="Arial"/>
                <a:ea typeface="Arial"/>
              </a:rPr>
              <a:t>Son un conjunto de </a:t>
            </a:r>
            <a:r>
              <a:rPr b="0" lang="es" sz="1800" spc="-1" strike="noStrike">
                <a:solidFill>
                  <a:srgbClr val="000000"/>
                </a:solidFill>
                <a:highlight>
                  <a:srgbClr val="ffffff"/>
                </a:highlight>
                <a:latin typeface="Arial"/>
                <a:ea typeface="Arial"/>
              </a:rPr>
              <a:t>normas orientadas a ordenar la gestión de una empresa</a:t>
            </a:r>
            <a:r>
              <a:rPr b="0" lang="es" sz="1800" spc="-1" strike="noStrike">
                <a:solidFill>
                  <a:srgbClr val="888888"/>
                </a:solidFill>
                <a:highlight>
                  <a:srgbClr val="ffffff"/>
                </a:highlight>
                <a:latin typeface="Arial"/>
                <a:ea typeface="Arial"/>
              </a:rPr>
              <a:t> en sus distintos ámbitos</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888888"/>
                </a:solidFill>
                <a:highlight>
                  <a:srgbClr val="ffffff"/>
                </a:highlight>
                <a:latin typeface="Arial"/>
                <a:ea typeface="Arial"/>
              </a:rPr>
              <a:t>Se crearon con la finalidad de ofrecer</a:t>
            </a:r>
            <a:r>
              <a:rPr b="0" lang="es" sz="1800" spc="-1" strike="noStrike">
                <a:solidFill>
                  <a:srgbClr val="000000"/>
                </a:solidFill>
                <a:highlight>
                  <a:srgbClr val="ffffff"/>
                </a:highlight>
                <a:latin typeface="Arial"/>
                <a:ea typeface="Arial"/>
              </a:rPr>
              <a:t> orientación, coordinación, simplificación y unificación de criterios </a:t>
            </a:r>
            <a:r>
              <a:rPr b="0" lang="es" sz="1800" spc="-1" strike="noStrike">
                <a:solidFill>
                  <a:srgbClr val="888888"/>
                </a:solidFill>
                <a:highlight>
                  <a:srgbClr val="ffffff"/>
                </a:highlight>
                <a:latin typeface="Arial"/>
                <a:ea typeface="Arial"/>
              </a:rPr>
              <a:t>a las empresas y organizaciones con el objeto de </a:t>
            </a:r>
            <a:r>
              <a:rPr b="0" lang="es" sz="1800" spc="-1" strike="noStrike">
                <a:solidFill>
                  <a:srgbClr val="000000"/>
                </a:solidFill>
                <a:highlight>
                  <a:srgbClr val="ffffff"/>
                </a:highlight>
                <a:latin typeface="Arial"/>
                <a:ea typeface="Arial"/>
              </a:rPr>
              <a:t>reducir costes y aumentar la efectividad</a:t>
            </a:r>
            <a:r>
              <a:rPr b="0" lang="es" sz="1800" spc="-1" strike="noStrike">
                <a:solidFill>
                  <a:srgbClr val="888888"/>
                </a:solidFill>
                <a:highlight>
                  <a:srgbClr val="ffffff"/>
                </a:highlight>
                <a:latin typeface="Arial"/>
                <a:ea typeface="Arial"/>
              </a:rPr>
              <a:t>, así como </a:t>
            </a:r>
            <a:r>
              <a:rPr b="0" lang="es" sz="1800" spc="-1" strike="noStrike">
                <a:solidFill>
                  <a:srgbClr val="000000"/>
                </a:solidFill>
                <a:highlight>
                  <a:srgbClr val="ffffff"/>
                </a:highlight>
                <a:latin typeface="Arial"/>
                <a:ea typeface="Arial"/>
              </a:rPr>
              <a:t>estandarizar las normas de productos y servicios</a:t>
            </a:r>
            <a:r>
              <a:rPr b="0" lang="es" sz="1800" spc="-1" strike="noStrike">
                <a:solidFill>
                  <a:srgbClr val="888888"/>
                </a:solidFill>
                <a:highlight>
                  <a:srgbClr val="ffffff"/>
                </a:highlight>
                <a:latin typeface="Arial"/>
                <a:ea typeface="Arial"/>
              </a:rPr>
              <a:t> para las organizaciones internacionales.</a:t>
            </a:r>
            <a:endParaRPr b="0" lang="en-US" sz="1800" spc="-1" strike="noStrike">
              <a:solidFill>
                <a:srgbClr val="000000"/>
              </a:solidFill>
              <a:latin typeface="Arial"/>
            </a:endParaRPr>
          </a:p>
          <a:p>
            <a:pPr>
              <a:lnSpc>
                <a:spcPct val="115000"/>
              </a:lnSpc>
              <a:spcBef>
                <a:spcPts val="1599"/>
              </a:spcBef>
              <a:tabLst>
                <a:tab algn="l" pos="0"/>
              </a:tabLst>
            </a:pP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pic>
        <p:nvPicPr>
          <p:cNvPr id="82" name="Google Shape;62;p14" descr=""/>
          <p:cNvPicPr/>
          <p:nvPr/>
        </p:nvPicPr>
        <p:blipFill>
          <a:blip r:embed="rId1"/>
          <a:stretch/>
        </p:blipFill>
        <p:spPr>
          <a:xfrm>
            <a:off x="3649680" y="705960"/>
            <a:ext cx="1963440" cy="152316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Google Shape;177;p32"/>
          <p:cNvSpPr txBox="1"/>
          <p:nvPr/>
        </p:nvSpPr>
        <p:spPr>
          <a:xfrm>
            <a:off x="311760" y="112320"/>
            <a:ext cx="8520120" cy="16812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127" name="Google Shape;178;p32"/>
          <p:cNvSpPr txBox="1"/>
          <p:nvPr/>
        </p:nvSpPr>
        <p:spPr>
          <a:xfrm>
            <a:off x="311760" y="1278720"/>
            <a:ext cx="8520120" cy="328968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pic>
        <p:nvPicPr>
          <p:cNvPr id="128" name="Google Shape;179;p32" descr=""/>
          <p:cNvPicPr/>
          <p:nvPr/>
        </p:nvPicPr>
        <p:blipFill>
          <a:blip r:embed="rId1"/>
          <a:stretch/>
        </p:blipFill>
        <p:spPr>
          <a:xfrm>
            <a:off x="804960" y="281160"/>
            <a:ext cx="7534080" cy="44125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Google Shape;184;p33"/>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Análisis de Riesgo </a:t>
            </a:r>
            <a:endParaRPr b="0" lang="en-US" sz="2800" spc="-1" strike="noStrike">
              <a:solidFill>
                <a:srgbClr val="000000"/>
              </a:solidFill>
              <a:latin typeface="Arial"/>
            </a:endParaRPr>
          </a:p>
        </p:txBody>
      </p:sp>
      <p:sp>
        <p:nvSpPr>
          <p:cNvPr id="130" name="Google Shape;185;p33"/>
          <p:cNvSpPr txBox="1"/>
          <p:nvPr/>
        </p:nvSpPr>
        <p:spPr>
          <a:xfrm>
            <a:off x="311760" y="1152360"/>
            <a:ext cx="8520120" cy="341604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Permite ubicar el riesgo y conocer los factores que influyen, negativa- o positivamente, en el riesgo.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E​n el proceso de analizar un riesgo también es importante de reconocer que cada riesgo tiene sus características: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r>
              <a:rPr b="0" lang="es" sz="1800" spc="-1" strike="noStrike">
                <a:solidFill>
                  <a:srgbClr val="595959"/>
                </a:solidFill>
                <a:latin typeface="Arial"/>
                <a:ea typeface="Arial"/>
              </a:rPr>
              <a:t>Dinámico y cambiante (Interacción de ​Amenazas​ y ​Vulnerabilidad​)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r>
              <a:rPr b="0" lang="es" sz="1800" spc="-1" strike="noStrike">
                <a:solidFill>
                  <a:srgbClr val="595959"/>
                </a:solidFill>
                <a:latin typeface="Arial"/>
                <a:ea typeface="Arial"/>
              </a:rPr>
              <a:t>Diferenciado y tiene diferentes caracteres (caracteres de Vulnerabilidad)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r>
              <a:rPr b="0" lang="es" sz="1800" spc="-1" strike="noStrike">
                <a:solidFill>
                  <a:srgbClr val="595959"/>
                </a:solidFill>
                <a:latin typeface="Arial"/>
                <a:ea typeface="Arial"/>
              </a:rPr>
              <a:t>No siempre es percibido de igual manera en una institución  </a:t>
            </a:r>
            <a:endParaRPr b="0" lang="en-US" sz="1800" spc="-1" strike="noStrike">
              <a:solidFill>
                <a:srgbClr val="000000"/>
              </a:solidFill>
              <a:latin typeface="Arial"/>
            </a:endParaRPr>
          </a:p>
          <a:p>
            <a:pPr>
              <a:lnSpc>
                <a:spcPct val="115000"/>
              </a:lnSpc>
              <a:spcBef>
                <a:spcPts val="1599"/>
              </a:spcBef>
              <a:tabLst>
                <a:tab algn="l" pos="0"/>
              </a:tabLst>
            </a:pPr>
            <a:endParaRPr b="0" lang="en-US" sz="1800" spc="-1" strike="noStrike">
              <a:solidFill>
                <a:srgbClr val="000000"/>
              </a:solidFill>
              <a:latin typeface="Arial"/>
            </a:endParaRPr>
          </a:p>
          <a:p>
            <a:pPr>
              <a:lnSpc>
                <a:spcPct val="115000"/>
              </a:lnSpc>
              <a:spcBef>
                <a:spcPts val="1599"/>
              </a:spcBef>
              <a:tabLst>
                <a:tab algn="l" pos="0"/>
              </a:tabLst>
            </a:pP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Google Shape;190;p34"/>
          <p:cNvSpPr txBox="1"/>
          <p:nvPr/>
        </p:nvSpPr>
        <p:spPr>
          <a:xfrm>
            <a:off x="311760" y="106200"/>
            <a:ext cx="8520120" cy="51948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ACTIVOS</a:t>
            </a:r>
            <a:endParaRPr b="0" lang="en-US" sz="2800" spc="-1" strike="noStrike">
              <a:solidFill>
                <a:srgbClr val="000000"/>
              </a:solidFill>
              <a:latin typeface="Arial"/>
            </a:endParaRPr>
          </a:p>
        </p:txBody>
      </p:sp>
      <p:sp>
        <p:nvSpPr>
          <p:cNvPr id="132" name="Google Shape;191;p34"/>
          <p:cNvSpPr txBox="1"/>
          <p:nvPr/>
        </p:nvSpPr>
        <p:spPr>
          <a:xfrm>
            <a:off x="311760" y="626040"/>
            <a:ext cx="8520120" cy="438444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Se denominan activos los recursos del sistema de información o relacionados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El activo esencial es la información​ que maneja el sistema; o sea los datos.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Los servicios​ que se necesitan para poder gestionar dichos datos.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Las aplicaciones informáticas​ (software) que permiten manejar los datos.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Los equipos informáticos​ (hardware) y que permiten hospedar datos, aplicaciones y servicios.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Las redes de comunicaciones​ que permiten intercambiar datos.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Las instalaciones​ que acogen equipos informáticos y de comunicaciones.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Las personas​ que explotan u operan todos los elementos anteriormente citado</a:t>
            </a: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Google Shape;196;p35"/>
          <p:cNvSpPr txBox="1"/>
          <p:nvPr/>
        </p:nvSpPr>
        <p:spPr>
          <a:xfrm>
            <a:off x="311760" y="45900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Valoración. Por qué interesa un activo X lo que vale. </a:t>
            </a:r>
            <a:endParaRPr b="0" lang="en-US" sz="2800" spc="-1" strike="noStrike">
              <a:solidFill>
                <a:srgbClr val="000000"/>
              </a:solidFill>
              <a:latin typeface="Arial"/>
            </a:endParaRPr>
          </a:p>
        </p:txBody>
      </p:sp>
      <p:sp>
        <p:nvSpPr>
          <p:cNvPr id="134" name="Google Shape;197;p35"/>
          <p:cNvSpPr txBox="1"/>
          <p:nvPr/>
        </p:nvSpPr>
        <p:spPr>
          <a:xfrm>
            <a:off x="311760" y="1152360"/>
            <a:ext cx="8520120" cy="341604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No se está hablando de lo que cuestan las cosas, sino de lo que valen.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Si algo no vale para nada, prescíndase de ello.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Si no se puede prescindir impunemente de un activo, es que algo vale;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r>
              <a:rPr b="0" lang="es" sz="1800" spc="-1" strike="noStrike">
                <a:solidFill>
                  <a:srgbClr val="595959"/>
                </a:solidFill>
                <a:latin typeface="Arial"/>
                <a:ea typeface="Arial"/>
              </a:rPr>
              <a:t>Eso es lo que hay que averiguar pues eso es lo que hay que proteger</a:t>
            </a: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0" lang="es" sz="1800" spc="-1" strike="noStrike">
                <a:solidFill>
                  <a:srgbClr val="595959"/>
                </a:solidFill>
                <a:latin typeface="Arial"/>
                <a:ea typeface="Arial"/>
              </a:rPr>
              <a:t>Valores Cuantitativos y/o Cualitativos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Google Shape;202;p36"/>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136" name="Google Shape;203;p36"/>
          <p:cNvSpPr txBox="1"/>
          <p:nvPr/>
        </p:nvSpPr>
        <p:spPr>
          <a:xfrm>
            <a:off x="311760" y="190440"/>
            <a:ext cx="8583480" cy="480600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El modelo se puede aplicar a los diferentes elementos de manera aislado, pero es sumamente importante aplicarlo también al sistemas completa,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Entre más alta la Probabilidad de Amenaza y Magnitud de Daño, más grande es el riesgo y el peligro al sistema, lo que significa que es necesario implementar mayores medidas de protección.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Existen varios métodos de como valorar un riesgo y al final, todos tienen los mismos retos -las variables son difíciles de precisar y en su mayoría son estimaciones- y llegan casi a los mismos resultados y conclusiones.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En el ámbito de la ​Seguridad Informática​, el método más usado es el Análisis de Riesgo. La valoración del riesgo basada en la fórmula matemática:</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Riesgo = Probabilidad de Amenaza x Magnitud de Daño </a:t>
            </a:r>
            <a:endParaRPr b="0" lang="en-US" sz="1800" spc="-1" strike="noStrike">
              <a:solidFill>
                <a:srgbClr val="000000"/>
              </a:solidFill>
              <a:latin typeface="Arial"/>
            </a:endParaRPr>
          </a:p>
          <a:p>
            <a:pPr>
              <a:lnSpc>
                <a:spcPct val="115000"/>
              </a:lnSpc>
              <a:spcBef>
                <a:spcPts val="1599"/>
              </a:spcBef>
              <a:tabLst>
                <a:tab algn="l" pos="0"/>
              </a:tabLst>
            </a:pP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Google Shape;208;p37"/>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¿Cuánto vale la “salud” de los activos? </a:t>
            </a:r>
            <a:endParaRPr b="0" lang="en-US" sz="2800" spc="-1" strike="noStrike">
              <a:solidFill>
                <a:srgbClr val="000000"/>
              </a:solidFill>
              <a:latin typeface="Arial"/>
            </a:endParaRPr>
          </a:p>
        </p:txBody>
      </p:sp>
      <p:sp>
        <p:nvSpPr>
          <p:cNvPr id="138" name="Google Shape;209;p37"/>
          <p:cNvSpPr txBox="1"/>
          <p:nvPr/>
        </p:nvSpPr>
        <p:spPr>
          <a:xfrm>
            <a:off x="311760" y="949320"/>
            <a:ext cx="8520120" cy="419364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La valoración es la determinación del coste que supondría salir de una incidencia que destrozara el activo​. </a:t>
            </a:r>
            <a:endParaRPr b="0" lang="en-US" sz="1800" spc="-1" strike="noStrike">
              <a:solidFill>
                <a:srgbClr val="000000"/>
              </a:solidFill>
              <a:latin typeface="Arial"/>
            </a:endParaRPr>
          </a:p>
          <a:p>
            <a:pPr>
              <a:lnSpc>
                <a:spcPct val="100000"/>
              </a:lnSpc>
              <a:spcBef>
                <a:spcPts val="1599"/>
              </a:spcBef>
              <a:tabLst>
                <a:tab algn="l" pos="0"/>
              </a:tabLst>
            </a:pPr>
            <a:r>
              <a:rPr b="0" lang="es" sz="1800" spc="-1" strike="noStrike">
                <a:solidFill>
                  <a:srgbClr val="595959"/>
                </a:solidFill>
                <a:latin typeface="Arial"/>
                <a:ea typeface="Arial"/>
              </a:rPr>
              <a:t> </a:t>
            </a:r>
            <a:r>
              <a:rPr b="0" lang="es" sz="1800" spc="-1" strike="noStrike">
                <a:solidFill>
                  <a:srgbClr val="595959"/>
                </a:solidFill>
                <a:latin typeface="Arial"/>
                <a:ea typeface="Arial"/>
              </a:rPr>
              <a:t>Hay muchos factores a considerar: </a:t>
            </a:r>
            <a:endParaRPr b="0" lang="en-US" sz="1800" spc="-1" strike="noStrike">
              <a:solidFill>
                <a:srgbClr val="000000"/>
              </a:solidFill>
              <a:latin typeface="Arial"/>
            </a:endParaRPr>
          </a:p>
          <a:p>
            <a:pPr>
              <a:lnSpc>
                <a:spcPct val="100000"/>
              </a:lnSpc>
              <a:spcBef>
                <a:spcPts val="1599"/>
              </a:spcBef>
              <a:tabLst>
                <a:tab algn="l" pos="0"/>
              </a:tabLst>
            </a:pPr>
            <a:r>
              <a:rPr b="0" lang="es" sz="1800" spc="-1" strike="noStrike">
                <a:solidFill>
                  <a:srgbClr val="595959"/>
                </a:solidFill>
                <a:latin typeface="Arial"/>
                <a:ea typeface="Arial"/>
              </a:rPr>
              <a:t>•</a:t>
            </a:r>
            <a:r>
              <a:rPr b="1" lang="es" sz="1800" spc="-1" strike="noStrike">
                <a:solidFill>
                  <a:srgbClr val="595959"/>
                </a:solidFill>
                <a:latin typeface="Arial"/>
                <a:ea typeface="Arial"/>
              </a:rPr>
              <a:t> ​</a:t>
            </a:r>
            <a:r>
              <a:rPr b="1" lang="es" sz="1800" spc="-1" strike="noStrike">
                <a:solidFill>
                  <a:srgbClr val="595959"/>
                </a:solidFill>
                <a:latin typeface="Arial"/>
                <a:ea typeface="Arial"/>
              </a:rPr>
              <a:t>coste de reposición</a:t>
            </a:r>
            <a:r>
              <a:rPr b="0" lang="es" sz="1800" spc="-1" strike="noStrike">
                <a:solidFill>
                  <a:srgbClr val="595959"/>
                </a:solidFill>
                <a:latin typeface="Arial"/>
                <a:ea typeface="Arial"/>
              </a:rPr>
              <a:t>:​ adquisición e instalación </a:t>
            </a:r>
            <a:endParaRPr b="0" lang="en-US" sz="1800" spc="-1" strike="noStrike">
              <a:solidFill>
                <a:srgbClr val="000000"/>
              </a:solidFill>
              <a:latin typeface="Arial"/>
            </a:endParaRPr>
          </a:p>
          <a:p>
            <a:pPr>
              <a:lnSpc>
                <a:spcPct val="100000"/>
              </a:lnSpc>
              <a:spcBef>
                <a:spcPts val="1599"/>
              </a:spcBef>
              <a:tabLst>
                <a:tab algn="l" pos="0"/>
              </a:tabLst>
            </a:pPr>
            <a:r>
              <a:rPr b="0" lang="es" sz="1800" spc="-1" strike="noStrike">
                <a:solidFill>
                  <a:srgbClr val="595959"/>
                </a:solidFill>
                <a:latin typeface="Arial"/>
                <a:ea typeface="Arial"/>
              </a:rPr>
              <a:t>•</a:t>
            </a:r>
            <a:r>
              <a:rPr b="1" lang="es" sz="1800" spc="-1" strike="noStrike">
                <a:solidFill>
                  <a:srgbClr val="595959"/>
                </a:solidFill>
                <a:latin typeface="Arial"/>
                <a:ea typeface="Arial"/>
              </a:rPr>
              <a:t> </a:t>
            </a:r>
            <a:r>
              <a:rPr b="1" lang="es" sz="1800" spc="-1" strike="noStrike">
                <a:solidFill>
                  <a:srgbClr val="595959"/>
                </a:solidFill>
                <a:latin typeface="Arial"/>
                <a:ea typeface="Arial"/>
              </a:rPr>
              <a:t>coste de mano de obra</a:t>
            </a:r>
            <a:r>
              <a:rPr b="0" lang="es" sz="1800" spc="-1" strike="noStrike">
                <a:solidFill>
                  <a:srgbClr val="595959"/>
                </a:solidFill>
                <a:latin typeface="Arial"/>
                <a:ea typeface="Arial"/>
              </a:rPr>
              <a:t>​ (especializada) invertida en recuperar el activo </a:t>
            </a:r>
            <a:endParaRPr b="0" lang="en-US" sz="1800" spc="-1" strike="noStrike">
              <a:solidFill>
                <a:srgbClr val="000000"/>
              </a:solidFill>
              <a:latin typeface="Arial"/>
            </a:endParaRPr>
          </a:p>
          <a:p>
            <a:pPr>
              <a:lnSpc>
                <a:spcPct val="100000"/>
              </a:lnSpc>
              <a:spcBef>
                <a:spcPts val="1599"/>
              </a:spcBef>
              <a:tabLst>
                <a:tab algn="l" pos="0"/>
              </a:tabLst>
            </a:pPr>
            <a:r>
              <a:rPr b="0" lang="es" sz="1800" spc="-1" strike="noStrike">
                <a:solidFill>
                  <a:srgbClr val="595959"/>
                </a:solidFill>
                <a:latin typeface="Arial"/>
                <a:ea typeface="Arial"/>
              </a:rPr>
              <a:t>• </a:t>
            </a:r>
            <a:r>
              <a:rPr b="1" lang="es" sz="1800" spc="-1" strike="noStrike">
                <a:solidFill>
                  <a:srgbClr val="595959"/>
                </a:solidFill>
                <a:latin typeface="Arial"/>
                <a:ea typeface="Arial"/>
              </a:rPr>
              <a:t>lucro cesante​</a:t>
            </a:r>
            <a:r>
              <a:rPr b="0" lang="es" sz="1800" spc="-1" strike="noStrike">
                <a:solidFill>
                  <a:srgbClr val="595959"/>
                </a:solidFill>
                <a:latin typeface="Arial"/>
                <a:ea typeface="Arial"/>
              </a:rPr>
              <a:t>: pérdida de ingresos </a:t>
            </a:r>
            <a:endParaRPr b="0" lang="en-US" sz="1800" spc="-1" strike="noStrike">
              <a:solidFill>
                <a:srgbClr val="000000"/>
              </a:solidFill>
              <a:latin typeface="Arial"/>
            </a:endParaRPr>
          </a:p>
          <a:p>
            <a:pPr>
              <a:lnSpc>
                <a:spcPct val="100000"/>
              </a:lnSpc>
              <a:spcBef>
                <a:spcPts val="1599"/>
              </a:spcBef>
              <a:tabLst>
                <a:tab algn="l" pos="0"/>
              </a:tabLst>
            </a:pPr>
            <a:r>
              <a:rPr b="0" lang="es" sz="1800" spc="-1" strike="noStrike">
                <a:solidFill>
                  <a:srgbClr val="595959"/>
                </a:solidFill>
                <a:latin typeface="Arial"/>
                <a:ea typeface="Arial"/>
              </a:rPr>
              <a:t>•</a:t>
            </a:r>
            <a:r>
              <a:rPr b="1" lang="es" sz="1800" spc="-1" strike="noStrike">
                <a:solidFill>
                  <a:srgbClr val="595959"/>
                </a:solidFill>
                <a:latin typeface="Arial"/>
                <a:ea typeface="Arial"/>
              </a:rPr>
              <a:t> ​</a:t>
            </a:r>
            <a:r>
              <a:rPr b="1" lang="es" sz="1800" spc="-1" strike="noStrike">
                <a:solidFill>
                  <a:srgbClr val="595959"/>
                </a:solidFill>
                <a:latin typeface="Arial"/>
                <a:ea typeface="Arial"/>
              </a:rPr>
              <a:t>capacidad de operar​</a:t>
            </a:r>
            <a:r>
              <a:rPr b="0" lang="es" sz="1800" spc="-1" strike="noStrike">
                <a:solidFill>
                  <a:srgbClr val="595959"/>
                </a:solidFill>
                <a:latin typeface="Arial"/>
                <a:ea typeface="Arial"/>
              </a:rPr>
              <a:t>: confianza de los usuarios y proveedores </a:t>
            </a:r>
            <a:endParaRPr b="0" lang="en-US" sz="1800" spc="-1" strike="noStrike">
              <a:solidFill>
                <a:srgbClr val="000000"/>
              </a:solidFill>
              <a:latin typeface="Arial"/>
            </a:endParaRPr>
          </a:p>
          <a:p>
            <a:pPr>
              <a:lnSpc>
                <a:spcPct val="100000"/>
              </a:lnSpc>
              <a:spcBef>
                <a:spcPts val="1599"/>
              </a:spcBef>
              <a:tabLst>
                <a:tab algn="l" pos="0"/>
              </a:tabLst>
            </a:pPr>
            <a:r>
              <a:rPr b="0" lang="es" sz="1800" spc="-1" strike="noStrike">
                <a:solidFill>
                  <a:srgbClr val="595959"/>
                </a:solidFill>
                <a:latin typeface="Arial"/>
                <a:ea typeface="Arial"/>
              </a:rPr>
              <a:t>•</a:t>
            </a:r>
            <a:r>
              <a:rPr b="1" lang="es" sz="1800" spc="-1" strike="noStrike">
                <a:solidFill>
                  <a:srgbClr val="595959"/>
                </a:solidFill>
                <a:latin typeface="Arial"/>
                <a:ea typeface="Arial"/>
              </a:rPr>
              <a:t> ​</a:t>
            </a:r>
            <a:r>
              <a:rPr b="1" lang="es" sz="1800" spc="-1" strike="noStrike">
                <a:solidFill>
                  <a:srgbClr val="595959"/>
                </a:solidFill>
                <a:latin typeface="Arial"/>
                <a:ea typeface="Arial"/>
              </a:rPr>
              <a:t>sanciones ​por incumplimiento de la ley</a:t>
            </a:r>
            <a:r>
              <a:rPr b="0" lang="es" sz="1800" spc="-1" strike="noStrike">
                <a:solidFill>
                  <a:srgbClr val="595959"/>
                </a:solidFill>
                <a:latin typeface="Arial"/>
                <a:ea typeface="Arial"/>
              </a:rPr>
              <a:t> u obligaciones contractuales </a:t>
            </a:r>
            <a:endParaRPr b="0" lang="en-US" sz="1800" spc="-1" strike="noStrike">
              <a:solidFill>
                <a:srgbClr val="000000"/>
              </a:solidFill>
              <a:latin typeface="Arial"/>
            </a:endParaRPr>
          </a:p>
          <a:p>
            <a:pPr>
              <a:lnSpc>
                <a:spcPct val="100000"/>
              </a:lnSpc>
              <a:spcBef>
                <a:spcPts val="1599"/>
              </a:spcBef>
              <a:tabLst>
                <a:tab algn="l" pos="0"/>
              </a:tabLst>
            </a:pPr>
            <a:r>
              <a:rPr b="0" lang="es" sz="1800" spc="-1" strike="noStrike">
                <a:solidFill>
                  <a:srgbClr val="595959"/>
                </a:solidFill>
                <a:latin typeface="Arial"/>
                <a:ea typeface="Arial"/>
              </a:rPr>
              <a:t>• ​</a:t>
            </a:r>
            <a:r>
              <a:rPr b="1" lang="es" sz="1800" spc="-1" strike="noStrike">
                <a:solidFill>
                  <a:srgbClr val="595959"/>
                </a:solidFill>
                <a:latin typeface="Arial"/>
                <a:ea typeface="Arial"/>
              </a:rPr>
              <a:t>daño a otros activos​</a:t>
            </a:r>
            <a:r>
              <a:rPr b="0" lang="es" sz="1800" spc="-1" strike="noStrike">
                <a:solidFill>
                  <a:srgbClr val="595959"/>
                </a:solidFill>
                <a:latin typeface="Arial"/>
                <a:ea typeface="Arial"/>
              </a:rPr>
              <a:t>, propios o ajenos </a:t>
            </a:r>
            <a:r>
              <a:rPr b="1" lang="es" sz="1800" spc="-1" strike="noStrike">
                <a:solidFill>
                  <a:srgbClr val="595959"/>
                </a:solidFill>
                <a:latin typeface="Arial"/>
                <a:ea typeface="Arial"/>
              </a:rPr>
              <a:t>• ​daño a personas </a:t>
            </a: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Google Shape;214;p38"/>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Valoración cualitativa - </a:t>
            </a:r>
            <a:endParaRPr b="0" lang="en-US" sz="2800" spc="-1" strike="noStrike">
              <a:solidFill>
                <a:srgbClr val="000000"/>
              </a:solidFill>
              <a:latin typeface="Arial"/>
            </a:endParaRPr>
          </a:p>
        </p:txBody>
      </p:sp>
      <p:sp>
        <p:nvSpPr>
          <p:cNvPr id="140" name="Google Shape;215;p38"/>
          <p:cNvSpPr txBox="1"/>
          <p:nvPr/>
        </p:nvSpPr>
        <p:spPr>
          <a:xfrm>
            <a:off x="311760" y="1152360"/>
            <a:ext cx="8520120" cy="341604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Las escalas cualitativas permiten avanzar con rapidez, posicionando el valor de cada activo en un orden relativo respecto de los demás.</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Es frecuente plantear estas escalas como “órdenes de magnitud” y, en consecuencia, derivar estimaciones del orden de magnitud del riesgo.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La limitación de las valoraciones cualitativas es que no permiten comparar valores más allá de su orden relativo. </a:t>
            </a: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0" lang="es" sz="1800" spc="-1" strike="noStrike">
                <a:solidFill>
                  <a:srgbClr val="595959"/>
                </a:solidFill>
                <a:latin typeface="Arial"/>
                <a:ea typeface="Arial"/>
              </a:rPr>
              <a:t>No se pueden sumar valores.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Google Shape;220;p39"/>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Valoración cuantitativa </a:t>
            </a:r>
            <a:endParaRPr b="0" lang="en-US" sz="2800" spc="-1" strike="noStrike">
              <a:solidFill>
                <a:srgbClr val="000000"/>
              </a:solidFill>
              <a:latin typeface="Arial"/>
            </a:endParaRPr>
          </a:p>
        </p:txBody>
      </p:sp>
      <p:sp>
        <p:nvSpPr>
          <p:cNvPr id="142" name="Google Shape;221;p39"/>
          <p:cNvSpPr txBox="1"/>
          <p:nvPr/>
        </p:nvSpPr>
        <p:spPr>
          <a:xfrm>
            <a:off x="311760" y="1152360"/>
            <a:ext cx="8520120" cy="341604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Las valoraciones numéricas absolutas cuestan mucho esfuerzo;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pero no adolecen de los problemas de las valoraciones cualitativas.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Sumar valores numéricos es absolutamente “natural” y la interpretación de las sumas no es nunca motivo de controversia. </a:t>
            </a: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0" lang="es" sz="1800" spc="-1" strike="noStrike">
                <a:solidFill>
                  <a:srgbClr val="595959"/>
                </a:solidFill>
                <a:latin typeface="Arial"/>
                <a:ea typeface="Arial"/>
              </a:rPr>
              <a:t>Si la valoración es dineraria, además se pueden hacer estudios económicos • ¿Vale la pena invertir tanto dinero en esta salvaguarda? • ¿Qué conjunto de salvaguardas optimizan la inversión? • ¿En qué plazo de tiempo se recupera la inversión? • ¿Cuánto es razonable que cueste la prima de un seguro?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Google Shape;226;p40"/>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Las amenazas son “cosas que ocurren”. </a:t>
            </a:r>
            <a:endParaRPr b="0" lang="en-US" sz="2800" spc="-1" strike="noStrike">
              <a:solidFill>
                <a:srgbClr val="000000"/>
              </a:solidFill>
              <a:latin typeface="Arial"/>
            </a:endParaRPr>
          </a:p>
        </p:txBody>
      </p:sp>
      <p:sp>
        <p:nvSpPr>
          <p:cNvPr id="144" name="Google Shape;227;p40"/>
          <p:cNvSpPr txBox="1"/>
          <p:nvPr/>
        </p:nvSpPr>
        <p:spPr>
          <a:xfrm>
            <a:off x="311760" y="893160"/>
            <a:ext cx="8766360" cy="4327920"/>
          </a:xfrm>
          <a:prstGeom prst="rect">
            <a:avLst/>
          </a:prstGeom>
          <a:noFill/>
          <a:ln w="0">
            <a:noFill/>
          </a:ln>
        </p:spPr>
        <p:txBody>
          <a:bodyPr tIns="91440" bIns="91440">
            <a:noAutofit/>
          </a:bodyPr>
          <a:p>
            <a:pPr>
              <a:lnSpc>
                <a:spcPct val="115000"/>
              </a:lnSpc>
              <a:tabLst>
                <a:tab algn="l" pos="0"/>
              </a:tabLst>
            </a:pPr>
            <a:r>
              <a:rPr b="1" lang="es" sz="1800" spc="-1" strike="noStrike">
                <a:solidFill>
                  <a:srgbClr val="595959"/>
                </a:solidFill>
                <a:latin typeface="Arial"/>
                <a:ea typeface="Arial"/>
              </a:rPr>
              <a:t>Hay accidentes naturales</a:t>
            </a:r>
            <a:r>
              <a:rPr b="0" lang="es" sz="1800" spc="-1" strike="noStrike">
                <a:solidFill>
                  <a:srgbClr val="595959"/>
                </a:solidFill>
                <a:latin typeface="Arial"/>
                <a:ea typeface="Arial"/>
              </a:rPr>
              <a:t> (terremotos, inundaciones, ...)</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y desastres industriales</a:t>
            </a:r>
            <a:r>
              <a:rPr b="0" lang="es" sz="1800" spc="-1" strike="noStrike">
                <a:solidFill>
                  <a:srgbClr val="595959"/>
                </a:solidFill>
                <a:latin typeface="Arial"/>
                <a:ea typeface="Arial"/>
              </a:rPr>
              <a:t> (contaminación, fallos eléctricos, ...)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ante los cuales el sistema de información es víctima pasiva; pero no por ser pasivos hay que permanecer indefensos​. </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Hay amenazas causadas por las personas</a:t>
            </a: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bien errores, </a:t>
            </a:r>
            <a:endParaRPr b="0" lang="en-US" sz="1800" spc="-1" strike="noStrike">
              <a:solidFill>
                <a:srgbClr val="000000"/>
              </a:solidFill>
              <a:latin typeface="Arial"/>
            </a:endParaRPr>
          </a:p>
          <a:p>
            <a:pPr marL="457200">
              <a:lnSpc>
                <a:spcPct val="115000"/>
              </a:lnSpc>
              <a:spcBef>
                <a:spcPts val="1599"/>
              </a:spcBef>
              <a:tabLst>
                <a:tab algn="l" pos="0"/>
              </a:tabLst>
            </a:pPr>
            <a:r>
              <a:rPr b="0" lang="es" sz="1800" spc="-1" strike="noStrike">
                <a:solidFill>
                  <a:srgbClr val="595959"/>
                </a:solidFill>
                <a:latin typeface="Arial"/>
                <a:ea typeface="Arial"/>
              </a:rPr>
              <a:t>bien ataques intencionados.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No todas las amenazas afectan a todos los activos, sino que hay una ​cierta relación entre el tipo de activo y lo que le podría ocurrir. </a:t>
            </a: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Google Shape;232;p41"/>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Valoración de las amenazas </a:t>
            </a:r>
            <a:endParaRPr b="0" lang="en-US" sz="2800" spc="-1" strike="noStrike">
              <a:solidFill>
                <a:srgbClr val="000000"/>
              </a:solidFill>
              <a:latin typeface="Arial"/>
            </a:endParaRPr>
          </a:p>
        </p:txBody>
      </p:sp>
      <p:sp>
        <p:nvSpPr>
          <p:cNvPr id="146" name="Google Shape;233;p41"/>
          <p:cNvSpPr txBox="1"/>
          <p:nvPr/>
        </p:nvSpPr>
        <p:spPr>
          <a:xfrm>
            <a:off x="311760" y="1152360"/>
            <a:ext cx="8520120" cy="341604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Cuando un activo es víctima de una amenaza, no se ve afectado en todas sus dimensiones, ni en la misma cuantía.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Una vez determinado que una amenaza puede perjudicar a un activo, hay que estimar cuán vulnerable es el activo, en dos sentidos​: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r>
              <a:rPr b="1" lang="es" sz="1800" spc="-1" strike="noStrike">
                <a:solidFill>
                  <a:srgbClr val="595959"/>
                </a:solidFill>
                <a:latin typeface="Arial"/>
                <a:ea typeface="Arial"/>
              </a:rPr>
              <a:t>degradación​</a:t>
            </a:r>
            <a:r>
              <a:rPr b="0" lang="es" sz="1800" spc="-1" strike="noStrike">
                <a:solidFill>
                  <a:srgbClr val="595959"/>
                </a:solidFill>
                <a:latin typeface="Arial"/>
                <a:ea typeface="Arial"/>
              </a:rPr>
              <a:t>: cuán perjudicado resultaría el activo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r>
              <a:rPr b="1" lang="es" sz="1800" spc="-1" strike="noStrike">
                <a:solidFill>
                  <a:srgbClr val="595959"/>
                </a:solidFill>
                <a:latin typeface="Arial"/>
                <a:ea typeface="Arial"/>
              </a:rPr>
              <a:t>frecuencia:​ </a:t>
            </a:r>
            <a:r>
              <a:rPr b="0" lang="es" sz="1800" spc="-1" strike="noStrike">
                <a:solidFill>
                  <a:srgbClr val="595959"/>
                </a:solidFill>
                <a:latin typeface="Arial"/>
                <a:ea typeface="Arial"/>
              </a:rPr>
              <a:t>cada cuánto se materializa la amenaza </a:t>
            </a: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Google Shape;67;p15"/>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Gestión del Riesgo</a:t>
            </a:r>
            <a:endParaRPr b="0" lang="en-US" sz="2800" spc="-1" strike="noStrike">
              <a:solidFill>
                <a:srgbClr val="000000"/>
              </a:solidFill>
              <a:latin typeface="Arial"/>
            </a:endParaRPr>
          </a:p>
        </p:txBody>
      </p:sp>
      <p:sp>
        <p:nvSpPr>
          <p:cNvPr id="84" name="Google Shape;68;p15"/>
          <p:cNvSpPr txBox="1"/>
          <p:nvPr/>
        </p:nvSpPr>
        <p:spPr>
          <a:xfrm>
            <a:off x="311760" y="1152360"/>
            <a:ext cx="8520120" cy="3416040"/>
          </a:xfrm>
          <a:prstGeom prst="rect">
            <a:avLst/>
          </a:prstGeom>
          <a:noFill/>
          <a:ln w="0">
            <a:noFill/>
          </a:ln>
        </p:spPr>
        <p:txBody>
          <a:bodyPr tIns="91440" bIns="91440">
            <a:noAutofit/>
          </a:bodyPr>
          <a:p>
            <a:endParaRPr b="0" lang="en-US" sz="1400" spc="-1" strike="noStrike">
              <a:solidFill>
                <a:srgbClr val="000000"/>
              </a:solidFill>
              <a:latin typeface="Arial"/>
            </a:endParaRPr>
          </a:p>
        </p:txBody>
      </p:sp>
      <p:pic>
        <p:nvPicPr>
          <p:cNvPr id="85" name="Google Shape;69;p15" descr=""/>
          <p:cNvPicPr/>
          <p:nvPr/>
        </p:nvPicPr>
        <p:blipFill>
          <a:blip r:embed="rId1"/>
          <a:srcRect l="16040" t="16274" r="0" b="0"/>
          <a:stretch/>
        </p:blipFill>
        <p:spPr>
          <a:xfrm>
            <a:off x="1531080" y="1450440"/>
            <a:ext cx="4646160" cy="291384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Google Shape;238;p42"/>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 </a:t>
            </a:r>
            <a:r>
              <a:rPr b="0" lang="es" sz="2800" spc="-1" strike="noStrike">
                <a:solidFill>
                  <a:srgbClr val="000000"/>
                </a:solidFill>
                <a:latin typeface="Arial"/>
                <a:ea typeface="Arial"/>
              </a:rPr>
              <a:t>Determinación del impacto </a:t>
            </a:r>
            <a:endParaRPr b="0" lang="en-US" sz="2800" spc="-1" strike="noStrike">
              <a:solidFill>
                <a:srgbClr val="000000"/>
              </a:solidFill>
              <a:latin typeface="Arial"/>
            </a:endParaRPr>
          </a:p>
        </p:txBody>
      </p:sp>
      <p:sp>
        <p:nvSpPr>
          <p:cNvPr id="148" name="Google Shape;239;p42"/>
          <p:cNvSpPr txBox="1"/>
          <p:nvPr/>
        </p:nvSpPr>
        <p:spPr>
          <a:xfrm>
            <a:off x="311760" y="935280"/>
            <a:ext cx="8520120" cy="385020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Se denomina impacto a la medida del daño sobre el activo derivado de la materialización de una amenaza.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Conociendo el valor de los activos (en varias dimensiones)  y la degradación que causan las amenazas,  es directo derivar el impacto que estas tendrían sobre el sistema.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La única consideración que queda hacer es relativa a las dependencias entre activos.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Es frecuente que el valor del sistema de información se centre en los servicios que presta y los datos que maneja, al tiempo que las amenazas suelen materializarse en los medios. </a:t>
            </a: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Google Shape;244;p43"/>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 </a:t>
            </a:r>
            <a:r>
              <a:rPr b="0" lang="es" sz="2800" spc="-1" strike="noStrike">
                <a:solidFill>
                  <a:srgbClr val="000000"/>
                </a:solidFill>
                <a:latin typeface="Arial"/>
                <a:ea typeface="Arial"/>
              </a:rPr>
              <a:t>Determinación del riesgo </a:t>
            </a:r>
            <a:endParaRPr b="0" lang="en-US" sz="2800" spc="-1" strike="noStrike">
              <a:solidFill>
                <a:srgbClr val="000000"/>
              </a:solidFill>
              <a:latin typeface="Arial"/>
            </a:endParaRPr>
          </a:p>
        </p:txBody>
      </p:sp>
      <p:sp>
        <p:nvSpPr>
          <p:cNvPr id="150" name="Google Shape;245;p43"/>
          <p:cNvSpPr txBox="1"/>
          <p:nvPr/>
        </p:nvSpPr>
        <p:spPr>
          <a:xfrm>
            <a:off x="311760" y="1152360"/>
            <a:ext cx="8520120" cy="341604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Se denomina riesgo: </a:t>
            </a:r>
            <a:r>
              <a:rPr b="1" lang="es" sz="1800" spc="-1" strike="noStrike" u="sng">
                <a:solidFill>
                  <a:srgbClr val="595959"/>
                </a:solidFill>
                <a:uFillTx/>
                <a:latin typeface="Arial"/>
                <a:ea typeface="Arial"/>
              </a:rPr>
              <a:t>​a la medida del daño probable sobre un sistema​</a:t>
            </a: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r>
              <a:rPr b="0" lang="es" sz="1800" spc="-1" strike="noStrike">
                <a:solidFill>
                  <a:srgbClr val="595959"/>
                </a:solidFill>
                <a:latin typeface="Arial"/>
                <a:ea typeface="Arial"/>
              </a:rPr>
              <a:t>Conociendo el impacto de las amenazas sobre los activos, es directo derivar el riesgo sin más que tener en cuenta la frecuencia de ocurrencia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a:t>
            </a:r>
            <a:r>
              <a:rPr b="1" lang="es" sz="1800" spc="-1" strike="noStrike">
                <a:solidFill>
                  <a:srgbClr val="595959"/>
                </a:solidFill>
                <a:latin typeface="Arial"/>
                <a:ea typeface="Arial"/>
              </a:rPr>
              <a:t> El riesgo crece con el impacto y con la frecuencia</a:t>
            </a: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Google Shape;250;p44"/>
          <p:cNvSpPr txBox="1"/>
          <p:nvPr/>
        </p:nvSpPr>
        <p:spPr>
          <a:xfrm>
            <a:off x="311760" y="134280"/>
            <a:ext cx="8520120" cy="49176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 </a:t>
            </a:r>
            <a:r>
              <a:rPr b="0" lang="es" sz="2800" spc="-1" strike="noStrike">
                <a:solidFill>
                  <a:srgbClr val="000000"/>
                </a:solidFill>
                <a:latin typeface="Arial"/>
                <a:ea typeface="Arial"/>
              </a:rPr>
              <a:t>Salvaguardas </a:t>
            </a:r>
            <a:endParaRPr b="0" lang="en-US" sz="2800" spc="-1" strike="noStrike">
              <a:solidFill>
                <a:srgbClr val="000000"/>
              </a:solidFill>
              <a:latin typeface="Arial"/>
            </a:endParaRPr>
          </a:p>
        </p:txBody>
      </p:sp>
      <p:sp>
        <p:nvSpPr>
          <p:cNvPr id="152" name="Google Shape;251;p44"/>
          <p:cNvSpPr txBox="1"/>
          <p:nvPr/>
        </p:nvSpPr>
        <p:spPr>
          <a:xfrm>
            <a:off x="311760" y="738720"/>
            <a:ext cx="8654040" cy="440424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Se definen las salvaguardas o contra medidas como aquellos procedimientos o mecanismos tecnológicos que reducen el riesgo​.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r>
              <a:rPr b="1" lang="es" sz="1800" spc="-1" strike="noStrike">
                <a:solidFill>
                  <a:srgbClr val="595959"/>
                </a:solidFill>
                <a:latin typeface="Arial"/>
                <a:ea typeface="Arial"/>
              </a:rPr>
              <a:t>Hay amenazas que se conjuran simplemente</a:t>
            </a:r>
            <a:r>
              <a:rPr b="1" lang="es" sz="1800" spc="-1" strike="noStrike" u="sng">
                <a:solidFill>
                  <a:srgbClr val="595959"/>
                </a:solidFill>
                <a:uFillTx/>
                <a:latin typeface="Arial"/>
                <a:ea typeface="Arial"/>
              </a:rPr>
              <a:t> organizándose adecuadamente,</a:t>
            </a:r>
            <a:r>
              <a:rPr b="0" lang="es" sz="1800" spc="-1" strike="noStrike">
                <a:solidFill>
                  <a:srgbClr val="595959"/>
                </a:solidFill>
                <a:latin typeface="Arial"/>
                <a:ea typeface="Arial"/>
              </a:rPr>
              <a:t> </a:t>
            </a:r>
            <a:r>
              <a:rPr b="1" lang="es" sz="1800" spc="-1" strike="noStrike">
                <a:solidFill>
                  <a:srgbClr val="595959"/>
                </a:solidFill>
                <a:latin typeface="Arial"/>
                <a:ea typeface="Arial"/>
              </a:rPr>
              <a:t>otras requieren elementos técnicos </a:t>
            </a:r>
            <a:r>
              <a:rPr b="0" lang="es" sz="1800" spc="-1" strike="noStrike">
                <a:solidFill>
                  <a:srgbClr val="595959"/>
                </a:solidFill>
                <a:latin typeface="Arial"/>
                <a:ea typeface="Arial"/>
              </a:rPr>
              <a:t>(programas o equipos),                                                     </a:t>
            </a:r>
            <a:r>
              <a:rPr b="1" lang="es" sz="1800" spc="-1" strike="noStrike">
                <a:solidFill>
                  <a:srgbClr val="595959"/>
                </a:solidFill>
                <a:latin typeface="Arial"/>
                <a:ea typeface="Arial"/>
              </a:rPr>
              <a:t>otras seguridad física </a:t>
            </a:r>
            <a:r>
              <a:rPr b="0" lang="es" sz="1800" spc="-1" strike="noStrike">
                <a:solidFill>
                  <a:srgbClr val="595959"/>
                </a:solidFill>
                <a:latin typeface="Arial"/>
                <a:ea typeface="Arial"/>
              </a:rPr>
              <a:t>y, por último,                                                                                                                                                                                                                                      </a:t>
            </a:r>
            <a:r>
              <a:rPr b="1" lang="es" sz="1800" spc="-1" strike="noStrike">
                <a:solidFill>
                  <a:srgbClr val="595959"/>
                </a:solidFill>
                <a:latin typeface="Arial"/>
                <a:ea typeface="Arial"/>
              </a:rPr>
              <a:t>está la política de personal</a:t>
            </a:r>
            <a:r>
              <a:rPr b="0" lang="es" sz="1800" spc="-1" strike="noStrike">
                <a:solidFill>
                  <a:srgbClr val="595959"/>
                </a:solidFill>
                <a:latin typeface="Arial"/>
                <a:ea typeface="Arial"/>
              </a:rPr>
              <a:t>.</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r>
              <a:rPr b="1" lang="es" sz="1800" spc="-1" strike="noStrike">
                <a:solidFill>
                  <a:srgbClr val="595959"/>
                </a:solidFill>
                <a:latin typeface="Arial"/>
                <a:ea typeface="Arial"/>
              </a:rPr>
              <a:t>Reduciendo la frecuencia​ de las amenazas.</a:t>
            </a:r>
            <a:r>
              <a:rPr b="0" lang="es" sz="1800" spc="-1" strike="noStrike">
                <a:solidFill>
                  <a:srgbClr val="595959"/>
                </a:solidFill>
                <a:latin typeface="Arial"/>
                <a:ea typeface="Arial"/>
              </a:rPr>
              <a:t> Se llaman salvaguardas preventivas. Las ideales llegan a impedir q la amenaza se materialice. </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Hay salvaguardas que directamente ​limitan la posible degradación​</a:t>
            </a:r>
            <a:r>
              <a:rPr b="0" lang="es" sz="1800" spc="-1" strike="noStrike">
                <a:solidFill>
                  <a:srgbClr val="595959"/>
                </a:solidFill>
                <a:latin typeface="Arial"/>
                <a:ea typeface="Arial"/>
              </a:rPr>
              <a:t>,     ​</a:t>
            </a:r>
            <a:r>
              <a:rPr b="1" lang="es" sz="1800" spc="-1" strike="noStrike">
                <a:solidFill>
                  <a:srgbClr val="595959"/>
                </a:solidFill>
                <a:latin typeface="Arial"/>
                <a:ea typeface="Arial"/>
              </a:rPr>
              <a:t>permiten detectar inmediatamente el ataque​ </a:t>
            </a:r>
            <a:r>
              <a:rPr b="0" lang="es" sz="1800" spc="-1" strike="noStrike">
                <a:solidFill>
                  <a:srgbClr val="595959"/>
                </a:solidFill>
                <a:latin typeface="Arial"/>
                <a:ea typeface="Arial"/>
              </a:rPr>
              <a:t>para frenar que la degradación                  </a:t>
            </a:r>
            <a:r>
              <a:rPr b="1" lang="es" sz="1800" spc="-1" strike="noStrike">
                <a:solidFill>
                  <a:srgbClr val="595959"/>
                </a:solidFill>
                <a:latin typeface="Arial"/>
                <a:ea typeface="Arial"/>
              </a:rPr>
              <a:t>permitir la ​pronta recuperación​ </a:t>
            </a:r>
            <a:r>
              <a:rPr b="0" lang="es" sz="1800" spc="-1" strike="noStrike">
                <a:solidFill>
                  <a:srgbClr val="595959"/>
                </a:solidFill>
                <a:latin typeface="Arial"/>
                <a:ea typeface="Arial"/>
              </a:rPr>
              <a:t>del sistema cuando la amenaza lo destruye.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Google Shape;74;p16"/>
          <p:cNvSpPr txBox="1"/>
          <p:nvPr/>
        </p:nvSpPr>
        <p:spPr>
          <a:xfrm>
            <a:off x="311760" y="444960"/>
            <a:ext cx="8520120" cy="5724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Conceptos “hablemos el mismo idioma”</a:t>
            </a:r>
            <a:endParaRPr b="0" lang="en-US" sz="2800" spc="-1" strike="noStrike">
              <a:solidFill>
                <a:srgbClr val="000000"/>
              </a:solidFill>
              <a:latin typeface="Arial"/>
            </a:endParaRPr>
          </a:p>
        </p:txBody>
      </p:sp>
      <p:sp>
        <p:nvSpPr>
          <p:cNvPr id="87" name="Google Shape;75;p16"/>
          <p:cNvSpPr txBox="1"/>
          <p:nvPr/>
        </p:nvSpPr>
        <p:spPr>
          <a:xfrm>
            <a:off x="311760" y="1152360"/>
            <a:ext cx="8520120" cy="3702960"/>
          </a:xfrm>
          <a:prstGeom prst="rect">
            <a:avLst/>
          </a:prstGeom>
          <a:noFill/>
          <a:ln w="0">
            <a:noFill/>
          </a:ln>
        </p:spPr>
        <p:txBody>
          <a:bodyPr tIns="91440" bIns="91440">
            <a:noAutofit/>
          </a:bodyPr>
          <a:p>
            <a:pPr>
              <a:lnSpc>
                <a:spcPct val="115000"/>
              </a:lnSpc>
              <a:tabLst>
                <a:tab algn="l" pos="0"/>
              </a:tabLst>
            </a:pPr>
            <a:r>
              <a:rPr b="1" lang="es" sz="1800" spc="-1" strike="noStrike">
                <a:solidFill>
                  <a:srgbClr val="595959"/>
                </a:solidFill>
                <a:latin typeface="Arial"/>
                <a:ea typeface="Arial"/>
              </a:rPr>
              <a:t> </a:t>
            </a:r>
            <a:r>
              <a:rPr b="1" lang="es" sz="1800" spc="-1" strike="noStrike">
                <a:solidFill>
                  <a:srgbClr val="595959"/>
                </a:solidFill>
                <a:latin typeface="Arial"/>
                <a:ea typeface="Arial"/>
              </a:rPr>
              <a:t>Gestión de Riesgo en la Seguridad Informática:</a:t>
            </a:r>
            <a:r>
              <a:rPr b="0" lang="es" sz="1800" spc="-1" strike="noStrike">
                <a:solidFill>
                  <a:srgbClr val="595959"/>
                </a:solidFill>
                <a:latin typeface="Arial"/>
                <a:ea typeface="Arial"/>
              </a:rPr>
              <a:t> es un método​ ​para determinar, analizar, valorar y clasificar el riesgo, para posteriormente implementar mecanismos que permitan controlarlo​.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 </a:t>
            </a:r>
            <a:r>
              <a:rPr b="1" lang="es" sz="1800" spc="-1" strike="noStrike">
                <a:solidFill>
                  <a:srgbClr val="595959"/>
                </a:solidFill>
                <a:latin typeface="Arial"/>
                <a:ea typeface="Arial"/>
              </a:rPr>
              <a:t>Seguridad Informática</a:t>
            </a:r>
            <a:r>
              <a:rPr b="0" lang="es" sz="1800" spc="-1" strike="noStrike">
                <a:solidFill>
                  <a:srgbClr val="595959"/>
                </a:solidFill>
                <a:latin typeface="Arial"/>
                <a:ea typeface="Arial"/>
              </a:rPr>
              <a:t> ​sirve para la protección de la información, en contra de amenazas, para evitar daños y para minimizar riesgos, relacionados con ella.</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Sistema de Gestión de la Seguridad de la Información El SGSI</a:t>
            </a:r>
            <a:r>
              <a:rPr b="0" lang="es" sz="1800" spc="-1" strike="noStrike">
                <a:solidFill>
                  <a:srgbClr val="595959"/>
                </a:solidFill>
                <a:latin typeface="Arial"/>
                <a:ea typeface="Arial"/>
              </a:rPr>
              <a:t> es el concepto sobre el que se construye ISO 27001.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La gestión de la seguridad de la información debe realizarse mediante  ​un proceso sistemático,  documentado  y conocido por toda la organización. </a:t>
            </a: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Google Shape;80;p17"/>
          <p:cNvSpPr txBox="1"/>
          <p:nvPr/>
        </p:nvSpPr>
        <p:spPr>
          <a:xfrm>
            <a:off x="311760" y="147600"/>
            <a:ext cx="8520120" cy="16092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89" name="Google Shape;81;p17"/>
          <p:cNvSpPr txBox="1"/>
          <p:nvPr/>
        </p:nvSpPr>
        <p:spPr>
          <a:xfrm>
            <a:off x="134280" y="147600"/>
            <a:ext cx="8769240" cy="4995720"/>
          </a:xfrm>
          <a:prstGeom prst="rect">
            <a:avLst/>
          </a:prstGeom>
          <a:noFill/>
          <a:ln w="0">
            <a:noFill/>
          </a:ln>
        </p:spPr>
        <p:txBody>
          <a:bodyPr tIns="91440" bIns="91440">
            <a:noAutofit/>
          </a:bodyPr>
          <a:p>
            <a:pPr>
              <a:lnSpc>
                <a:spcPct val="115000"/>
              </a:lnSpc>
              <a:tabLst>
                <a:tab algn="l" pos="0"/>
              </a:tabLst>
            </a:pPr>
            <a:r>
              <a:rPr b="1" lang="es" sz="1800" spc="-1" strike="noStrike">
                <a:solidFill>
                  <a:srgbClr val="595959"/>
                </a:solidFill>
                <a:latin typeface="Arial"/>
                <a:ea typeface="Arial"/>
              </a:rPr>
              <a:t>Datos:</a:t>
            </a:r>
            <a:r>
              <a:rPr b="0" lang="es" sz="1800" spc="-1" strike="noStrike">
                <a:solidFill>
                  <a:srgbClr val="222222"/>
                </a:solidFill>
                <a:highlight>
                  <a:srgbClr val="ffffff"/>
                </a:highlight>
                <a:latin typeface="Arial"/>
                <a:ea typeface="Arial"/>
              </a:rPr>
              <a:t> es una representación </a:t>
            </a:r>
            <a:r>
              <a:rPr b="0" lang="es" sz="1800" spc="-1" strike="noStrike" u="sng">
                <a:solidFill>
                  <a:srgbClr val="0097a7"/>
                </a:solidFill>
                <a:highlight>
                  <a:srgbClr val="ffffff"/>
                </a:highlight>
                <a:uFillTx/>
                <a:latin typeface="Arial"/>
                <a:ea typeface="Arial"/>
                <a:hlinkClick r:id="rId1"/>
              </a:rPr>
              <a:t>simbólica</a:t>
            </a:r>
            <a:r>
              <a:rPr b="0" lang="es" sz="1800" spc="-1" strike="noStrike">
                <a:solidFill>
                  <a:srgbClr val="222222"/>
                </a:solidFill>
                <a:highlight>
                  <a:srgbClr val="ffffff"/>
                </a:highlight>
                <a:latin typeface="Arial"/>
                <a:ea typeface="Arial"/>
              </a:rPr>
              <a:t> de una variable cuantitativa o cualitativa.</a:t>
            </a: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1" lang="es" sz="1800" spc="-1" strike="noStrike">
                <a:solidFill>
                  <a:srgbClr val="222222"/>
                </a:solidFill>
                <a:highlight>
                  <a:srgbClr val="ffffff"/>
                </a:highlight>
                <a:latin typeface="Arial"/>
                <a:ea typeface="Arial"/>
              </a:rPr>
              <a:t>Información​:</a:t>
            </a:r>
            <a:r>
              <a:rPr b="0" lang="es" sz="1800" spc="-1" strike="noStrike">
                <a:solidFill>
                  <a:srgbClr val="222222"/>
                </a:solidFill>
                <a:highlight>
                  <a:srgbClr val="ffffff"/>
                </a:highlight>
                <a:latin typeface="Arial"/>
                <a:ea typeface="Arial"/>
              </a:rPr>
              <a:t> es toda aquella documentación en poder de una organización e independientemente de la forma en que se guarde o transmita (escrita, representada mediante diagramas o impresa en papel, almacenada electrónicamente, proyectada en imágenes, enviada por fax o correo, o, incluso, transmitida de forma oral en una conversación presencial o telefónica), de su origen (de la propia organización o de fuentes externas) y de la fecha de elaboración​.</a:t>
            </a: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0" lang="es" sz="1800" spc="-1" strike="noStrike">
                <a:solidFill>
                  <a:srgbClr val="222222"/>
                </a:solidFill>
                <a:highlight>
                  <a:srgbClr val="ffffff"/>
                </a:highlight>
                <a:latin typeface="Arial"/>
                <a:ea typeface="Arial"/>
              </a:rPr>
              <a:t>La info es lo que te agrega algo, inteligencia, ayuda, educacion, da conocimiento</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Google Shape;87;p18"/>
          <p:cNvSpPr txBox="1"/>
          <p:nvPr/>
        </p:nvSpPr>
        <p:spPr>
          <a:xfrm>
            <a:off x="311760" y="147600"/>
            <a:ext cx="8520120" cy="16092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91" name="Google Shape;88;p18"/>
          <p:cNvSpPr txBox="1"/>
          <p:nvPr/>
        </p:nvSpPr>
        <p:spPr>
          <a:xfrm>
            <a:off x="311760" y="-228600"/>
            <a:ext cx="8520120" cy="4646520"/>
          </a:xfrm>
          <a:prstGeom prst="rect">
            <a:avLst/>
          </a:prstGeom>
          <a:noFill/>
          <a:ln w="0">
            <a:noFill/>
          </a:ln>
        </p:spPr>
        <p:txBody>
          <a:bodyPr tIns="91440" bIns="91440">
            <a:noAutofit/>
          </a:bodyPr>
          <a:p>
            <a:pPr>
              <a:lnSpc>
                <a:spcPct val="115000"/>
              </a:lnSpc>
              <a:tabLst>
                <a:tab algn="l" pos="0"/>
              </a:tabLst>
            </a:pPr>
            <a:r>
              <a:rPr b="1" lang="es" sz="1800" spc="-1" strike="noStrike">
                <a:solidFill>
                  <a:srgbClr val="595959"/>
                </a:solidFill>
                <a:latin typeface="Arial"/>
                <a:ea typeface="Arial"/>
              </a:rPr>
              <a:t>La seguridad de la información</a:t>
            </a:r>
            <a:r>
              <a:rPr b="0" lang="es" sz="1800" spc="-1" strike="noStrike">
                <a:solidFill>
                  <a:srgbClr val="595959"/>
                </a:solidFill>
                <a:latin typeface="Arial"/>
                <a:ea typeface="Arial"/>
              </a:rPr>
              <a:t> consiste en la preservación de su  ​</a:t>
            </a:r>
            <a:r>
              <a:rPr b="0" lang="es" sz="1800" spc="-1" strike="noStrike" u="sng">
                <a:solidFill>
                  <a:srgbClr val="595959"/>
                </a:solidFill>
                <a:uFillTx/>
                <a:latin typeface="Arial"/>
                <a:ea typeface="Arial"/>
              </a:rPr>
              <a:t>confidencialidad,  integridad  y disponibilidad​</a:t>
            </a:r>
            <a:r>
              <a:rPr b="0" lang="es" sz="1800" spc="-1" strike="noStrike">
                <a:solidFill>
                  <a:srgbClr val="595959"/>
                </a:solidFill>
                <a:latin typeface="Arial"/>
                <a:ea typeface="Arial"/>
              </a:rPr>
              <a:t>,  así como de los sistemas implicados en su tratamiento, dentro de una organización. </a:t>
            </a:r>
            <a:endParaRPr b="0" lang="en-US" sz="1800" spc="-1" strike="noStrike">
              <a:solidFill>
                <a:srgbClr val="000000"/>
              </a:solidFill>
              <a:latin typeface="Arial"/>
            </a:endParaRPr>
          </a:p>
          <a:p>
            <a:pPr>
              <a:lnSpc>
                <a:spcPct val="115000"/>
              </a:lnSpc>
              <a:tabLst>
                <a:tab algn="l" pos="0"/>
              </a:tabLst>
            </a:pPr>
            <a:r>
              <a:rPr b="0" lang="es" sz="1800" spc="-1" strike="noStrike">
                <a:solidFill>
                  <a:srgbClr val="595959"/>
                </a:solidFill>
                <a:latin typeface="Arial"/>
                <a:ea typeface="Arial"/>
              </a:rPr>
              <a:t>Algunos suman </a:t>
            </a:r>
            <a:r>
              <a:rPr b="0" lang="es" sz="1800" spc="-1" strike="noStrike" u="sng">
                <a:solidFill>
                  <a:srgbClr val="595959"/>
                </a:solidFill>
                <a:uFillTx/>
                <a:latin typeface="Arial"/>
                <a:ea typeface="Arial"/>
              </a:rPr>
              <a:t>trazabilidad</a:t>
            </a:r>
            <a:r>
              <a:rPr b="0" lang="es" sz="1800" spc="-1" strike="noStrike">
                <a:solidFill>
                  <a:srgbClr val="595959"/>
                </a:solidFill>
                <a:latin typeface="Arial"/>
                <a:ea typeface="Arial"/>
              </a:rPr>
              <a:t> : registro de todo el proceso, seguimiento, historico (t hacia atras). Hacia adelante puede ser: quien va a poder usar/cambiar el dato, quien solo lo va a leer, o que parte del sistema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Así pues, </a:t>
            </a:r>
            <a:r>
              <a:rPr b="1" lang="es" sz="1800" spc="-1" strike="noStrike">
                <a:solidFill>
                  <a:srgbClr val="595959"/>
                </a:solidFill>
                <a:latin typeface="Arial"/>
                <a:ea typeface="Arial"/>
              </a:rPr>
              <a:t>estos tres términos constituyen la base </a:t>
            </a:r>
            <a:r>
              <a:rPr b="0" lang="es" sz="1800" spc="-1" strike="noStrike">
                <a:solidFill>
                  <a:srgbClr val="595959"/>
                </a:solidFill>
                <a:latin typeface="Arial"/>
                <a:ea typeface="Arial"/>
              </a:rPr>
              <a:t>sobre la que se cimienta todo el edificio de la seguridad de la información:     </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a:t>
            </a:r>
            <a:r>
              <a:rPr b="1" lang="es" sz="1800" spc="-1" strike="noStrike">
                <a:solidFill>
                  <a:srgbClr val="595959"/>
                </a:solidFill>
                <a:latin typeface="Arial"/>
                <a:ea typeface="Arial"/>
              </a:rPr>
              <a:t>Confidencialidad​:</a:t>
            </a:r>
            <a:r>
              <a:rPr b="0" lang="es" sz="1800" spc="-1" strike="noStrike">
                <a:solidFill>
                  <a:srgbClr val="595959"/>
                </a:solidFill>
                <a:latin typeface="Arial"/>
                <a:ea typeface="Arial"/>
              </a:rPr>
              <a:t> acceso a la información por parte únicamente de quienes estén autorizados.     </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 ​</a:t>
            </a:r>
            <a:r>
              <a:rPr b="1" lang="es" sz="1800" spc="-1" strike="noStrike">
                <a:solidFill>
                  <a:srgbClr val="595959"/>
                </a:solidFill>
                <a:latin typeface="Arial"/>
                <a:ea typeface="Arial"/>
              </a:rPr>
              <a:t>Integridad​:</a:t>
            </a:r>
            <a:r>
              <a:rPr b="0" lang="es" sz="1800" spc="-1" strike="noStrike">
                <a:solidFill>
                  <a:srgbClr val="595959"/>
                </a:solidFill>
                <a:latin typeface="Arial"/>
                <a:ea typeface="Arial"/>
              </a:rPr>
              <a:t> mantenimiento de la exactitud y completitud de la información y sus métodos de proceso.     </a:t>
            </a: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0" lang="es" sz="1800" spc="-1" strike="noStrike">
                <a:solidFill>
                  <a:srgbClr val="595959"/>
                </a:solidFill>
                <a:latin typeface="Arial"/>
                <a:ea typeface="Arial"/>
              </a:rPr>
              <a:t> </a:t>
            </a:r>
            <a:r>
              <a:rPr b="1" lang="es" sz="1800" spc="-1" strike="noStrike">
                <a:solidFill>
                  <a:srgbClr val="595959"/>
                </a:solidFill>
                <a:latin typeface="Arial"/>
                <a:ea typeface="Arial"/>
              </a:rPr>
              <a:t>​</a:t>
            </a:r>
            <a:r>
              <a:rPr b="1" lang="es" sz="1800" spc="-1" strike="noStrike">
                <a:solidFill>
                  <a:srgbClr val="595959"/>
                </a:solidFill>
                <a:latin typeface="Arial"/>
                <a:ea typeface="Arial"/>
              </a:rPr>
              <a:t>Disponibilidad​: </a:t>
            </a:r>
            <a:r>
              <a:rPr b="0" lang="es" sz="1800" spc="-1" strike="noStrike">
                <a:solidFill>
                  <a:srgbClr val="595959"/>
                </a:solidFill>
                <a:latin typeface="Arial"/>
                <a:ea typeface="Arial"/>
              </a:rPr>
              <a:t>Acceso a la información y los sistemas de tratamiento de la misma por parte de los usuarios autorizados cuando lo requieran.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Google Shape;93;p19"/>
          <p:cNvSpPr txBox="1"/>
          <p:nvPr/>
        </p:nvSpPr>
        <p:spPr>
          <a:xfrm rot="10800000">
            <a:off x="311760" y="134280"/>
            <a:ext cx="8520120" cy="31032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93" name="Google Shape;94;p19"/>
          <p:cNvSpPr txBox="1"/>
          <p:nvPr/>
        </p:nvSpPr>
        <p:spPr>
          <a:xfrm>
            <a:off x="166680" y="-88560"/>
            <a:ext cx="8520120" cy="4203360"/>
          </a:xfrm>
          <a:prstGeom prst="rect">
            <a:avLst/>
          </a:prstGeom>
          <a:noFill/>
          <a:ln w="0">
            <a:noFill/>
          </a:ln>
        </p:spPr>
        <p:txBody>
          <a:bodyPr tIns="91440" bIns="91440">
            <a:noAutofit/>
          </a:bodyPr>
          <a:p>
            <a:pPr>
              <a:lnSpc>
                <a:spcPct val="115000"/>
              </a:lnSpc>
              <a:tabLst>
                <a:tab algn="l" pos="0"/>
              </a:tabLst>
            </a:pPr>
            <a:r>
              <a:rPr b="0" lang="es" sz="1800" spc="-1" strike="noStrike">
                <a:solidFill>
                  <a:srgbClr val="595959"/>
                </a:solidFill>
                <a:latin typeface="Arial"/>
                <a:ea typeface="Arial"/>
              </a:rPr>
              <a:t>ACTIVO : son los recursos del sistema de información o relacionados con éste, necesarios para que la Organización funcione correctamente y alcance los objetivos propuestos por su dirección. El activo esencial es la información.</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AMENAZA: es la posibilidad de ocurrencia de cualquier tipo de evento o acció​n que puede producir un daño (material o inmaterial) sobre los elementos de un sistema.</a:t>
            </a:r>
            <a:endParaRPr b="0" lang="en-US" sz="1800" spc="-1" strike="noStrike">
              <a:solidFill>
                <a:srgbClr val="000000"/>
              </a:solidFill>
              <a:latin typeface="Arial"/>
            </a:endParaRPr>
          </a:p>
          <a:p>
            <a:pPr>
              <a:lnSpc>
                <a:spcPct val="115000"/>
              </a:lnSpc>
              <a:spcBef>
                <a:spcPts val="1599"/>
              </a:spcBef>
              <a:tabLst>
                <a:tab algn="l" pos="0"/>
              </a:tabLst>
            </a:pPr>
            <a:r>
              <a:rPr b="0" lang="es" sz="1800" spc="-1" strike="noStrike">
                <a:solidFill>
                  <a:srgbClr val="595959"/>
                </a:solidFill>
                <a:latin typeface="Arial"/>
                <a:ea typeface="Arial"/>
              </a:rPr>
              <a:t>VULMERALIDAD: es la capacidad, las condiciones y características del sistema mismo (incluyendo la entidad que lo maneja), que lo hace susceptible a amenazas, con el resultado de sufrir algún daño.</a:t>
            </a:r>
            <a:endParaRPr b="0" lang="en-US" sz="1800" spc="-1" strike="noStrike">
              <a:solidFill>
                <a:srgbClr val="000000"/>
              </a:solidFill>
              <a:latin typeface="Arial"/>
            </a:endParaRPr>
          </a:p>
          <a:p>
            <a:pPr>
              <a:lnSpc>
                <a:spcPct val="115000"/>
              </a:lnSpc>
              <a:spcBef>
                <a:spcPts val="1599"/>
              </a:spcBef>
              <a:tabLst>
                <a:tab algn="l" pos="0"/>
              </a:tabLst>
            </a:pPr>
            <a:r>
              <a:rPr b="1" lang="es" sz="1800" spc="-1" strike="noStrike">
                <a:solidFill>
                  <a:srgbClr val="595959"/>
                </a:solidFill>
                <a:latin typeface="Arial"/>
                <a:ea typeface="Arial"/>
              </a:rPr>
              <a:t>SE DENOMINA RIESGO: A LA MEDIDA DEL DAÑO PROBABLE SOBRE UN SISTEMA. </a:t>
            </a:r>
            <a:endParaRPr b="0" lang="en-US" sz="1800" spc="-1" strike="noStrike">
              <a:solidFill>
                <a:srgbClr val="000000"/>
              </a:solidFill>
              <a:latin typeface="Arial"/>
            </a:endParaRPr>
          </a:p>
          <a:p>
            <a:pPr>
              <a:lnSpc>
                <a:spcPct val="115000"/>
              </a:lnSpc>
              <a:spcBef>
                <a:spcPts val="1599"/>
              </a:spcBef>
              <a:tabLst>
                <a:tab algn="l" pos="0"/>
              </a:tabLst>
            </a:pP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Google Shape;99;p20"/>
          <p:cNvSpPr txBox="1"/>
          <p:nvPr/>
        </p:nvSpPr>
        <p:spPr>
          <a:xfrm>
            <a:off x="311760" y="53640"/>
            <a:ext cx="8520120" cy="20088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95" name="Google Shape;100;p20"/>
          <p:cNvSpPr txBox="1"/>
          <p:nvPr/>
        </p:nvSpPr>
        <p:spPr>
          <a:xfrm>
            <a:off x="311760" y="376200"/>
            <a:ext cx="8520120" cy="4192560"/>
          </a:xfrm>
          <a:prstGeom prst="rect">
            <a:avLst/>
          </a:prstGeom>
          <a:noFill/>
          <a:ln w="0">
            <a:noFill/>
          </a:ln>
        </p:spPr>
        <p:txBody>
          <a:bodyPr tIns="91440" bIns="91440">
            <a:noAutofit/>
          </a:bodyPr>
          <a:p>
            <a:endParaRPr b="0" lang="en-US" sz="1400" spc="-1" strike="noStrike">
              <a:solidFill>
                <a:srgbClr val="000000"/>
              </a:solidFill>
              <a:latin typeface="Arial"/>
            </a:endParaRPr>
          </a:p>
        </p:txBody>
      </p:sp>
      <p:pic>
        <p:nvPicPr>
          <p:cNvPr id="96" name="Google Shape;101;p20" descr=""/>
          <p:cNvPicPr/>
          <p:nvPr/>
        </p:nvPicPr>
        <p:blipFill>
          <a:blip r:embed="rId1"/>
          <a:stretch/>
        </p:blipFill>
        <p:spPr>
          <a:xfrm>
            <a:off x="-244440" y="496800"/>
            <a:ext cx="9301680" cy="41360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Google Shape;106;p21"/>
          <p:cNvSpPr txBox="1"/>
          <p:nvPr/>
        </p:nvSpPr>
        <p:spPr>
          <a:xfrm>
            <a:off x="311760" y="255240"/>
            <a:ext cx="8520120" cy="322200"/>
          </a:xfrm>
          <a:prstGeom prst="rect">
            <a:avLst/>
          </a:prstGeom>
          <a:noFill/>
          <a:ln w="0">
            <a:noFill/>
          </a:ln>
        </p:spPr>
        <p:txBody>
          <a:bodyPr tIns="91440" bIns="91440">
            <a:no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p:txBody>
      </p:sp>
      <p:sp>
        <p:nvSpPr>
          <p:cNvPr id="98" name="Google Shape;107;p21"/>
          <p:cNvSpPr txBox="1"/>
          <p:nvPr/>
        </p:nvSpPr>
        <p:spPr>
          <a:xfrm>
            <a:off x="311760" y="1152360"/>
            <a:ext cx="8520120" cy="3416040"/>
          </a:xfrm>
          <a:prstGeom prst="rect">
            <a:avLst/>
          </a:prstGeom>
          <a:noFill/>
          <a:ln w="0">
            <a:noFill/>
          </a:ln>
        </p:spPr>
        <p:txBody>
          <a:bodyPr tIns="91440" bIns="91440">
            <a:noAutofit/>
          </a:bodyPr>
          <a:p>
            <a:pPr>
              <a:lnSpc>
                <a:spcPct val="115000"/>
              </a:lnSpc>
              <a:spcAft>
                <a:spcPts val="1599"/>
              </a:spcAft>
              <a:tabLst>
                <a:tab algn="l" pos="0"/>
              </a:tabLst>
            </a:pPr>
            <a:r>
              <a:rPr b="0" lang="es" sz="1800" spc="-1" strike="noStrike">
                <a:solidFill>
                  <a:srgbClr val="595959"/>
                </a:solidFill>
                <a:latin typeface="Arial"/>
                <a:ea typeface="Arial"/>
              </a:rPr>
              <a:t>	</a:t>
            </a:r>
            <a:r>
              <a:rPr b="0" lang="es" sz="1800" spc="-1" strike="noStrike">
                <a:solidFill>
                  <a:srgbClr val="595959"/>
                </a:solidFill>
                <a:latin typeface="Arial"/>
                <a:ea typeface="Arial"/>
              </a:rPr>
              <a:t>	</a:t>
            </a:r>
            <a:r>
              <a:rPr b="0" lang="es" sz="1800" spc="-1" strike="noStrike">
                <a:solidFill>
                  <a:srgbClr val="595959"/>
                </a:solidFill>
                <a:latin typeface="Arial"/>
                <a:ea typeface="Arial"/>
              </a:rPr>
              <a:t>	</a:t>
            </a:r>
            <a:r>
              <a:rPr b="0" lang="es" sz="1800" spc="-1" strike="noStrike">
                <a:solidFill>
                  <a:srgbClr val="595959"/>
                </a:solidFill>
                <a:latin typeface="Arial"/>
                <a:ea typeface="Arial"/>
              </a:rPr>
              <a:t>	</a:t>
            </a:r>
            <a:r>
              <a:rPr b="0" lang="es" sz="1800" spc="-1" strike="noStrike">
                <a:solidFill>
                  <a:srgbClr val="595959"/>
                </a:solidFill>
                <a:latin typeface="Arial"/>
                <a:ea typeface="Arial"/>
              </a:rPr>
              <a:t>	</a:t>
            </a:r>
            <a:r>
              <a:rPr b="0" lang="es" sz="1800" spc="-1" strike="noStrike">
                <a:solidFill>
                  <a:srgbClr val="595959"/>
                </a:solidFill>
                <a:latin typeface="Arial"/>
                <a:ea typeface="Arial"/>
              </a:rPr>
              <a:t>	</a:t>
            </a:r>
            <a:endParaRPr b="0" lang="en-US" sz="1800" spc="-1" strike="noStrike">
              <a:solidFill>
                <a:srgbClr val="000000"/>
              </a:solidFill>
              <a:latin typeface="Arial"/>
            </a:endParaRPr>
          </a:p>
        </p:txBody>
      </p:sp>
      <p:pic>
        <p:nvPicPr>
          <p:cNvPr id="99" name="Google Shape;108;p21" descr=""/>
          <p:cNvPicPr/>
          <p:nvPr/>
        </p:nvPicPr>
        <p:blipFill>
          <a:blip r:embed="rId1"/>
          <a:stretch/>
        </p:blipFill>
        <p:spPr>
          <a:xfrm>
            <a:off x="1881720" y="637920"/>
            <a:ext cx="5380200" cy="3867480"/>
          </a:xfrm>
          <a:prstGeom prst="rect">
            <a:avLst/>
          </a:prstGeom>
          <a:ln w="0">
            <a:noFill/>
          </a:ln>
        </p:spPr>
      </p:pic>
      <p:sp>
        <p:nvSpPr>
          <p:cNvPr id="100" name=""/>
          <p:cNvSpPr txBox="1"/>
          <p:nvPr/>
        </p:nvSpPr>
        <p:spPr>
          <a:xfrm>
            <a:off x="685800" y="255240"/>
            <a:ext cx="2057400" cy="346320"/>
          </a:xfrm>
          <a:prstGeom prst="rect">
            <a:avLst/>
          </a:prstGeom>
          <a:noFill/>
          <a:ln w="0">
            <a:noFill/>
          </a:ln>
        </p:spPr>
        <p:txBody>
          <a:bodyPr lIns="90000" rIns="90000" tIns="45000" bIns="45000">
            <a:noAutofit/>
          </a:bodyPr>
          <a:p>
            <a:r>
              <a:rPr b="0" lang="en-US" sz="1800" spc="-1" strike="noStrike">
                <a:latin typeface="Arial"/>
              </a:rPr>
              <a:t>Buen grafico</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9965</TotalTime>
  <Application>LibreOffice/7.1.2.2$Linux_X86_64 LibreOffice_project/8a45595d069ef5570103caea1b71cc9d82b2aae4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2021-06-30T17:00:10Z</dcterms:modified>
  <cp:revision>1</cp:revision>
  <dc:subject/>
  <dc:title/>
</cp:coreProperties>
</file>