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10080625" cy="7559675"/>
  <p:notesSz cx="7559675" cy="10691813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0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Imagen 33"/>
          <p:cNvPicPr/>
          <p:nvPr/>
        </p:nvPicPr>
        <p:blipFill>
          <a:blip r:embed="rId2"/>
          <a:stretch/>
        </p:blipFill>
        <p:spPr>
          <a:xfrm>
            <a:off x="2292120" y="1768680"/>
            <a:ext cx="5495400" cy="4384080"/>
          </a:xfrm>
          <a:prstGeom prst="rect">
            <a:avLst/>
          </a:prstGeom>
          <a:ln>
            <a:noFill/>
          </a:ln>
        </p:spPr>
      </p:pic>
      <p:pic>
        <p:nvPicPr>
          <p:cNvPr id="35" name="Imagen 34"/>
          <p:cNvPicPr/>
          <p:nvPr/>
        </p:nvPicPr>
        <p:blipFill>
          <a:blip r:embed="rId2"/>
          <a:stretch/>
        </p:blipFill>
        <p:spPr>
          <a:xfrm>
            <a:off x="2292120" y="1768680"/>
            <a:ext cx="549540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Imagen 69"/>
          <p:cNvPicPr/>
          <p:nvPr/>
        </p:nvPicPr>
        <p:blipFill>
          <a:blip r:embed="rId2"/>
          <a:stretch/>
        </p:blipFill>
        <p:spPr>
          <a:xfrm>
            <a:off x="2292120" y="1768680"/>
            <a:ext cx="5495400" cy="4384080"/>
          </a:xfrm>
          <a:prstGeom prst="rect">
            <a:avLst/>
          </a:prstGeom>
          <a:ln>
            <a:noFill/>
          </a:ln>
        </p:spPr>
      </p:pic>
      <p:pic>
        <p:nvPicPr>
          <p:cNvPr id="71" name="Imagen 70"/>
          <p:cNvPicPr/>
          <p:nvPr/>
        </p:nvPicPr>
        <p:blipFill>
          <a:blip r:embed="rId2"/>
          <a:stretch/>
        </p:blipFill>
        <p:spPr>
          <a:xfrm>
            <a:off x="2292120" y="1768680"/>
            <a:ext cx="549540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AR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AR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AR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AR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A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A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A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AR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AR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AR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AR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AR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A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A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A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AR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0" y="690840"/>
            <a:ext cx="10076400" cy="1120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2"/>
          <p:cNvSpPr/>
          <p:nvPr/>
        </p:nvSpPr>
        <p:spPr>
          <a:xfrm>
            <a:off x="569160" y="622080"/>
            <a:ext cx="9067320" cy="125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AR" sz="2800" b="1" u="sng" strike="noStrike">
                <a:solidFill>
                  <a:srgbClr val="FFFFFF"/>
                </a:solidFill>
                <a:latin typeface="Univers LT Std 45 Light"/>
                <a:ea typeface="Arial Unicode MS"/>
              </a:rPr>
              <a:t>UNIDAD 4: MODELOS DE SUSTENTABILIDAD</a:t>
            </a:r>
            <a:endParaRPr/>
          </a:p>
        </p:txBody>
      </p:sp>
      <p:pic>
        <p:nvPicPr>
          <p:cNvPr id="74" name="Imagen 73"/>
          <p:cNvPicPr/>
          <p:nvPr/>
        </p:nvPicPr>
        <p:blipFill>
          <a:blip r:embed="rId2"/>
          <a:stretch/>
        </p:blipFill>
        <p:spPr>
          <a:xfrm>
            <a:off x="324000" y="1809360"/>
            <a:ext cx="9278640" cy="4778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288000" y="1654920"/>
            <a:ext cx="9429480" cy="5686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2"/>
          <p:cNvSpPr/>
          <p:nvPr/>
        </p:nvSpPr>
        <p:spPr>
          <a:xfrm>
            <a:off x="360000" y="1752480"/>
            <a:ext cx="9357480" cy="326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s-AR" sz="1900" b="1" strike="noStrike">
                <a:solidFill>
                  <a:srgbClr val="000000"/>
                </a:solidFill>
                <a:latin typeface="Univers-Light-Normal"/>
                <a:ea typeface="DejaVu Sans"/>
              </a:rPr>
              <a:t>¿Qué es el Cambio Climático?</a:t>
            </a:r>
            <a:r>
              <a:rPr lang="es-AR" sz="1900" strike="noStrike">
                <a:solidFill>
                  <a:srgbClr val="000000"/>
                </a:solidFill>
                <a:latin typeface="Univers-Light-Normal"/>
                <a:ea typeface="DejaVu Sans"/>
              </a:rPr>
              <a:t> </a:t>
            </a:r>
            <a:endParaRPr/>
          </a:p>
          <a:p>
            <a:r>
              <a:rPr lang="es-AR" sz="1900" strike="noStrike">
                <a:solidFill>
                  <a:srgbClr val="000000"/>
                </a:solidFill>
                <a:latin typeface="Univers-Light-Normal"/>
                <a:ea typeface="DejaVu Sans"/>
              </a:rPr>
              <a:t>Es un cambio en el clima atribuido a la actividad humana que altera la composición de la atmósfera y que se suma a los cambios naturales que ocurren periódicamente.</a:t>
            </a:r>
            <a:endParaRPr/>
          </a:p>
          <a:p>
            <a:r>
              <a:rPr lang="es-AR" sz="1900" b="1" strike="noStrike">
                <a:solidFill>
                  <a:srgbClr val="000000"/>
                </a:solidFill>
                <a:latin typeface="Univers-Light-Normal"/>
                <a:ea typeface="DejaVu Sans"/>
              </a:rPr>
              <a:t>¿Qué es el Efecto Invernadero?</a:t>
            </a:r>
            <a:r>
              <a:rPr lang="es-AR" sz="1900" strike="noStrike">
                <a:solidFill>
                  <a:srgbClr val="000000"/>
                </a:solidFill>
                <a:latin typeface="Univers-Light-Normal"/>
                <a:ea typeface="DejaVu Sans"/>
              </a:rPr>
              <a:t> </a:t>
            </a:r>
            <a:endParaRPr/>
          </a:p>
          <a:p>
            <a:r>
              <a:rPr lang="es-AR" sz="1900" strike="noStrike">
                <a:solidFill>
                  <a:srgbClr val="000000"/>
                </a:solidFill>
                <a:latin typeface="Univers-Light-Normal"/>
                <a:ea typeface="DejaVu Sans"/>
              </a:rPr>
              <a:t>Es un efecto natural de la atmósfera que permite mantener la temperatura del planeta, al retener parte de la energía proveniente del sol.</a:t>
            </a:r>
            <a:endParaRPr/>
          </a:p>
          <a:p>
            <a:r>
              <a:rPr lang="es-AR" sz="1900" b="1" strike="noStrike">
                <a:solidFill>
                  <a:srgbClr val="000000"/>
                </a:solidFill>
                <a:latin typeface="Univers-Light-Normal"/>
                <a:ea typeface="DejaVu Sans"/>
              </a:rPr>
              <a:t>¿Cuáles son los Gases de Efecto Invernadero?</a:t>
            </a:r>
            <a:r>
              <a:rPr lang="es-AR" sz="1900" strike="noStrike">
                <a:solidFill>
                  <a:srgbClr val="000000"/>
                </a:solidFill>
                <a:latin typeface="Univers-Light-Normal"/>
                <a:ea typeface="DejaVu Sans"/>
              </a:rPr>
              <a:t> </a:t>
            </a:r>
            <a:endParaRPr/>
          </a:p>
          <a:p>
            <a:r>
              <a:rPr lang="es-AR" sz="1900" strike="noStrike">
                <a:solidFill>
                  <a:srgbClr val="000000"/>
                </a:solidFill>
                <a:latin typeface="Univers-Light-Normal"/>
                <a:ea typeface="DejaVu Sans"/>
              </a:rPr>
              <a:t>Dióxido de carbono (CO2), Metano (CH4), Óxido nitroso (N2O), </a:t>
            </a:r>
            <a:endParaRPr/>
          </a:p>
          <a:p>
            <a:r>
              <a:rPr lang="es-AR" sz="1900" strike="noStrike">
                <a:solidFill>
                  <a:srgbClr val="000000"/>
                </a:solidFill>
                <a:latin typeface="Univers-Light-Normal"/>
                <a:ea typeface="DejaVu Sans"/>
              </a:rPr>
              <a:t>Hidrofluorocarburos (HFC), Perfluorocarburos (PFC), </a:t>
            </a:r>
            <a:endParaRPr/>
          </a:p>
          <a:p>
            <a:r>
              <a:rPr lang="es-AR" sz="1900" strike="noStrike">
                <a:solidFill>
                  <a:srgbClr val="000000"/>
                </a:solidFill>
                <a:latin typeface="Univers-Light-Normal"/>
                <a:ea typeface="DejaVu Sans"/>
              </a:rPr>
              <a:t>Hexafluoruro de azufre (SF6)</a:t>
            </a:r>
            <a:endParaRPr/>
          </a:p>
          <a:p>
            <a:r>
              <a:rPr lang="es-AR" sz="1900" b="1" strike="noStrike">
                <a:solidFill>
                  <a:srgbClr val="000000"/>
                </a:solidFill>
                <a:latin typeface="Univers-Light-Normal"/>
                <a:ea typeface="DejaVu Sans"/>
              </a:rPr>
              <a:t>¿Cuáles son las consecuencias más</a:t>
            </a:r>
            <a:endParaRPr/>
          </a:p>
          <a:p>
            <a:r>
              <a:rPr lang="es-AR" sz="1900" b="1" strike="noStrike">
                <a:solidFill>
                  <a:srgbClr val="000000"/>
                </a:solidFill>
                <a:latin typeface="Univers-Light-Normal"/>
                <a:ea typeface="DejaVu Sans"/>
              </a:rPr>
              <a:t>importantes del cambio climático? </a:t>
            </a:r>
            <a:endParaRPr/>
          </a:p>
          <a:p>
            <a:r>
              <a:rPr lang="es-AR" sz="1900" strike="noStrike">
                <a:solidFill>
                  <a:srgbClr val="000000"/>
                </a:solidFill>
                <a:latin typeface="Univers-Light-Normal"/>
                <a:ea typeface="DejaVu Sans"/>
              </a:rPr>
              <a:t>Provocará cambios en la frecuencia y distribución</a:t>
            </a:r>
            <a:endParaRPr/>
          </a:p>
          <a:p>
            <a:r>
              <a:rPr lang="es-AR" sz="1900" strike="noStrike">
                <a:solidFill>
                  <a:srgbClr val="000000"/>
                </a:solidFill>
                <a:latin typeface="Univers-Light-Normal"/>
                <a:ea typeface="DejaVu Sans"/>
              </a:rPr>
              <a:t>de precipitaciones,lo que ocasionará sequías </a:t>
            </a:r>
            <a:endParaRPr/>
          </a:p>
          <a:p>
            <a:r>
              <a:rPr lang="es-AR" sz="1900" strike="noStrike">
                <a:solidFill>
                  <a:srgbClr val="000000"/>
                </a:solidFill>
                <a:latin typeface="Univers-Light-Normal"/>
                <a:ea typeface="DejaVu Sans"/>
              </a:rPr>
              <a:t>e inundaciones. Se limitarán las especies vegetales </a:t>
            </a:r>
            <a:endParaRPr/>
          </a:p>
          <a:p>
            <a:r>
              <a:rPr lang="es-AR" sz="1900" strike="noStrike">
                <a:solidFill>
                  <a:srgbClr val="000000"/>
                </a:solidFill>
                <a:latin typeface="Univers-Light-Normal"/>
                <a:ea typeface="DejaVu Sans"/>
              </a:rPr>
              <a:t>y animales, debido a dificultades de</a:t>
            </a:r>
            <a:endParaRPr/>
          </a:p>
          <a:p>
            <a:r>
              <a:rPr lang="es-AR" sz="1900" strike="noStrike">
                <a:solidFill>
                  <a:srgbClr val="000000"/>
                </a:solidFill>
                <a:latin typeface="Univers-Light-Normal"/>
                <a:ea typeface="DejaVu Sans"/>
              </a:rPr>
              <a:t>adaptación a clima cambiante.</a:t>
            </a:r>
            <a:endParaRPr/>
          </a:p>
          <a:p>
            <a:r>
              <a:rPr lang="es-AR" sz="1900" b="1" strike="noStrike">
                <a:solidFill>
                  <a:srgbClr val="000000"/>
                </a:solidFill>
                <a:latin typeface="Univers-Light-Normal"/>
                <a:ea typeface="DejaVu Sans"/>
              </a:rPr>
              <a:t>¿Cómo puede frenarse?</a:t>
            </a:r>
            <a:endParaRPr/>
          </a:p>
          <a:p>
            <a:r>
              <a:rPr lang="es-AR" sz="1900" strike="noStrike">
                <a:solidFill>
                  <a:srgbClr val="000000"/>
                </a:solidFill>
                <a:latin typeface="Univers-Light-Normal"/>
                <a:ea typeface="DejaVu Sans"/>
              </a:rPr>
              <a:t>Rebajando las emisiones de GEI. </a:t>
            </a:r>
            <a:endParaRPr/>
          </a:p>
        </p:txBody>
      </p:sp>
      <p:sp>
        <p:nvSpPr>
          <p:cNvPr id="77" name="CustomShape 3"/>
          <p:cNvSpPr/>
          <p:nvPr/>
        </p:nvSpPr>
        <p:spPr>
          <a:xfrm>
            <a:off x="0" y="514800"/>
            <a:ext cx="10080000" cy="1120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4"/>
          <p:cNvSpPr/>
          <p:nvPr/>
        </p:nvSpPr>
        <p:spPr>
          <a:xfrm>
            <a:off x="360000" y="631800"/>
            <a:ext cx="8699760" cy="112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es-AR" sz="3800" b="1" strike="noStrike">
                <a:solidFill>
                  <a:srgbClr val="FFFFFF"/>
                </a:solidFill>
                <a:latin typeface="Univers LT Std 45 Light"/>
                <a:ea typeface="DejaVu Sans"/>
              </a:rPr>
              <a:t>1. EL CAMBIO CLIMÁTICO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pic>
        <p:nvPicPr>
          <p:cNvPr id="79" name="Picture 2"/>
          <p:cNvPicPr/>
          <p:nvPr/>
        </p:nvPicPr>
        <p:blipFill>
          <a:blip r:embed="rId2"/>
          <a:stretch/>
        </p:blipFill>
        <p:spPr>
          <a:xfrm>
            <a:off x="717480" y="718560"/>
            <a:ext cx="695880" cy="695880"/>
          </a:xfrm>
          <a:prstGeom prst="rect">
            <a:avLst/>
          </a:prstGeom>
          <a:ln>
            <a:noFill/>
          </a:ln>
        </p:spPr>
      </p:pic>
      <p:pic>
        <p:nvPicPr>
          <p:cNvPr id="80" name="Imagen 79"/>
          <p:cNvPicPr/>
          <p:nvPr/>
        </p:nvPicPr>
        <p:blipFill>
          <a:blip r:embed="rId3"/>
          <a:stretch/>
        </p:blipFill>
        <p:spPr>
          <a:xfrm>
            <a:off x="6122160" y="4114800"/>
            <a:ext cx="3309480" cy="3210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24000" y="1678680"/>
            <a:ext cx="9429480" cy="5686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432000" y="1774440"/>
            <a:ext cx="9357480" cy="326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s-AR" sz="2250" b="1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Desarrollo sustentable:</a:t>
            </a:r>
            <a:r>
              <a:rPr lang="es-AR" sz="225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 Es el desarrollo que satisface las necesidades de la generación presente, sin comprometer la capacidad de las generaciones </a:t>
            </a:r>
            <a:r>
              <a:rPr lang="es-AR" sz="2250" strike="noStrike" dirty="0" smtClean="0">
                <a:solidFill>
                  <a:srgbClr val="000000"/>
                </a:solidFill>
                <a:latin typeface="Univers-Light-Normal"/>
                <a:ea typeface="DejaVu Sans"/>
              </a:rPr>
              <a:t>futuras.</a:t>
            </a:r>
            <a:endParaRPr dirty="0"/>
          </a:p>
          <a:p>
            <a:endParaRPr dirty="0"/>
          </a:p>
          <a:p>
            <a:r>
              <a:rPr lang="es-AR" sz="2250" b="1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Origen y antecedentes:</a:t>
            </a:r>
            <a:r>
              <a:rPr lang="es-AR" sz="225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 </a:t>
            </a:r>
            <a:r>
              <a:rPr lang="es-AR" sz="210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Club de Roma (1968). Reporte </a:t>
            </a:r>
            <a:r>
              <a:rPr lang="es-AR" sz="2100" strike="noStrike" dirty="0" err="1">
                <a:solidFill>
                  <a:srgbClr val="000000"/>
                </a:solidFill>
                <a:latin typeface="Univers-Light-Normal"/>
                <a:ea typeface="DejaVu Sans"/>
              </a:rPr>
              <a:t>Brundtland</a:t>
            </a:r>
            <a:r>
              <a:rPr lang="es-AR" sz="210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 (1987). </a:t>
            </a:r>
            <a:r>
              <a:rPr lang="es-AR" sz="2100" strike="noStrike" dirty="0" smtClean="0">
                <a:solidFill>
                  <a:srgbClr val="000000"/>
                </a:solidFill>
                <a:latin typeface="Univers-Light-Normal"/>
                <a:ea typeface="DejaVu Sans"/>
              </a:rPr>
              <a:t>Agenda </a:t>
            </a:r>
            <a:r>
              <a:rPr lang="es-AR" sz="210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21 (1993). Agenda 2030 (2015</a:t>
            </a:r>
            <a:r>
              <a:rPr lang="es-AR" sz="2100" strike="noStrike" dirty="0" smtClean="0">
                <a:solidFill>
                  <a:srgbClr val="000000"/>
                </a:solidFill>
                <a:latin typeface="Univers-Light-Normal"/>
                <a:ea typeface="DejaVu Sans"/>
              </a:rPr>
              <a:t>).</a:t>
            </a:r>
          </a:p>
          <a:p>
            <a:endParaRPr dirty="0"/>
          </a:p>
          <a:p>
            <a:r>
              <a:rPr lang="es-AR" sz="225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La definición del concepto derivó de la premisa de que los problemas ambientales críticos globales son el resultado</a:t>
            </a:r>
            <a:endParaRPr dirty="0"/>
          </a:p>
          <a:p>
            <a:r>
              <a:rPr lang="es-AR" sz="225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de una enorme pobreza y de los patrones </a:t>
            </a:r>
            <a:endParaRPr dirty="0"/>
          </a:p>
          <a:p>
            <a:r>
              <a:rPr lang="es-AR" sz="225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excesivos de producción y consumo.</a:t>
            </a:r>
            <a:endParaRPr dirty="0"/>
          </a:p>
          <a:p>
            <a:r>
              <a:rPr lang="es-AR" sz="225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 </a:t>
            </a:r>
            <a:endParaRPr dirty="0"/>
          </a:p>
          <a:p>
            <a:r>
              <a:rPr lang="es-AR" sz="2250" b="1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“Tres </a:t>
            </a:r>
            <a:r>
              <a:rPr lang="es-AR" sz="2250" b="1" strike="noStrike" dirty="0" smtClean="0">
                <a:solidFill>
                  <a:srgbClr val="000000"/>
                </a:solidFill>
                <a:latin typeface="Univers-Light-Normal"/>
                <a:ea typeface="DejaVu Sans"/>
              </a:rPr>
              <a:t>pilares”: </a:t>
            </a:r>
            <a:r>
              <a:rPr lang="es-AR" sz="2250" strike="noStrike" dirty="0" smtClean="0">
                <a:solidFill>
                  <a:srgbClr val="000000"/>
                </a:solidFill>
                <a:latin typeface="Univers-Light-Normal"/>
                <a:ea typeface="DejaVu Sans"/>
              </a:rPr>
              <a:t>crecimiento </a:t>
            </a:r>
            <a:r>
              <a:rPr lang="es-AR" sz="225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económico</a:t>
            </a:r>
            <a:endParaRPr dirty="0"/>
          </a:p>
          <a:p>
            <a:r>
              <a:rPr lang="es-AR" sz="225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favorable, </a:t>
            </a:r>
            <a:r>
              <a:rPr lang="es-AR" sz="2250" strike="noStrike" dirty="0" smtClean="0">
                <a:solidFill>
                  <a:srgbClr val="000000"/>
                </a:solidFill>
                <a:latin typeface="Univers-Light-Normal"/>
                <a:ea typeface="DejaVu Sans"/>
              </a:rPr>
              <a:t>justicia </a:t>
            </a:r>
            <a:r>
              <a:rPr lang="es-AR" sz="225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social y </a:t>
            </a:r>
            <a:r>
              <a:rPr lang="es-AR" sz="2250" strike="noStrike" dirty="0" smtClean="0">
                <a:solidFill>
                  <a:srgbClr val="000000"/>
                </a:solidFill>
                <a:latin typeface="Univers-Light-Normal"/>
                <a:ea typeface="DejaVu Sans"/>
              </a:rPr>
              <a:t>preservación</a:t>
            </a:r>
            <a:endParaRPr dirty="0"/>
          </a:p>
          <a:p>
            <a:r>
              <a:rPr lang="es-AR" sz="225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 del medio ambiente.</a:t>
            </a:r>
            <a:endParaRPr dirty="0"/>
          </a:p>
        </p:txBody>
      </p:sp>
      <p:sp>
        <p:nvSpPr>
          <p:cNvPr id="83" name="CustomShape 3"/>
          <p:cNvSpPr/>
          <p:nvPr/>
        </p:nvSpPr>
        <p:spPr>
          <a:xfrm>
            <a:off x="720" y="532080"/>
            <a:ext cx="10076400" cy="1120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4"/>
          <p:cNvSpPr/>
          <p:nvPr/>
        </p:nvSpPr>
        <p:spPr>
          <a:xfrm>
            <a:off x="576000" y="648000"/>
            <a:ext cx="8699760" cy="112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es-AR" sz="3000" b="1" strike="noStrike">
                <a:solidFill>
                  <a:srgbClr val="FFFFFF"/>
                </a:solidFill>
                <a:latin typeface="Univers LT Std 45 Light"/>
                <a:ea typeface="DejaVu Sans"/>
              </a:rPr>
              <a:t>2. MODELOS DE SUSTENTABILIDAD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pic>
        <p:nvPicPr>
          <p:cNvPr id="85" name="Picture 2"/>
          <p:cNvPicPr/>
          <p:nvPr/>
        </p:nvPicPr>
        <p:blipFill>
          <a:blip r:embed="rId2"/>
          <a:stretch/>
        </p:blipFill>
        <p:spPr>
          <a:xfrm>
            <a:off x="936000" y="743040"/>
            <a:ext cx="695880" cy="695880"/>
          </a:xfrm>
          <a:prstGeom prst="rect">
            <a:avLst/>
          </a:prstGeom>
          <a:ln>
            <a:noFill/>
          </a:ln>
        </p:spPr>
      </p:pic>
      <p:pic>
        <p:nvPicPr>
          <p:cNvPr id="86" name="Imagen 85"/>
          <p:cNvPicPr/>
          <p:nvPr/>
        </p:nvPicPr>
        <p:blipFill>
          <a:blip r:embed="rId3"/>
          <a:srcRect l="52102" t="6710" r="6734" b="68765"/>
          <a:stretch/>
        </p:blipFill>
        <p:spPr>
          <a:xfrm>
            <a:off x="6120000" y="4530960"/>
            <a:ext cx="3742560" cy="2884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24000" y="1678680"/>
            <a:ext cx="9429480" cy="5686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2"/>
          <p:cNvSpPr/>
          <p:nvPr/>
        </p:nvSpPr>
        <p:spPr>
          <a:xfrm>
            <a:off x="432000" y="1774440"/>
            <a:ext cx="9357480" cy="326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s-AR" sz="2250" b="1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Dos modelos contrarios de desarrollo:</a:t>
            </a:r>
            <a:r>
              <a:rPr lang="es-AR" sz="225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 el “modelo de sustentabilidad” y el “modelo expansionista”.</a:t>
            </a:r>
            <a:endParaRPr dirty="0"/>
          </a:p>
          <a:p>
            <a:r>
              <a:rPr lang="es-AR" sz="225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  </a:t>
            </a:r>
            <a:endParaRPr dirty="0"/>
          </a:p>
          <a:p>
            <a:r>
              <a:rPr lang="es-AR" sz="225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El </a:t>
            </a:r>
            <a:r>
              <a:rPr lang="es-AR" sz="2250" b="1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modelo de sustentabilidad</a:t>
            </a:r>
            <a:r>
              <a:rPr lang="es-AR" sz="225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 </a:t>
            </a:r>
            <a:r>
              <a:rPr lang="es-AR" sz="2250" strike="noStrike" dirty="0" smtClean="0">
                <a:solidFill>
                  <a:srgbClr val="000000"/>
                </a:solidFill>
                <a:latin typeface="Univers-Light-Normal"/>
                <a:ea typeface="DejaVu Sans"/>
              </a:rPr>
              <a:t>parte </a:t>
            </a:r>
            <a:r>
              <a:rPr lang="es-AR" sz="225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de la premisa de que el mundo, compuesto de recursos finitos, es un sistema en equilibrio en donde el perjuicio a cualquiera de sus elementos, o el agotamiento de éstos, resulta en severos daños y en el inevitable colapso del sistema.</a:t>
            </a:r>
            <a:endParaRPr dirty="0"/>
          </a:p>
          <a:p>
            <a:endParaRPr dirty="0"/>
          </a:p>
          <a:p>
            <a:r>
              <a:rPr lang="es-AR" sz="225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El </a:t>
            </a:r>
            <a:r>
              <a:rPr lang="es-AR" sz="2250" b="1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modelo expansionista</a:t>
            </a:r>
            <a:r>
              <a:rPr lang="es-AR" sz="225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 no considera las consecuencias ambientales a largo plazo y se enfoca principalmente en el desarrollo económico, donde el atractivo principal es el capital convertido en más producción o en la acumulación de riquezas</a:t>
            </a:r>
            <a:endParaRPr dirty="0"/>
          </a:p>
        </p:txBody>
      </p:sp>
      <p:sp>
        <p:nvSpPr>
          <p:cNvPr id="89" name="CustomShape 3"/>
          <p:cNvSpPr/>
          <p:nvPr/>
        </p:nvSpPr>
        <p:spPr>
          <a:xfrm>
            <a:off x="720" y="532080"/>
            <a:ext cx="10076400" cy="1120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4"/>
          <p:cNvSpPr/>
          <p:nvPr/>
        </p:nvSpPr>
        <p:spPr>
          <a:xfrm>
            <a:off x="1152000" y="648000"/>
            <a:ext cx="8699760" cy="112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es-AR" sz="2800" b="1" strike="noStrike">
                <a:solidFill>
                  <a:srgbClr val="FFFFFF"/>
                </a:solidFill>
                <a:latin typeface="Univers LT Std 45 Light"/>
                <a:ea typeface="DejaVu Sans"/>
              </a:rPr>
              <a:t>2. MODELOS DE SUSTENTABILIDAD (cont.)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pic>
        <p:nvPicPr>
          <p:cNvPr id="91" name="Picture 2"/>
          <p:cNvPicPr/>
          <p:nvPr/>
        </p:nvPicPr>
        <p:blipFill>
          <a:blip r:embed="rId2"/>
          <a:stretch/>
        </p:blipFill>
        <p:spPr>
          <a:xfrm>
            <a:off x="360000" y="743760"/>
            <a:ext cx="695880" cy="695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24000" y="1678680"/>
            <a:ext cx="9429480" cy="5686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2"/>
          <p:cNvSpPr/>
          <p:nvPr/>
        </p:nvSpPr>
        <p:spPr>
          <a:xfrm>
            <a:off x="432000" y="1774440"/>
            <a:ext cx="9357480" cy="326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s-AR" sz="220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Las principales vías para alcanzarlo contemplan un cuestionamiento por completo de la producción, de los patrones de consumo, de la necesidad real de la adquisición de productos y al desarrollo económico en general.</a:t>
            </a:r>
            <a:endParaRPr dirty="0"/>
          </a:p>
          <a:p>
            <a:r>
              <a:rPr lang="es-AR" sz="2200" b="1" u="sng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Un modelo de desarrollo sustentable requiere:</a:t>
            </a:r>
            <a:endParaRPr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AR" sz="220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• un sistema político democrático que asegure a sus ciudadanos una participación efectiva en la toma de decisiones;</a:t>
            </a:r>
            <a:endParaRPr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AR" sz="220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 • un sistema económico capaz de crear excedentes y conocimiento técnico sobre una base autónoma y constante; </a:t>
            </a:r>
            <a:endParaRPr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AR" sz="220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• un sistema de producción que cumpla con el imperativo de preservar el medio ambiente; </a:t>
            </a:r>
            <a:endParaRPr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AR" sz="220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• un sistema tecnológico capaz de investigar constantemente nuevas soluciones; </a:t>
            </a:r>
            <a:endParaRPr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AR" sz="220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• un sistema internacional que promueva modelos duraderos de comercio y finanzas; </a:t>
            </a:r>
            <a:endParaRPr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AR" sz="220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• un sistema administrativo flexible y capaz de corregirse de manera autónoma.</a:t>
            </a:r>
            <a:endParaRPr dirty="0"/>
          </a:p>
        </p:txBody>
      </p:sp>
      <p:sp>
        <p:nvSpPr>
          <p:cNvPr id="94" name="CustomShape 3"/>
          <p:cNvSpPr/>
          <p:nvPr/>
        </p:nvSpPr>
        <p:spPr>
          <a:xfrm>
            <a:off x="3960" y="532080"/>
            <a:ext cx="10076400" cy="1120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4"/>
          <p:cNvSpPr/>
          <p:nvPr/>
        </p:nvSpPr>
        <p:spPr>
          <a:xfrm>
            <a:off x="1053720" y="558000"/>
            <a:ext cx="8699760" cy="112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es-AR" sz="2800" b="1" strike="noStrike">
                <a:solidFill>
                  <a:srgbClr val="FFFFFF"/>
                </a:solidFill>
                <a:latin typeface="Univers LT Std 45 Light"/>
                <a:ea typeface="DejaVu Sans"/>
              </a:rPr>
              <a:t>4. MODELOS DE SUSTENTABILIDAD (cont.)</a:t>
            </a:r>
            <a:endParaRPr/>
          </a:p>
        </p:txBody>
      </p:sp>
      <p:pic>
        <p:nvPicPr>
          <p:cNvPr id="96" name="Picture 2"/>
          <p:cNvPicPr/>
          <p:nvPr/>
        </p:nvPicPr>
        <p:blipFill>
          <a:blip r:embed="rId2"/>
          <a:stretch/>
        </p:blipFill>
        <p:spPr>
          <a:xfrm>
            <a:off x="455760" y="743040"/>
            <a:ext cx="695880" cy="695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289080" y="1584000"/>
            <a:ext cx="9429480" cy="5759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2"/>
          <p:cNvSpPr/>
          <p:nvPr/>
        </p:nvSpPr>
        <p:spPr>
          <a:xfrm>
            <a:off x="407520" y="1404720"/>
            <a:ext cx="9067320" cy="326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9" name="CustomShape 3"/>
          <p:cNvSpPr/>
          <p:nvPr/>
        </p:nvSpPr>
        <p:spPr>
          <a:xfrm>
            <a:off x="83520" y="461160"/>
            <a:ext cx="9995760" cy="1120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4"/>
          <p:cNvSpPr/>
          <p:nvPr/>
        </p:nvSpPr>
        <p:spPr>
          <a:xfrm>
            <a:off x="-144000" y="678600"/>
            <a:ext cx="9811440" cy="90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es-AR" sz="2800" b="1" strike="noStrike">
                <a:solidFill>
                  <a:srgbClr val="FFFFFF"/>
                </a:solidFill>
                <a:latin typeface="Univers LT Std 45 Light"/>
                <a:ea typeface="DejaVu Sans"/>
              </a:rPr>
              <a:t>5. MODELOS DE SUSTENTABILIDAD (cont.)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pic>
        <p:nvPicPr>
          <p:cNvPr id="101" name="Picture 2"/>
          <p:cNvPicPr/>
          <p:nvPr/>
        </p:nvPicPr>
        <p:blipFill>
          <a:blip r:embed="rId2"/>
          <a:stretch/>
        </p:blipFill>
        <p:spPr>
          <a:xfrm>
            <a:off x="455760" y="678600"/>
            <a:ext cx="695880" cy="695880"/>
          </a:xfrm>
          <a:prstGeom prst="rect">
            <a:avLst/>
          </a:prstGeom>
          <a:ln>
            <a:noFill/>
          </a:ln>
        </p:spPr>
      </p:pic>
      <p:sp>
        <p:nvSpPr>
          <p:cNvPr id="102" name="CustomShape 5"/>
          <p:cNvSpPr/>
          <p:nvPr/>
        </p:nvSpPr>
        <p:spPr>
          <a:xfrm>
            <a:off x="331200" y="1655280"/>
            <a:ext cx="9357480" cy="326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s-AR" sz="2200" b="1" u="sng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Los distintos enfoques:</a:t>
            </a:r>
            <a:endParaRPr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AR" sz="2180" b="1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Ecologista:</a:t>
            </a:r>
            <a:r>
              <a:rPr lang="es-AR" sz="218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 Reduce el concepto a la mera sustentabilidad ecológica, preocupándose solamente de las condiciones necesarias para mantener la vida humana a lo largo de las generaciones futuras y desentendiéndose del aspecto distributivo.</a:t>
            </a:r>
            <a:endParaRPr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AR" sz="2180" b="1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Intergeneracional</a:t>
            </a:r>
            <a:r>
              <a:rPr lang="es-AR" sz="218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: se refiere a la necesidad de preservar la naturaleza, a fin de que las generaciones futuras puedan maximizar sus opciones en su aprovechamiento e incrementar así su bienestar.</a:t>
            </a:r>
            <a:endParaRPr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AR" sz="2180" b="1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Económico:</a:t>
            </a:r>
            <a:r>
              <a:rPr lang="es-AR" sz="218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 Esta concepción apuesta por un “crecimiento inteligente” de la economía, suponiendo que disminuye la presión general sobre el medio ambiente.</a:t>
            </a:r>
            <a:endParaRPr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AR" sz="2180" b="1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Sectorial:</a:t>
            </a:r>
            <a:r>
              <a:rPr lang="es-AR" sz="218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 La sustentabilidad es en esta perspectiva sólo una de las propiedades o criterios para medir el desempeño de una actividad productiva en </a:t>
            </a:r>
            <a:r>
              <a:rPr lang="es-AR" sz="2180" strike="noStrike" dirty="0" smtClean="0">
                <a:solidFill>
                  <a:srgbClr val="000000"/>
                </a:solidFill>
                <a:latin typeface="Univers-Light-Normal"/>
                <a:ea typeface="DejaVu Sans"/>
              </a:rPr>
              <a:t>concreto </a:t>
            </a:r>
            <a:r>
              <a:rPr lang="es-AR" sz="218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(la agricultura sustentable, el ecoturismo, la industria limpia, la pesca sustentable, etc.)</a:t>
            </a:r>
            <a:endParaRPr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AR" sz="2180" b="1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Gestión:</a:t>
            </a:r>
            <a:r>
              <a:rPr lang="es-AR" sz="218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 Según este enfoque, se encontrarán las soluciones tecnológicas para la mayoría de los problemas ambientales.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289080" y="1582920"/>
            <a:ext cx="9475920" cy="5831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2"/>
          <p:cNvSpPr/>
          <p:nvPr/>
        </p:nvSpPr>
        <p:spPr>
          <a:xfrm>
            <a:off x="407520" y="1404720"/>
            <a:ext cx="9067320" cy="326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1" name="CustomShape 3"/>
          <p:cNvSpPr/>
          <p:nvPr/>
        </p:nvSpPr>
        <p:spPr>
          <a:xfrm>
            <a:off x="83520" y="461160"/>
            <a:ext cx="9995760" cy="1120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4"/>
          <p:cNvSpPr/>
          <p:nvPr/>
        </p:nvSpPr>
        <p:spPr>
          <a:xfrm>
            <a:off x="83520" y="576000"/>
            <a:ext cx="9811440" cy="90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es-AR" sz="3400" b="1" strike="noStrike" dirty="0">
                <a:solidFill>
                  <a:srgbClr val="FFFFFF"/>
                </a:solidFill>
                <a:latin typeface="Univers LT Std 45 Light"/>
                <a:ea typeface="DejaVu Sans"/>
              </a:rPr>
              <a:t>6. </a:t>
            </a:r>
            <a:r>
              <a:rPr lang="es-AR" sz="2800" b="1" strike="noStrike" dirty="0" smtClean="0">
                <a:solidFill>
                  <a:srgbClr val="FFFFFF"/>
                </a:solidFill>
                <a:latin typeface="Univers LT Std 45 Light"/>
                <a:ea typeface="DejaVu Sans"/>
              </a:rPr>
              <a:t>OBJETIVOS DEL DESARROLLO SOSTENIBLE</a:t>
            </a:r>
            <a:endParaRPr dirty="0"/>
          </a:p>
        </p:txBody>
      </p:sp>
      <p:pic>
        <p:nvPicPr>
          <p:cNvPr id="113" name="Picture 2"/>
          <p:cNvPicPr/>
          <p:nvPr/>
        </p:nvPicPr>
        <p:blipFill>
          <a:blip r:embed="rId2"/>
          <a:stretch/>
        </p:blipFill>
        <p:spPr>
          <a:xfrm>
            <a:off x="360000" y="648000"/>
            <a:ext cx="695880" cy="695880"/>
          </a:xfrm>
          <a:prstGeom prst="rect">
            <a:avLst/>
          </a:prstGeom>
          <a:ln>
            <a:noFill/>
          </a:ln>
        </p:spPr>
      </p:pic>
      <p:sp>
        <p:nvSpPr>
          <p:cNvPr id="114" name="CustomShape 5"/>
          <p:cNvSpPr/>
          <p:nvPr/>
        </p:nvSpPr>
        <p:spPr>
          <a:xfrm>
            <a:off x="506160" y="1702440"/>
            <a:ext cx="9357480" cy="326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s-AR" sz="250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Todos los programas para el desarrollo sostenible deben considerar los tres ámbitos de la sostenibilidad: </a:t>
            </a:r>
            <a:endParaRPr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AR" sz="2500" strike="noStrike" dirty="0" smtClean="0">
                <a:solidFill>
                  <a:srgbClr val="000000"/>
                </a:solidFill>
                <a:latin typeface="Univers-Light-Normal"/>
                <a:ea typeface="DejaVu Sans"/>
              </a:rPr>
              <a:t>Medio </a:t>
            </a:r>
            <a:r>
              <a:rPr lang="es-AR" sz="250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ambiente</a:t>
            </a:r>
            <a:endParaRPr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AR" sz="2500" strike="noStrike" dirty="0" smtClean="0">
                <a:solidFill>
                  <a:srgbClr val="000000"/>
                </a:solidFill>
                <a:latin typeface="Univers-Light-Normal"/>
                <a:ea typeface="DejaVu Sans"/>
              </a:rPr>
              <a:t>Sociedad</a:t>
            </a:r>
            <a:endParaRPr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AR" sz="2500" strike="noStrike" dirty="0" smtClean="0">
                <a:solidFill>
                  <a:srgbClr val="000000"/>
                </a:solidFill>
                <a:latin typeface="Univers-Light-Normal"/>
                <a:ea typeface="DejaVu Sans"/>
              </a:rPr>
              <a:t>Economía</a:t>
            </a:r>
            <a:endParaRPr dirty="0"/>
          </a:p>
          <a:p>
            <a:r>
              <a:rPr lang="es-AR" sz="250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Así como también una dimensión subyacente de la cultura. </a:t>
            </a:r>
            <a:endParaRPr lang="es-AR" sz="2500" strike="noStrike" dirty="0" smtClean="0">
              <a:solidFill>
                <a:srgbClr val="000000"/>
              </a:solidFill>
              <a:latin typeface="Univers-Light-Normal"/>
              <a:ea typeface="DejaVu Sans"/>
            </a:endParaRPr>
          </a:p>
          <a:p>
            <a:endParaRPr dirty="0"/>
          </a:p>
          <a:p>
            <a:r>
              <a:rPr lang="es-AR" sz="250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Los ideales y principios que constituyen la sostenibilidad incluyen conceptos amplios tales como equidad entre las generaciones, equidad de género, paz, tolerancia, reducción de la pobreza, preservación y restauración del medio ambiente, conservación de los recursos naturales y justicia social.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0" y="293400"/>
            <a:ext cx="10077840" cy="1121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6" name="Picture 2"/>
          <p:cNvPicPr/>
          <p:nvPr/>
        </p:nvPicPr>
        <p:blipFill>
          <a:blip r:embed="rId2"/>
          <a:stretch/>
        </p:blipFill>
        <p:spPr>
          <a:xfrm>
            <a:off x="720000" y="504000"/>
            <a:ext cx="697320" cy="697320"/>
          </a:xfrm>
          <a:prstGeom prst="rect">
            <a:avLst/>
          </a:prstGeom>
          <a:ln>
            <a:noFill/>
          </a:ln>
        </p:spPr>
      </p:pic>
      <p:sp>
        <p:nvSpPr>
          <p:cNvPr id="117" name="CustomShape 2"/>
          <p:cNvSpPr/>
          <p:nvPr/>
        </p:nvSpPr>
        <p:spPr>
          <a:xfrm>
            <a:off x="1917000" y="293400"/>
            <a:ext cx="7499955" cy="112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s-AR" sz="2400" b="1" strike="noStrike" dirty="0">
                <a:solidFill>
                  <a:srgbClr val="FFFFFF"/>
                </a:solidFill>
                <a:latin typeface="Univers LT Std 45 Light"/>
                <a:ea typeface="DejaVu Sans"/>
              </a:rPr>
              <a:t>7. </a:t>
            </a:r>
            <a:r>
              <a:rPr lang="es-AR" sz="2800" b="1" strike="noStrike" dirty="0">
                <a:solidFill>
                  <a:srgbClr val="FFFFFF"/>
                </a:solidFill>
                <a:latin typeface="Univers LT Std 45 Light"/>
                <a:ea typeface="DejaVu Sans"/>
              </a:rPr>
              <a:t>OBJETIVOS DEL DESARROLLO </a:t>
            </a:r>
            <a:endParaRPr dirty="0"/>
          </a:p>
          <a:p>
            <a:r>
              <a:rPr lang="es-AR" sz="2800" b="1" strike="noStrike" dirty="0">
                <a:solidFill>
                  <a:srgbClr val="FFFFFF"/>
                </a:solidFill>
                <a:latin typeface="Univers LT Std 45 Light"/>
                <a:ea typeface="DejaVu Sans"/>
              </a:rPr>
              <a:t>SOSTENIBLE (ODS)</a:t>
            </a:r>
            <a:endParaRPr dirty="0"/>
          </a:p>
        </p:txBody>
      </p:sp>
      <p:pic>
        <p:nvPicPr>
          <p:cNvPr id="118" name="Imagen 138"/>
          <p:cNvPicPr/>
          <p:nvPr/>
        </p:nvPicPr>
        <p:blipFill>
          <a:blip r:embed="rId3"/>
          <a:srcRect l="5232" r="7491"/>
          <a:stretch/>
        </p:blipFill>
        <p:spPr>
          <a:xfrm rot="736200">
            <a:off x="5698440" y="1864440"/>
            <a:ext cx="3599640" cy="5228640"/>
          </a:xfrm>
          <a:prstGeom prst="rect">
            <a:avLst/>
          </a:prstGeom>
          <a:ln w="54000">
            <a:solidFill>
              <a:srgbClr val="3465A4"/>
            </a:solidFill>
            <a:round/>
          </a:ln>
        </p:spPr>
      </p:pic>
      <p:pic>
        <p:nvPicPr>
          <p:cNvPr id="119" name="Imagen 139"/>
          <p:cNvPicPr/>
          <p:nvPr/>
        </p:nvPicPr>
        <p:blipFill>
          <a:blip r:embed="rId4"/>
          <a:srcRect l="6751" r="12110"/>
          <a:stretch/>
        </p:blipFill>
        <p:spPr>
          <a:xfrm>
            <a:off x="4104360" y="1585080"/>
            <a:ext cx="3455280" cy="5398560"/>
          </a:xfrm>
          <a:prstGeom prst="rect">
            <a:avLst/>
          </a:prstGeom>
          <a:ln w="54000">
            <a:solidFill>
              <a:srgbClr val="3465A4"/>
            </a:solidFill>
            <a:round/>
          </a:ln>
        </p:spPr>
      </p:pic>
      <p:pic>
        <p:nvPicPr>
          <p:cNvPr id="120" name="Imagen 140"/>
          <p:cNvPicPr/>
          <p:nvPr/>
        </p:nvPicPr>
        <p:blipFill>
          <a:blip r:embed="rId5"/>
          <a:srcRect l="9678" r="8864"/>
          <a:stretch/>
        </p:blipFill>
        <p:spPr>
          <a:xfrm rot="20946600">
            <a:off x="688680" y="1784880"/>
            <a:ext cx="3727800" cy="5398560"/>
          </a:xfrm>
          <a:prstGeom prst="rect">
            <a:avLst/>
          </a:prstGeom>
          <a:ln w="54000">
            <a:solidFill>
              <a:srgbClr val="3465A4"/>
            </a:solidFill>
            <a:rou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39907</TotalTime>
  <Words>792</Words>
  <Application>Microsoft Office PowerPoint</Application>
  <PresentationFormat>Personalizado</PresentationFormat>
  <Paragraphs>63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7" baseType="lpstr">
      <vt:lpstr>Arial</vt:lpstr>
      <vt:lpstr>Arial Unicode MS</vt:lpstr>
      <vt:lpstr>DejaVu Sans</vt:lpstr>
      <vt:lpstr>StarSymbol</vt:lpstr>
      <vt:lpstr>Univers LT Std 45 Light</vt:lpstr>
      <vt:lpstr>Univers-Light-Normal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rafboschi</dc:creator>
  <cp:lastModifiedBy>Rafael Boschi</cp:lastModifiedBy>
  <cp:revision>63</cp:revision>
  <dcterms:created xsi:type="dcterms:W3CDTF">2019-02-25T09:47:42Z</dcterms:created>
  <dcterms:modified xsi:type="dcterms:W3CDTF">2019-04-15T16:12:19Z</dcterms:modified>
  <dc:language>es-AR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Personalizado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