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3" r:id="rId4"/>
    <p:sldId id="256" r:id="rId5"/>
    <p:sldId id="266" r:id="rId6"/>
    <p:sldId id="264" r:id="rId7"/>
    <p:sldId id="265" r:id="rId8"/>
    <p:sldId id="260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-114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7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2184-8BA2-4224-9F20-0CBE3BCDBBB1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DBA9B-8FE5-4F86-B9DA-1954A6F5F34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751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845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69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51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535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266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6893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9399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867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16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505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1113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086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499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3496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30E9-3B12-4137-9B18-47F2994173B2}" type="datetimeFigureOut">
              <a:rPr lang="es-AR" smtClean="0"/>
              <a:pPr/>
              <a:t>01/01/2004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84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885371"/>
            <a:ext cx="3367315" cy="650782"/>
          </a:xfrm>
        </p:spPr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NIVELES DE GOBIERNO</a:t>
            </a:r>
            <a:endParaRPr lang="es-AR" sz="24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7025" y="58026"/>
            <a:ext cx="7240172" cy="730811"/>
          </a:xfrm>
        </p:spPr>
        <p:txBody>
          <a:bodyPr>
            <a:normAutofit/>
          </a:bodyPr>
          <a:lstStyle/>
          <a:p>
            <a:r>
              <a:rPr lang="es-AR" sz="3600" u="sng" dirty="0" smtClean="0"/>
              <a:t>SISTEMA IMPOSITIVO ARGENTINO</a:t>
            </a:r>
            <a:endParaRPr lang="es-AR" sz="3600" u="sng" dirty="0"/>
          </a:p>
        </p:txBody>
      </p:sp>
      <p:sp>
        <p:nvSpPr>
          <p:cNvPr id="51" name="Flecha doblada hacia arriba 50"/>
          <p:cNvSpPr/>
          <p:nvPr/>
        </p:nvSpPr>
        <p:spPr>
          <a:xfrm rot="5400000">
            <a:off x="341513" y="2106784"/>
            <a:ext cx="697971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62857" y="3708970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NACIONALES</a:t>
            </a:r>
            <a:endParaRPr lang="es-AR" sz="2000" dirty="0">
              <a:latin typeface="+mn-lt"/>
            </a:endParaRPr>
          </a:p>
        </p:txBody>
      </p:sp>
      <p:sp>
        <p:nvSpPr>
          <p:cNvPr id="55" name="Flecha doblada hacia arriba 54"/>
          <p:cNvSpPr/>
          <p:nvPr/>
        </p:nvSpPr>
        <p:spPr>
          <a:xfrm rot="5400000">
            <a:off x="357165" y="1605396"/>
            <a:ext cx="672590" cy="4418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Título 1"/>
          <p:cNvSpPr txBox="1">
            <a:spLocks/>
          </p:cNvSpPr>
          <p:nvPr/>
        </p:nvSpPr>
        <p:spPr>
          <a:xfrm>
            <a:off x="3037278" y="4049486"/>
            <a:ext cx="5061693" cy="2612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LAS GANANCIAS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AL VALOR AGREGADO (I.V.A.)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LA GANANCIA MINIMA PRESUNTA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A LOS BIENES PERSONALES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MONOTRIBUTO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A LOS CREDITOS Y DEBITOS BANCARIOS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IMPUESTOS INTERNOS</a:t>
            </a:r>
          </a:p>
        </p:txBody>
      </p:sp>
      <p:sp>
        <p:nvSpPr>
          <p:cNvPr id="25" name="Flecha doblada hacia arriba 50"/>
          <p:cNvSpPr/>
          <p:nvPr/>
        </p:nvSpPr>
        <p:spPr>
          <a:xfrm rot="5400000">
            <a:off x="244027" y="2523583"/>
            <a:ext cx="907462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923673" y="1843924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NACIONAL</a:t>
            </a:r>
            <a:endParaRPr lang="es-AR" sz="2000" dirty="0">
              <a:latin typeface="+mn-lt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930933" y="2373688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PROVINCIAL</a:t>
            </a:r>
            <a:endParaRPr lang="es-AR" sz="2000" dirty="0">
              <a:latin typeface="+mn-lt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923679" y="2903452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MUNICIPAL</a:t>
            </a:r>
            <a:endParaRPr lang="es-AR" sz="2000" dirty="0">
              <a:latin typeface="+mn-lt"/>
            </a:endParaRPr>
          </a:p>
        </p:txBody>
      </p:sp>
      <p:sp>
        <p:nvSpPr>
          <p:cNvPr id="29" name="8 Flecha derecha"/>
          <p:cNvSpPr/>
          <p:nvPr/>
        </p:nvSpPr>
        <p:spPr>
          <a:xfrm>
            <a:off x="2309395" y="1921783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8 Flecha derecha"/>
          <p:cNvSpPr/>
          <p:nvPr/>
        </p:nvSpPr>
        <p:spPr>
          <a:xfrm>
            <a:off x="2381965" y="2458801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8 Flecha derecha"/>
          <p:cNvSpPr/>
          <p:nvPr/>
        </p:nvSpPr>
        <p:spPr>
          <a:xfrm>
            <a:off x="2309395" y="2995819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3064491" y="1836670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A.F.I.P.</a:t>
            </a:r>
            <a:endParaRPr lang="es-AR" sz="2000" dirty="0">
              <a:latin typeface="+mn-lt"/>
            </a:endParaRP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100779" y="2380948"/>
            <a:ext cx="6580250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DIRECCIONES PROVINCIALES DE RENTAS (A.T.M.)</a:t>
            </a:r>
            <a:endParaRPr lang="es-AR" sz="2000" dirty="0">
              <a:latin typeface="+mn-lt"/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3108039" y="2896198"/>
            <a:ext cx="6580250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DIRECCIONES MUNICIPALES DE RENTAS </a:t>
            </a:r>
            <a:endParaRPr lang="es-A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94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/>
          <p:cNvSpPr txBox="1">
            <a:spLocks/>
          </p:cNvSpPr>
          <p:nvPr/>
        </p:nvSpPr>
        <p:spPr>
          <a:xfrm>
            <a:off x="2948329" y="341524"/>
            <a:ext cx="5149070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LOS BIENES PERSONALES</a:t>
            </a:r>
            <a:endParaRPr lang="es-AR" sz="2400" dirty="0" smtClean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75770" y="1730655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HECHO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8 Flecha derecha"/>
          <p:cNvSpPr/>
          <p:nvPr/>
        </p:nvSpPr>
        <p:spPr>
          <a:xfrm>
            <a:off x="2163864" y="189882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062682" y="1481694"/>
            <a:ext cx="819573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Establécese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 carácter de emergencia por el término de NUEVE (9) períodos fiscales a partir del 31 de diciembre de 1991, inclusive, un impuesto que se aplicará en todo el territorio de la Nación y que recaerá sobre los bienes existentes al 31 de diciembre de cada año, situados en el país y en el exterior.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401860" y="3825797"/>
            <a:ext cx="1539382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22863" y="3316082"/>
            <a:ext cx="62690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personas físicas domiciliadas en el país y las sucesiones indivisas radicadas en el mismo, por los bienes situados en el país y en el exterior.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personas físicas domiciliadas en el exterior y las sucesiones indivisas radicadas en el mismo, por los bienes situados en el país.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8 Cerrar llave"/>
          <p:cNvSpPr/>
          <p:nvPr/>
        </p:nvSpPr>
        <p:spPr>
          <a:xfrm rot="10800000">
            <a:off x="2147189" y="3344491"/>
            <a:ext cx="419741" cy="15139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0" y="411702"/>
            <a:ext cx="1219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BIENES SITUADOS EN EL PAIS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consideran situados en el país: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inmuebles ubicados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reales constituidos sobre bienes situados en él.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naves y aeronaves de matrícula nacional.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automotores patentados o registrados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registrados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del hogar o de residencias transitorias cuando el hogar o residencia estuvieran situados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personales del contribuyente, cuando éste tuviera su domicilio en él, o se encontrara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demás bienes muebles y semovientes que se encontraren en su territorio al 31 de diciembre de cada año.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dinero y los depósitos en dinero que se hallaren en su territorio al 31 de diciembre de cada año.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títulos, las acciones, cuotas o participaciones sociales y otros títulos valores representativos de capital social o equivalente, emitidos por entes públicos o privados, cuando éstos tuvieran domicilio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patrimonios de empresas o explotaciones unipersonales ubicadas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créditos cuando el domicilio real del deudor esté ubicado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de propiedad científica, literaria o artística, los de marcas de fábrica o de comercio y similares, las patentes, dibujos, modelos y diseños reservados y restantes de la propiedad industrial o inmaterial, así como los derivados de éstos y las licencias respectivas, cuando el titular del derecho o licencia, en su caso, estuviere domiciliado en el país al 31 de diciembre de cada año.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-1"/>
            <a:ext cx="1219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BIENES SITUADOS EN EL EXTERIOR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20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Se entenderán como bienes situados en el exterior: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inmuebles situados fuera del territorio del país.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reales constituidos sobre bienes situados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naves y aeronaves de matrícula extranjera.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s-ES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automotores patentados o registrados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y los semovientes situados fuera del territorio del país.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títulos y acciones emitidos por entidades del exterior y las cuotas o participaciones sociales, incluidas las empresas unipersonales constituidas o ubicadas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depósitos en instituciones bancarias del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créditos cuyos deudores se domicilien en el extranjero excepto que deban ser considerados como radicados en el país por aplicación del inciso b) de este artículo.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-1"/>
            <a:ext cx="1219200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EXENCIONES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21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Estarán exentos del impuesto: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Los bienes pertenecientes a los miembros de las misiones diplomáticas y consulares extranjeras, así como su personal administrativo y técnico y familiares, en la medida y con las limitaciones que establezcan los convenios internacionales aplicables. En su defecto, la exención será procedente, en la misma medida y limitaciones, sólo a condición de reciprocidad;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cuentas de capitalización comprendidas en el régimen de capitalización previsto en el título III de la ley 24.241 y las cuentas individuales correspondientes a los planes de seguro de retiro privados administrados por entidades sujetas al control de la Superintendencia de Seguros de la Nación, dependiente de la Subsecretaría de Bancos y Seguros de la Secretaría de Política Económica del Ministerio de Economía y Obras y Servicios Públicos.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La cuotas sociales de las cooperativas;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Los bienes inmateriales (llaves, marcas, patentes, derechos de concesión y otros bienes similares).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e) Los bienes amparados por las franquicias de la Ley 19.640.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Los inmuebles rurales a que se refiere el inciso e) del artículo 2º de la Ley de Impuesto a la Ganancia Mínima Presunta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g) Los títulos, bonos y demás títulos valores emitidos por la Nación, las provincias, las municipalidades y la Ciudad Autónoma de Buenos Aires y los certificados de depósitos reprogramados (CEDROS 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h) Los depósitos en moneda argentina y extranjera efectuados en las instituciones comprendidas en el régimen de la Ley Nº 21.526, a plazo fijo, en caja de ahorro, en cuentas especiales de ahorro o en otras formas de captación de fondos de acuerdo con lo que determine el BANCO CENTRAL DE LA REPUBLICA ARGENTINA.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i) Los bienes gravados pertenecientes a los RESIDENTES, cuando su valor en conjunto, determinado de acuerdo con las normas de esta ley, sea igual o inferior a pesos (VER ESCALA.)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-1"/>
            <a:ext cx="12192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ALICUOTAS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25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El gravamen a ingresar por los contribuyentes indicados en el inciso a) del artículo 17, surgirá de la aplicación, sobre el valor total de los bienes gravados por el impuesto, excluidas las acciones y participaciones en el capital de cualquier tipo de sociedades regidas por la Ley Nº 19.550 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t.o.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1984 y sus modificaciones), con excepción de las empresas y explotaciones unipersonales, de la alícuota que para cada caso se fija a continuación: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Montos exentos y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alicuotas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Año 2016....................$ 800.000                     alícuota................. 0,75%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Año 2017.....................$ 950.000                     alícuota................. 0,50%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Año 2018 y ss.............$ 1.050.000                   alícuota................ 0,25%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42372" y="3898134"/>
            <a:ext cx="27872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Activo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$ 700.000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85301" y="346467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Ej 2016: </a:t>
            </a:r>
            <a:endParaRPr lang="es-ES" dirty="0"/>
          </a:p>
        </p:txBody>
      </p:sp>
      <p:sp>
        <p:nvSpPr>
          <p:cNvPr id="33" name="8 Flecha derecha"/>
          <p:cNvSpPr/>
          <p:nvPr/>
        </p:nvSpPr>
        <p:spPr>
          <a:xfrm>
            <a:off x="2648109" y="4045963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3347327" y="3907313"/>
            <a:ext cx="200687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Tributa $ 0,00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240534" y="4568333"/>
            <a:ext cx="27872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Activo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$ 900.000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8 Flecha derecha"/>
          <p:cNvSpPr/>
          <p:nvPr/>
        </p:nvSpPr>
        <p:spPr>
          <a:xfrm>
            <a:off x="2646271" y="4716162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3345489" y="4551864"/>
            <a:ext cx="200687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Tributa $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675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0,00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1"/>
          <p:cNvSpPr txBox="1">
            <a:spLocks/>
          </p:cNvSpPr>
          <p:nvPr/>
        </p:nvSpPr>
        <p:spPr>
          <a:xfrm>
            <a:off x="2948329" y="341524"/>
            <a:ext cx="5149070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AL VALOR AGREGADO (IVA)</a:t>
            </a:r>
            <a:endParaRPr lang="es-AR" sz="2400" dirty="0" smtClean="0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75770" y="1730655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OBJETO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8 Flecha derecha"/>
          <p:cNvSpPr/>
          <p:nvPr/>
        </p:nvSpPr>
        <p:spPr>
          <a:xfrm>
            <a:off x="2163864" y="189882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992916" y="1233888"/>
            <a:ext cx="65697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ventas de cosas muebles situadas o colocadas en el territorio del país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obras, locaciones y prestaciones de servicios incluidas en el artículo 3º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Las importaciones definitivas de cosas muebles;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401860" y="3825797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52" name="8 Cerrar llave"/>
          <p:cNvSpPr/>
          <p:nvPr/>
        </p:nvSpPr>
        <p:spPr>
          <a:xfrm rot="10800000">
            <a:off x="2147188" y="3344488"/>
            <a:ext cx="386692" cy="22630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1844" y="3460114"/>
            <a:ext cx="992959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Hagan habitualidad en la venta de cosas muebles, realicen actos de comercio accidentales con las mismas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Realicen en nombre propio, pero por cuenta de terceros, ventas o compras.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Importen definitivamente cosas muebles a su nombre, por su cuenta o por cuenta de terceros.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Sean empresas constructoras que realicen  obras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gravadas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e) Presten servicios gravados.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Sean locadores, en el caso de locaciones gravadas.</a:t>
            </a: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/>
          <p:cNvSpPr txBox="1">
            <a:spLocks/>
          </p:cNvSpPr>
          <p:nvPr/>
        </p:nvSpPr>
        <p:spPr>
          <a:xfrm>
            <a:off x="165600" y="1620484"/>
            <a:ext cx="2445396" cy="8913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NACIMIENTO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HECHO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084721" y="528806"/>
            <a:ext cx="8897957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en el caso de ventas, en el momento de la entrega del bien, emisión de la factura respectiva, o acto equivalente, el que fuere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En el caso de prestaciones de servicios y de locaciones de obras y servicios, en el momento en que se termina la ejecución o prestación o en el de la percepción total o parcial del precio, el que fuera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En el caso de trabajos sobre inmuebles de terceros, en el momento de la aceptación del certificado de obra, parcial o total, o en el de la percepción total o parcial del precio o en el de la facturación, el que fuera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En los casos de locación de cosas y arriendos de circuitos o sistemas de telecomunicaciones, en el momento de devengarse el pago o en el de su percepción, el que fuera anterior.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En el caso de importaciones, en el momento en que ésta sea definitiva.</a:t>
            </a:r>
          </a:p>
        </p:txBody>
      </p:sp>
      <p:sp>
        <p:nvSpPr>
          <p:cNvPr id="38" name="8 Cerrar llave"/>
          <p:cNvSpPr/>
          <p:nvPr/>
        </p:nvSpPr>
        <p:spPr>
          <a:xfrm rot="10800000">
            <a:off x="2709046" y="590266"/>
            <a:ext cx="452793" cy="29351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218847" y="5044933"/>
            <a:ext cx="2445396" cy="8913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EXENCIONES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3126951" y="4004072"/>
            <a:ext cx="88979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Libros, folletos e impresos similares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El agua ordinaria natural, la leche fluida o en polvo, entera o descremada sin aditivos, cuando el comprador sea un consumidor final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Las realizadas por el Estado nacional, las provincias, las municipalidades y el Gobierno de la Ciudad Autónoma de Buenos Aires. y por instituciones pertenecientes a los mismos o integrados por dos o más de ellos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Los servicios prestados por establecimientos educacionales privados incorporados a los planes de enseñanza oficial y reconocidos como tales por las respectivas jurisdicciones.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Etc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1" name="8 Cerrar llave"/>
          <p:cNvSpPr/>
          <p:nvPr/>
        </p:nvSpPr>
        <p:spPr>
          <a:xfrm rot="10800000">
            <a:off x="2762292" y="4014715"/>
            <a:ext cx="443615" cy="27055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135223" y="178497"/>
            <a:ext cx="389055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200" b="1" u="sng" dirty="0" smtClean="0">
                <a:latin typeface="+mj-lt"/>
                <a:ea typeface="+mj-ea"/>
                <a:cs typeface="+mj-cs"/>
              </a:rPr>
              <a:t>SISTEMA DE CRÉDITOS Y DÉBITOS</a:t>
            </a:r>
          </a:p>
        </p:txBody>
      </p:sp>
      <p:sp>
        <p:nvSpPr>
          <p:cNvPr id="26" name="Título 12"/>
          <p:cNvSpPr txBox="1">
            <a:spLocks/>
          </p:cNvSpPr>
          <p:nvPr/>
        </p:nvSpPr>
        <p:spPr>
          <a:xfrm>
            <a:off x="0" y="3587097"/>
            <a:ext cx="4675034" cy="525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b="1" u="sng" dirty="0" smtClean="0"/>
              <a:t>COMPROBANTES EN RELACIÓN AL I.V.A.</a:t>
            </a:r>
            <a:endParaRPr lang="es-AR" sz="2400" b="1" u="sng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627979" y="4463659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RESPOSABLE INSCRIPTO</a:t>
            </a:r>
            <a:endParaRPr lang="es-AR" sz="1600" dirty="0">
              <a:latin typeface="+mn-lt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3562218" y="4487269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RESPOSABLE INSCRIPTO</a:t>
            </a:r>
            <a:endParaRPr lang="es-AR" sz="1600" dirty="0">
              <a:latin typeface="+mn-lt"/>
            </a:endParaRPr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3562215" y="5092578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 dirty="0" smtClean="0">
                <a:latin typeface="+mn-lt"/>
              </a:rPr>
              <a:t>RESTO</a:t>
            </a:r>
            <a:endParaRPr lang="es-AR" sz="1600" dirty="0">
              <a:latin typeface="+mn-lt"/>
            </a:endParaRPr>
          </a:p>
        </p:txBody>
      </p:sp>
      <p:sp>
        <p:nvSpPr>
          <p:cNvPr id="30" name="Flecha doblada hacia arriba 9"/>
          <p:cNvSpPr/>
          <p:nvPr/>
        </p:nvSpPr>
        <p:spPr>
          <a:xfrm rot="5400000">
            <a:off x="2972506" y="4841768"/>
            <a:ext cx="551082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8 Flecha derecha"/>
          <p:cNvSpPr/>
          <p:nvPr/>
        </p:nvSpPr>
        <p:spPr>
          <a:xfrm>
            <a:off x="3033174" y="4601613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8 Flecha derecha"/>
          <p:cNvSpPr/>
          <p:nvPr/>
        </p:nvSpPr>
        <p:spPr>
          <a:xfrm>
            <a:off x="5838625" y="4573710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8 Flecha derecha"/>
          <p:cNvSpPr/>
          <p:nvPr/>
        </p:nvSpPr>
        <p:spPr>
          <a:xfrm>
            <a:off x="5851504" y="5140382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6367667" y="4510880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“A”</a:t>
            </a:r>
            <a:endParaRPr lang="es-AR" sz="1600" dirty="0">
              <a:latin typeface="+mn-lt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6365519" y="5101160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“B”</a:t>
            </a:r>
            <a:endParaRPr lang="es-AR" sz="1600" dirty="0">
              <a:latin typeface="+mn-lt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638710" y="5839553"/>
            <a:ext cx="2193897" cy="5480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 dirty="0" smtClean="0">
                <a:latin typeface="+mn-lt"/>
              </a:rPr>
              <a:t>RESPOSABLE INSCRIPTO </a:t>
            </a:r>
          </a:p>
          <a:p>
            <a:r>
              <a:rPr lang="es-AR" sz="1600" dirty="0" smtClean="0">
                <a:latin typeface="+mn-lt"/>
              </a:rPr>
              <a:t>EXPORTADOR</a:t>
            </a:r>
            <a:endParaRPr lang="es-AR" sz="1600" dirty="0">
              <a:latin typeface="+mn-lt"/>
            </a:endParaRPr>
          </a:p>
        </p:txBody>
      </p:sp>
      <p:sp>
        <p:nvSpPr>
          <p:cNvPr id="37" name="8 Flecha derecha"/>
          <p:cNvSpPr/>
          <p:nvPr/>
        </p:nvSpPr>
        <p:spPr>
          <a:xfrm>
            <a:off x="3015999" y="5975359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3560068" y="5914683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EMPRESA EXTRANJERA</a:t>
            </a:r>
            <a:endParaRPr lang="es-AR" sz="1600" dirty="0">
              <a:latin typeface="+mn-lt"/>
            </a:endParaRPr>
          </a:p>
        </p:txBody>
      </p:sp>
      <p:sp>
        <p:nvSpPr>
          <p:cNvPr id="39" name="8 Flecha derecha"/>
          <p:cNvSpPr/>
          <p:nvPr/>
        </p:nvSpPr>
        <p:spPr>
          <a:xfrm>
            <a:off x="5849356" y="5936730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6363371" y="5897508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“E”</a:t>
            </a:r>
            <a:endParaRPr lang="es-AR" sz="1600" dirty="0">
              <a:latin typeface="+mn-lt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445928" y="763108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COMPRAS</a:t>
            </a:r>
            <a:endParaRPr lang="es-AR" sz="2400" dirty="0"/>
          </a:p>
        </p:txBody>
      </p:sp>
      <p:sp>
        <p:nvSpPr>
          <p:cNvPr id="42" name="8 Flecha derecha"/>
          <p:cNvSpPr/>
          <p:nvPr/>
        </p:nvSpPr>
        <p:spPr>
          <a:xfrm>
            <a:off x="2141831" y="896290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2955949" y="761272"/>
            <a:ext cx="35329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CRÉDITO FISCAL</a:t>
            </a:r>
            <a:endParaRPr lang="es-AR" sz="2400" dirty="0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455108" y="1664655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VENTAS</a:t>
            </a:r>
            <a:endParaRPr lang="es-AR" sz="2400" dirty="0"/>
          </a:p>
        </p:txBody>
      </p:sp>
      <p:sp>
        <p:nvSpPr>
          <p:cNvPr id="45" name="8 Flecha derecha"/>
          <p:cNvSpPr/>
          <p:nvPr/>
        </p:nvSpPr>
        <p:spPr>
          <a:xfrm>
            <a:off x="2151011" y="1797837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2965129" y="1662819"/>
            <a:ext cx="35329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DÉBITO FISCAL</a:t>
            </a:r>
            <a:endParaRPr lang="es-AR" sz="2400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453270" y="2533159"/>
            <a:ext cx="1650952" cy="6837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SALDO A PAGAR</a:t>
            </a:r>
            <a:endParaRPr lang="es-AR" sz="2400" dirty="0"/>
          </a:p>
        </p:txBody>
      </p:sp>
      <p:sp>
        <p:nvSpPr>
          <p:cNvPr id="48" name="8 Flecha derecha"/>
          <p:cNvSpPr/>
          <p:nvPr/>
        </p:nvSpPr>
        <p:spPr>
          <a:xfrm>
            <a:off x="2160190" y="2743461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930253" y="2597425"/>
            <a:ext cx="1917169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DÉBITO FISCAL</a:t>
            </a:r>
            <a:endParaRPr lang="es-AR" sz="2400" dirty="0"/>
          </a:p>
        </p:txBody>
      </p:sp>
      <p:sp>
        <p:nvSpPr>
          <p:cNvPr id="50" name="49 Rectángulo"/>
          <p:cNvSpPr/>
          <p:nvPr/>
        </p:nvSpPr>
        <p:spPr>
          <a:xfrm>
            <a:off x="4867469" y="2473153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- </a:t>
            </a:r>
            <a:endParaRPr lang="es-ES" sz="4000" dirty="0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5234630" y="2610290"/>
            <a:ext cx="20254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CRÉDITO FISCAL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799790" y="165254"/>
            <a:ext cx="2872068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u="sng" dirty="0" smtClean="0"/>
              <a:t>MONOTRIBUTO</a:t>
            </a:r>
            <a:endParaRPr lang="es-AR" sz="3200" dirty="0" smtClean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1601255"/>
            <a:ext cx="3172858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Se establece un régimen tributario integrado y simplificado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74929" y="1217232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impuestos a las ganancias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759721" y="1834176"/>
            <a:ext cx="220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al valor agregado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787088" y="2396037"/>
            <a:ext cx="24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sistema previsional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7404512" y="1624855"/>
            <a:ext cx="310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destinado a los pequeños contribuyentes</a:t>
            </a:r>
            <a:endParaRPr lang="es-ES" dirty="0"/>
          </a:p>
        </p:txBody>
      </p:sp>
      <p:sp>
        <p:nvSpPr>
          <p:cNvPr id="15" name="8 Cerrar llave"/>
          <p:cNvSpPr/>
          <p:nvPr/>
        </p:nvSpPr>
        <p:spPr>
          <a:xfrm rot="10800000">
            <a:off x="3237853" y="1163143"/>
            <a:ext cx="353646" cy="16461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errar llave"/>
          <p:cNvSpPr/>
          <p:nvPr/>
        </p:nvSpPr>
        <p:spPr>
          <a:xfrm>
            <a:off x="7006728" y="1090670"/>
            <a:ext cx="264405" cy="16635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8780443" y="2423711"/>
            <a:ext cx="539827" cy="57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7759376" y="282385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Personas físicas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Sociedades de hecho hasta 3 socios</a:t>
            </a:r>
            <a:endParaRPr lang="es-ES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2371" y="3898134"/>
            <a:ext cx="436267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Inicio de actividades - Categorización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40533" y="4425112"/>
            <a:ext cx="4362679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Recategorización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38695" y="5040226"/>
            <a:ext cx="4362679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Renuncia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741" y="1175706"/>
            <a:ext cx="11287139" cy="475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"/>
          <p:cNvSpPr/>
          <p:nvPr/>
        </p:nvSpPr>
        <p:spPr>
          <a:xfrm>
            <a:off x="3799790" y="165254"/>
            <a:ext cx="2872068" cy="82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dirty="0" smtClean="0"/>
              <a:t>CATEGORÍAS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/>
          <p:cNvSpPr txBox="1">
            <a:spLocks/>
          </p:cNvSpPr>
          <p:nvPr/>
        </p:nvSpPr>
        <p:spPr>
          <a:xfrm>
            <a:off x="362857" y="298180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PROVINCIALES</a:t>
            </a:r>
            <a:endParaRPr lang="es-AR" sz="2000" dirty="0">
              <a:latin typeface="+mn-lt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37278" y="638696"/>
            <a:ext cx="5061693" cy="1727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LOS INGRESOS BRUTOS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AUTOMOTOR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 INMOBILIARIO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DE SELLOS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370117" y="3179212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MUNICIPALES</a:t>
            </a:r>
            <a:endParaRPr lang="es-AR" sz="2000" dirty="0">
              <a:latin typeface="+mn-lt"/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3044538" y="3519729"/>
            <a:ext cx="5061693" cy="1153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DERECHOS DE COMERCIO EN INDUSTRIA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TASAS MUNICIPALES (NO SON ESTRICTAMENTE IMPUESTOS)</a:t>
            </a:r>
          </a:p>
        </p:txBody>
      </p:sp>
    </p:spTree>
    <p:extLst>
      <p:ext uri="{BB962C8B-B14F-4D97-AF65-F5344CB8AC3E}">
        <p14:creationId xmlns:p14="http://schemas.microsoft.com/office/powerpoint/2010/main" xmlns="" val="34497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182844" y="187288"/>
            <a:ext cx="533319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u="sng" dirty="0" smtClean="0"/>
              <a:t>IMPUESTOS PROVINCIALES</a:t>
            </a:r>
            <a:endParaRPr lang="es-AR" sz="3200" dirty="0" smtClean="0"/>
          </a:p>
        </p:txBody>
      </p:sp>
      <p:sp>
        <p:nvSpPr>
          <p:cNvPr id="34" name="33 Rectángulo"/>
          <p:cNvSpPr/>
          <p:nvPr/>
        </p:nvSpPr>
        <p:spPr>
          <a:xfrm>
            <a:off x="0" y="835444"/>
            <a:ext cx="5333193" cy="64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2400" u="sng" dirty="0" smtClean="0"/>
              <a:t>IMPUESTO A LOS INGRESOS BRUTOS</a:t>
            </a:r>
            <a:endParaRPr lang="es-AR" sz="2400" dirty="0" smtClean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587242"/>
            <a:ext cx="11038901" cy="16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Todas las jurisdicciones argentinas (provincias y Ciudad Autónoma de Buenos Aires) aplican este Impuesto sobre los Ingresos Brutos de cualquier empresa que realice una actividad comercial, industrial, agrícola, financiera o profesional.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Este impuesto grava cada transacción comercial, sin ningún crédito fiscal por los impuestos pagados en las etapas anteriores. Las tasas varían, según el tipo de actividad y la ley de cada jurisdicción, entre 1,5% y 4%. Se paga por año calendario, con anticipos mensuales o bimestrales, según disponga cada jurisdicción. Las actividades primarias e industriales, en general, gozan de exenciones.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77119" y="3746738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OBJETO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8 Flecha derecha"/>
          <p:cNvSpPr/>
          <p:nvPr/>
        </p:nvSpPr>
        <p:spPr>
          <a:xfrm>
            <a:off x="1921145" y="4003044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620246" y="3379181"/>
            <a:ext cx="9064978" cy="16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ejercicio habitual, y a título oneroso en jurisdicción de la provincia de Mendoza, del comercio, industria, profesión, oficio, negocio, locaciones de bienes, obras o servicios, o de cualquier otra actividad a título cualquiera sea la naturaleza del sujeto que la preste, incluidas las cooperativas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 habitualidad deberá determinarse teniendo en cuenta especialmente la índole de las actividades, el objeto de la empresa, profesión o locación y los usos y costumbres de la vida económica.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695460" y="53932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Son contribuyentes del impuesto las personas físicas, sociedades con o sin personería jurídica, uniones transitorias de empresas y demás entes que realicen las actividades gravadas</a:t>
            </a:r>
            <a:endParaRPr lang="es-ES" sz="1600" dirty="0"/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99153" y="5408450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SUJETO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8 Flecha derecha"/>
          <p:cNvSpPr/>
          <p:nvPr/>
        </p:nvSpPr>
        <p:spPr>
          <a:xfrm>
            <a:off x="1943179" y="5664756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30507" y="583062"/>
            <a:ext cx="2379641" cy="562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BASE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8 Flecha derecha"/>
          <p:cNvSpPr/>
          <p:nvPr/>
        </p:nvSpPr>
        <p:spPr>
          <a:xfrm>
            <a:off x="2890629" y="76408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3664945" y="4554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Ingresos brutos devengados más los anticipos y/o pagos a cuenta del precio total de las operaciones realizadas durante el período fiscal</a:t>
            </a:r>
            <a:endParaRPr lang="es-ES" dirty="0"/>
          </a:p>
        </p:txBody>
      </p:sp>
      <p:sp>
        <p:nvSpPr>
          <p:cNvPr id="9" name="8 Flecha abajo"/>
          <p:cNvSpPr/>
          <p:nvPr/>
        </p:nvSpPr>
        <p:spPr>
          <a:xfrm>
            <a:off x="6114361" y="1167789"/>
            <a:ext cx="539827" cy="57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619039" y="18197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IVA e OTROS IMPUESTOS no integran la base imponible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 txBox="1">
            <a:spLocks/>
          </p:cNvSpPr>
          <p:nvPr/>
        </p:nvSpPr>
        <p:spPr>
          <a:xfrm>
            <a:off x="227127" y="1"/>
            <a:ext cx="3764301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LAS GANANCIAS</a:t>
            </a:r>
            <a:endParaRPr lang="es-AR" sz="2400" dirty="0" smtClean="0"/>
          </a:p>
        </p:txBody>
      </p:sp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75770" y="972456"/>
            <a:ext cx="2481944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SUJETO Y OBJETO</a:t>
            </a:r>
            <a:endParaRPr lang="es-AR" sz="2400" dirty="0">
              <a:latin typeface="+mn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715657" y="891792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Todas las ganancias obtenidas por personas de existencia visible o ideal quedan sujetas al gravamen de emergencia que establece esta ley.</a:t>
            </a:r>
            <a:endParaRPr lang="es-ES" dirty="0"/>
          </a:p>
        </p:txBody>
      </p:sp>
      <p:sp>
        <p:nvSpPr>
          <p:cNvPr id="5" name="8 Flecha derecha"/>
          <p:cNvSpPr/>
          <p:nvPr/>
        </p:nvSpPr>
        <p:spPr>
          <a:xfrm>
            <a:off x="2846413" y="1181569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 doblada hacia arriba 50"/>
          <p:cNvSpPr/>
          <p:nvPr/>
        </p:nvSpPr>
        <p:spPr>
          <a:xfrm rot="5400000">
            <a:off x="3680210" y="2454642"/>
            <a:ext cx="1016323" cy="431657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doblada hacia arriba 54"/>
          <p:cNvSpPr/>
          <p:nvPr/>
        </p:nvSpPr>
        <p:spPr>
          <a:xfrm rot="5400000">
            <a:off x="3855039" y="1794078"/>
            <a:ext cx="672590" cy="441878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65089" y="2061634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RESIDENTES</a:t>
            </a:r>
            <a:endParaRPr lang="es-AR" sz="20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72349" y="2881678"/>
            <a:ext cx="229130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NO RESIDENTES</a:t>
            </a:r>
            <a:endParaRPr lang="es-AR" sz="2000" dirty="0">
              <a:latin typeface="+mn-lt"/>
            </a:endParaRPr>
          </a:p>
        </p:txBody>
      </p:sp>
      <p:sp>
        <p:nvSpPr>
          <p:cNvPr id="11" name="8 Flecha derecha"/>
          <p:cNvSpPr/>
          <p:nvPr/>
        </p:nvSpPr>
        <p:spPr>
          <a:xfrm>
            <a:off x="5930641" y="2132239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6691085" y="1886639"/>
            <a:ext cx="508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tributan sobre la totalidad de sus ganancias obtenidas en el país o en el exterior</a:t>
            </a:r>
            <a:endParaRPr lang="es-ES" dirty="0"/>
          </a:p>
        </p:txBody>
      </p:sp>
      <p:sp>
        <p:nvSpPr>
          <p:cNvPr id="13" name="8 Flecha derecha"/>
          <p:cNvSpPr/>
          <p:nvPr/>
        </p:nvSpPr>
        <p:spPr>
          <a:xfrm>
            <a:off x="6300751" y="2952283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6997853" y="2852456"/>
            <a:ext cx="448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Sólo sobre sus ganancias de fuente argentina</a:t>
            </a:r>
            <a:endParaRPr lang="es-ES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54003" y="3432582"/>
            <a:ext cx="2358570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¿QUE ES GANANCIA?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15772" y="3613843"/>
            <a:ext cx="699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sin perjuicio de lo dispuesto especialmente en cada categoría y aun cuando no se indiquen en ellas:</a:t>
            </a:r>
            <a:endParaRPr lang="es-E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30626" y="4412350"/>
            <a:ext cx="1152434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rendimientos, rentas o enriquecimientos susceptibles de una periodicidad que implique la permanencia de la fuente que los produce y su habilitación.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lang="es-E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rendimientos, rentas, beneficios o enriquecimientos que cumplan o no las condiciones del apartado anterior, obtenidos por Sociedades.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lang="es-E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resultados provenientes de la enajenación de bienes muebles amortizables, acciones, cuotas y participaciones sociales, títulos, bonos y demás valores, cualquiera fuera el sujeto que las obtenga. </a:t>
            </a:r>
          </a:p>
        </p:txBody>
      </p:sp>
    </p:spTree>
    <p:extLst>
      <p:ext uri="{BB962C8B-B14F-4D97-AF65-F5344CB8AC3E}">
        <p14:creationId xmlns:p14="http://schemas.microsoft.com/office/powerpoint/2010/main" xmlns="" val="26603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>
            <a:spLocks noGrp="1"/>
          </p:cNvSpPr>
          <p:nvPr>
            <p:ph type="ctrTitle"/>
          </p:nvPr>
        </p:nvSpPr>
        <p:spPr>
          <a:xfrm>
            <a:off x="290284" y="319313"/>
            <a:ext cx="3077030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/>
              <a:t>FUENTE ARGENTINA</a:t>
            </a:r>
            <a:endParaRPr lang="es-AR" sz="2400" dirty="0">
              <a:latin typeface="+mn-lt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406399" y="1059541"/>
            <a:ext cx="1031965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Aquellas que provienen de: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Bienes situados o utilizados económicamente en la República,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la realización en el territorio de la Nación de cualquier acto o actividad susceptible de producir beneficios,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o de hechos ocurridos dentro del límite de la misma, sin tener en cuenta nacionalidad, domicilio o residencia del titular o de las partes que intervengan en las operaciones, ni el lugar de celebración de los contratos.</a:t>
            </a: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297543" y="3897017"/>
            <a:ext cx="5580743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bruta,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neta y sujeta a impuesto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256934" y="4637245"/>
            <a:ext cx="2808549" cy="38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BRUTA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271448" y="5362944"/>
            <a:ext cx="2779521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Gastos necesarios</a:t>
            </a:r>
            <a:r>
              <a:rPr kumimoji="0" lang="es-AR" sz="2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obtener la ganancia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2278705" y="6168472"/>
            <a:ext cx="2844835" cy="544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NETA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192135" y="5058843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cxnSp>
        <p:nvCxnSpPr>
          <p:cNvPr id="54" name="53 Conector recto"/>
          <p:cNvCxnSpPr/>
          <p:nvPr/>
        </p:nvCxnSpPr>
        <p:spPr>
          <a:xfrm>
            <a:off x="1494970" y="6008918"/>
            <a:ext cx="4572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63 Cerrar llave"/>
          <p:cNvSpPr/>
          <p:nvPr/>
        </p:nvSpPr>
        <p:spPr>
          <a:xfrm>
            <a:off x="6357257" y="4659086"/>
            <a:ext cx="449943" cy="20174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6961547" y="5472491"/>
            <a:ext cx="4591824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PARA LAS CUATRO CATEGORÍAS</a:t>
            </a:r>
            <a:endParaRPr lang="es-A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9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94737"/>
            <a:ext cx="405053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PRIMERA CATEGORIA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285625" y="602739"/>
            <a:ext cx="18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RENTA DEL SUELO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077029" y="614793"/>
            <a:ext cx="878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El producido en dinero o en especie de la locación de inmuebles urbanos y rurales.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0" y="1226861"/>
            <a:ext cx="41010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SEGUNDA CATEGORIA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269073" y="1938059"/>
            <a:ext cx="21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RENTA DE CAPITALES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510971" y="1617821"/>
            <a:ext cx="9681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La renta de títulos y toda suma que sea el producto de la colocación del capital, cualquiera sea su denominación o forma de pago.</a:t>
            </a:r>
          </a:p>
          <a:p>
            <a:r>
              <a:rPr lang="es-ES" dirty="0" smtClean="0"/>
              <a:t>b) Los beneficios de la locación de cosas muebles y derechos, las regalías y los subsidios periódicos.</a:t>
            </a:r>
          </a:p>
          <a:p>
            <a:r>
              <a:rPr lang="es-ES" dirty="0" smtClean="0"/>
              <a:t>c) Las rentas vitalicias y las ganancias o participaciones en seguros sobre la vida.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0" y="3012130"/>
            <a:ext cx="4010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TERCERA CATEGORIA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9046" y="3758997"/>
            <a:ext cx="3788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BENEFICIOS DE LAS EMPRESAS Y CIERTOS AUXILIARES DE COMERCIO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744686" y="3296275"/>
            <a:ext cx="8447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Las obtenidas por Sociedades por acciones y SRL.</a:t>
            </a:r>
          </a:p>
          <a:p>
            <a:r>
              <a:rPr lang="es-ES" dirty="0" smtClean="0"/>
              <a:t>b) Todas las que deriven de cualquier otra clase de sociedades constituidas en el país o de empresas unipersonales ubicadas en éste.</a:t>
            </a:r>
          </a:p>
          <a:p>
            <a:r>
              <a:rPr lang="es-ES" dirty="0" smtClean="0"/>
              <a:t>c) Las derivadas de la actividad de comisionista, rematador, consignatario y demás auxiliares de comercio no incluidos expresamente en la cuarta categoría.</a:t>
            </a:r>
          </a:p>
          <a:p>
            <a:r>
              <a:rPr lang="es-ES" dirty="0" smtClean="0"/>
              <a:t>d) Las derivadas de </a:t>
            </a:r>
            <a:r>
              <a:rPr lang="es-ES" dirty="0" err="1" smtClean="0"/>
              <a:t>loteos</a:t>
            </a:r>
            <a:r>
              <a:rPr lang="es-ES" dirty="0" smtClean="0"/>
              <a:t> con fines de urbanización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0" y="505617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resultado del balance impositivo de las empresas del inciso b) del artículo 49, se considerará, en su caso, íntegramente asignado al dueño o distribuido entre los socios.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0" y="5914969"/>
            <a:ext cx="39213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CUARTA CATEGORIA</a:t>
            </a:r>
            <a:endParaRPr lang="es-ES" b="1" dirty="0"/>
          </a:p>
        </p:txBody>
      </p:sp>
      <p:sp>
        <p:nvSpPr>
          <p:cNvPr id="14" name="13 Rectángulo"/>
          <p:cNvSpPr/>
          <p:nvPr/>
        </p:nvSpPr>
        <p:spPr>
          <a:xfrm>
            <a:off x="203272" y="6371543"/>
            <a:ext cx="825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INGRESOS DEL TRABAJO PERSONAL EN RELACIÓN DE DEPENDENCIA Y OTRAS RENTAS.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71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32957" y="253938"/>
            <a:ext cx="2808549" cy="38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NETA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76499" y="1313459"/>
            <a:ext cx="2779521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Deducciones Art 23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80560" y="5529777"/>
            <a:ext cx="2931924" cy="6532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SUJETA A IMPUESTO o IMPONIBLE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80" y="806162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275787" y="5370223"/>
            <a:ext cx="3875312" cy="14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8 Cerrar llave"/>
          <p:cNvSpPr/>
          <p:nvPr/>
        </p:nvSpPr>
        <p:spPr>
          <a:xfrm rot="10800000">
            <a:off x="3715702" y="362854"/>
            <a:ext cx="449943" cy="23223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020487" y="522513"/>
            <a:ext cx="78086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s-ES" sz="1400" dirty="0" smtClean="0"/>
              <a:t>en concepto de ganancias no imponibles,     PESOS $ 51.967, siempre que sean residentes en el país;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b) en concepto de cargas de familia, siempre que las personas que se indican sean residentes en el país, estén a cargo del contribuyente y no tengan en el año entradas netas superiores a $ 51.967,00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1) $ 48.447,00 anuales por el cónyuge;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2) $ 24.432,00 anuales por cada hijo, hija, menor de 18 años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c) en concepto de deducción especial, hasta la suma de 51.967,00 para ganancias de 3ra categoría (Sociedades no accionarias).  Para rentas de Cuarta categoría 249.441,60.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7021" y="3817127"/>
            <a:ext cx="3048035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Deducciones Generales Art 80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2453490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05952" y="2728682"/>
            <a:ext cx="821507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a) </a:t>
            </a:r>
            <a:r>
              <a:rPr lang="es-ES" sz="1400" dirty="0" smtClean="0"/>
              <a:t>Los intereses de deudas correspondientes a créditos hipotecarios hasta la suma de pesos veinte mil ($ 20.000) anuales.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b) Las sumas que pagan los asegurados por seguros para casos de muerte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c) Las donaciones a los fiscos nacional, provinciales y municipales y otras entidades sin fines de lucro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d) Las contribuciones o descuentos para fondos de jubilaciones, retiros, pensiones o subsidios.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g) Los descuentos obligatorios efectuados para aportes para obras sociales. Asimismo se permite deducir las prepagas hasta el 5% de la ganancia neta.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h) Los honorarios médicos hasta un máximo del CUARENTA POR CIENTO (40%) del total de la facturación del período fiscal de que se trate y en la medida que el importe a deducir por estos conceptos no supere el CINCO POR CIENTO (5,0% ) de la ganancia neta del ejercicio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i) El cuarenta por ciento (40%) de las sumas pagadas por el contribuyente en concepto de alquileres de inmuebles destinados a su casa habitación hasta el monto equivalente al Mínimo no imponible</a:t>
            </a:r>
          </a:p>
        </p:txBody>
      </p:sp>
      <p:sp>
        <p:nvSpPr>
          <p:cNvPr id="18" name="17 Cerrar llave"/>
          <p:cNvSpPr/>
          <p:nvPr/>
        </p:nvSpPr>
        <p:spPr>
          <a:xfrm rot="10800000">
            <a:off x="3679415" y="2757711"/>
            <a:ext cx="449943" cy="25907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540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687" y="1005168"/>
            <a:ext cx="7754847" cy="385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8529" y="1"/>
            <a:ext cx="3764301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ESCALA PROGRESIVA</a:t>
            </a:r>
            <a:endParaRPr lang="es-AR" sz="24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6257" y="5011012"/>
            <a:ext cx="12208257" cy="18469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AR" sz="2400" dirty="0" smtClean="0"/>
              <a:t>Las ganancias de las sociedades del artículo 69 (Sociedades por acciones, S.R.L., Etc) tributan en cabeza de sociedad al 35%. Las restantes (S.C, Unipersonales, etc) distribuyen el resultado entre sus miembros y son éstos quienes incorporan dichos resultados a sus DDJJ como renta de 3ra categoría, aplicando luego las deducciones y la escala.</a:t>
            </a:r>
          </a:p>
        </p:txBody>
      </p:sp>
    </p:spTree>
    <p:extLst>
      <p:ext uri="{BB962C8B-B14F-4D97-AF65-F5344CB8AC3E}">
        <p14:creationId xmlns:p14="http://schemas.microsoft.com/office/powerpoint/2010/main" xmlns="" val="5604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227126" y="1"/>
            <a:ext cx="6146377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LA GANANCIA MINIMA PRESUNTA</a:t>
            </a:r>
            <a:endParaRPr lang="es-AR" sz="2400" dirty="0" smtClean="0"/>
          </a:p>
        </p:txBody>
      </p:sp>
      <p:sp>
        <p:nvSpPr>
          <p:cNvPr id="19" name="Título 1"/>
          <p:cNvSpPr>
            <a:spLocks noGrp="1"/>
          </p:cNvSpPr>
          <p:nvPr>
            <p:ph type="ctrTitle"/>
          </p:nvPr>
        </p:nvSpPr>
        <p:spPr>
          <a:xfrm>
            <a:off x="275770" y="1190822"/>
            <a:ext cx="1539382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OBJETO</a:t>
            </a:r>
            <a:endParaRPr lang="es-AR" sz="2400" dirty="0">
              <a:latin typeface="+mn-lt"/>
            </a:endParaRPr>
          </a:p>
        </p:txBody>
      </p:sp>
      <p:sp>
        <p:nvSpPr>
          <p:cNvPr id="21" name="8 Flecha derecha"/>
          <p:cNvSpPr/>
          <p:nvPr/>
        </p:nvSpPr>
        <p:spPr>
          <a:xfrm>
            <a:off x="1877422" y="1358992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2252" y="694910"/>
            <a:ext cx="9285027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Establécese un impuesto a la ganancia mínima presunta aplicable en todo el territorio de la Nación, que se determinará sobre la base de </a:t>
            </a:r>
            <a:r>
              <a:rPr kumimoji="0" lang="es-ES" altLang="es-A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ACTIVOS</a:t>
            </a:r>
            <a:r>
              <a:rPr kumimoji="0" lang="es-ES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valuados de acuerdo con las disposiciones de la presente ley, que regirá por el término de diez (10) ejercicios anuales. (Año 1999). En 2009 se prorogó por 10 años mas.</a:t>
            </a:r>
            <a:endParaRPr kumimoji="0" lang="es-ES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91690" y="4277494"/>
            <a:ext cx="1539382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8" name="Rectángulo 7"/>
          <p:cNvSpPr/>
          <p:nvPr/>
        </p:nvSpPr>
        <p:spPr>
          <a:xfrm>
            <a:off x="2556673" y="2424467"/>
            <a:ext cx="91225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a)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sociedades domiciliadas en el país.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b)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asociaciones civiles y fundaciones domiciliadas en el país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c)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empresas o explotaciones unipersonales ubicadas en el país, pertenecientes a personas domiciliadas en el mismo.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)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personas físicas y sucesiones indivisas, titulares de inmuebles rurales, en relación a dichos inmuebles;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f)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Los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fideicomisos constituidos en el país, excepto los fideicomisos financieros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g) Los fondos comunes de inversión constituidos en el país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h) Los establecimientos estables domiciliados o, en su caso, ubicados en el país, que pertenezcan a personas de existencia visible o ideal domiciliadas en el exterior.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8 Cerrar llave"/>
          <p:cNvSpPr/>
          <p:nvPr/>
        </p:nvSpPr>
        <p:spPr>
          <a:xfrm rot="10800000">
            <a:off x="2037020" y="2474149"/>
            <a:ext cx="449943" cy="4141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668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46281" y="2776238"/>
            <a:ext cx="1714531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EXENCIONES</a:t>
            </a:r>
            <a:endParaRPr lang="es-AR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7611" y="52662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ACTIVOS EN EL PAIS</a:t>
            </a:r>
            <a:endParaRPr lang="es-A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3531" y="172990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ACTIVOS EN EL EXTERIOR</a:t>
            </a:r>
            <a:endParaRPr lang="es-A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1257" y="3788454"/>
            <a:ext cx="1714531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TASA</a:t>
            </a:r>
            <a:endParaRPr lang="es-AR" sz="2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9451" y="473469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PAGO A CUENTA GANANCIAS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xmlns="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2845</Words>
  <Application>Microsoft Office PowerPoint</Application>
  <PresentationFormat>Personalizado</PresentationFormat>
  <Paragraphs>250</Paragraphs>
  <Slides>23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NIVELES DE GOBIERNO</vt:lpstr>
      <vt:lpstr>Diapositiva 2</vt:lpstr>
      <vt:lpstr>SUJETO Y OBJETO</vt:lpstr>
      <vt:lpstr>FUENTE ARGENTINA</vt:lpstr>
      <vt:lpstr>Diapositiva 5</vt:lpstr>
      <vt:lpstr>Diapositiva 6</vt:lpstr>
      <vt:lpstr>Diapositiva 7</vt:lpstr>
      <vt:lpstr>OBJETO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Andres</dc:creator>
  <cp:lastModifiedBy>Wolf</cp:lastModifiedBy>
  <cp:revision>165</cp:revision>
  <dcterms:created xsi:type="dcterms:W3CDTF">2017-03-20T22:16:41Z</dcterms:created>
  <dcterms:modified xsi:type="dcterms:W3CDTF">2004-01-01T03:06:05Z</dcterms:modified>
</cp:coreProperties>
</file>