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57" r:id="rId6"/>
    <p:sldId id="258" r:id="rId7"/>
    <p:sldId id="266" r:id="rId8"/>
    <p:sldId id="259" r:id="rId9"/>
    <p:sldId id="268" r:id="rId10"/>
    <p:sldId id="260" r:id="rId11"/>
    <p:sldId id="269" r:id="rId12"/>
    <p:sldId id="261" r:id="rId13"/>
    <p:sldId id="271" r:id="rId14"/>
    <p:sldId id="262" r:id="rId15"/>
    <p:sldId id="270" r:id="rId16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37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DDF68F-B047-43F9-A24A-9F0FB2A674E1}" type="datetimeFigureOut">
              <a:rPr lang="es-AR"/>
              <a:pPr>
                <a:defRPr/>
              </a:pPr>
              <a:t>14/8/2018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A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E32385-26B8-4504-9C3B-33FC5B8FBF4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9992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5CD102-7FCC-4B9B-A966-072C4FA60BDA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831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4A5C86-807C-480F-B03E-4D529DECC3FB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8799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4C0151-89DD-439D-B0EB-D115489B8D1E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3892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48D1B3-F152-4571-AB41-62665FF1FFFA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965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813F8A-7908-4DF4-A3A5-046068E1448C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3457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D77FBC-33EC-4865-9B54-09EE74601AD5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1483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97CCD6-7B1F-4704-A308-C07085978A17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004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64030-F9B9-40CE-8EF6-456C0F4E96B0}" type="datetimeFigureOut">
              <a:rPr lang="es-AR"/>
              <a:pPr>
                <a:defRPr/>
              </a:pPr>
              <a:t>14/8/2018</a:t>
            </a:fld>
            <a:endParaRPr lang="es-AR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27BA3-656A-4E24-8165-DB34DC93E044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0C584-AB48-4EEC-9DB2-23F464A56FBA}" type="datetimeFigureOut">
              <a:rPr lang="es-AR"/>
              <a:pPr>
                <a:defRPr/>
              </a:pPr>
              <a:t>14/8/2018</a:t>
            </a:fld>
            <a:endParaRPr lang="es-A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56FC2-663C-4100-BB42-EF9B83646C0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6F8A4-6A6C-4657-AC5B-FBCB9DE2E905}" type="datetimeFigureOut">
              <a:rPr lang="es-AR"/>
              <a:pPr>
                <a:defRPr/>
              </a:pPr>
              <a:t>14/8/2018</a:t>
            </a:fld>
            <a:endParaRPr lang="es-A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ECC75-376C-4E7A-B005-106E3DB8C88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A71DD-61FE-48AE-81AB-E237A9B50FE7}" type="datetimeFigureOut">
              <a:rPr lang="es-AR"/>
              <a:pPr>
                <a:defRPr/>
              </a:pPr>
              <a:t>14/8/2018</a:t>
            </a:fld>
            <a:endParaRPr lang="es-A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B21B5-F4C1-42FD-AEE3-B4AB0B02A59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5DE33-A786-4146-B33A-420D7C26950D}" type="datetimeFigureOut">
              <a:rPr lang="es-AR"/>
              <a:pPr>
                <a:defRPr/>
              </a:pPr>
              <a:t>14/8/2018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F544D-080F-4722-BC5F-B4FC6A162FB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C42DB-643F-4226-AF16-1C678B7A6F58}" type="datetimeFigureOut">
              <a:rPr lang="es-AR"/>
              <a:pPr>
                <a:defRPr/>
              </a:pPr>
              <a:t>14/8/2018</a:t>
            </a:fld>
            <a:endParaRPr lang="es-AR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B5CED-FC20-4B63-B089-96B9525B3C5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2D931-72A5-4D37-8A51-A51A9C61839F}" type="datetimeFigureOut">
              <a:rPr lang="es-AR"/>
              <a:pPr>
                <a:defRPr/>
              </a:pPr>
              <a:t>14/8/2018</a:t>
            </a:fld>
            <a:endParaRPr lang="es-AR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4CA3F-A630-40ED-81CC-3CAED53C2C2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999EF-C8E5-49D4-A26C-48950AC110EC}" type="datetimeFigureOut">
              <a:rPr lang="es-AR"/>
              <a:pPr>
                <a:defRPr/>
              </a:pPr>
              <a:t>14/8/2018</a:t>
            </a:fld>
            <a:endParaRPr lang="es-AR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44B18-C230-4C50-A4D8-E9C0BE004EF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E4DBF-F8ED-454B-BBCE-E59E0C7F96F0}" type="datetimeFigureOut">
              <a:rPr lang="es-AR"/>
              <a:pPr>
                <a:defRPr/>
              </a:pPr>
              <a:t>14/8/2018</a:t>
            </a:fld>
            <a:endParaRPr lang="es-AR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C1BD5-B293-4806-B99D-0E9AC25F894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BF844-C1B9-415E-ABA4-D2EFFCDB7B9C}" type="datetimeFigureOut">
              <a:rPr lang="es-AR"/>
              <a:pPr>
                <a:defRPr/>
              </a:pPr>
              <a:t>14/8/2018</a:t>
            </a:fld>
            <a:endParaRPr lang="es-AR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2CF24-AF70-4A0A-9291-3CCF50E3246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9D1C8-08CD-44F6-9AC0-A3D9BE0B1312}" type="datetimeFigureOut">
              <a:rPr lang="es-AR"/>
              <a:pPr>
                <a:defRPr/>
              </a:pPr>
              <a:t>14/8/2018</a:t>
            </a:fld>
            <a:endParaRPr lang="es-AR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40691-DCE1-4295-986B-9ADC4B4EDB34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CC1D8F-0827-4E88-9EA5-4E6240910515}" type="datetimeFigureOut">
              <a:rPr lang="es-AR"/>
              <a:pPr>
                <a:defRPr/>
              </a:pPr>
              <a:t>14/8/2018</a:t>
            </a:fld>
            <a:endParaRPr lang="es-A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72C26BE-3258-4E25-8911-E5D0CFF8B3D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1" r:id="rId2"/>
    <p:sldLayoutId id="2147483853" r:id="rId3"/>
    <p:sldLayoutId id="2147483850" r:id="rId4"/>
    <p:sldLayoutId id="2147483849" r:id="rId5"/>
    <p:sldLayoutId id="2147483848" r:id="rId6"/>
    <p:sldLayoutId id="2147483847" r:id="rId7"/>
    <p:sldLayoutId id="2147483846" r:id="rId8"/>
    <p:sldLayoutId id="2147483854" r:id="rId9"/>
    <p:sldLayoutId id="2147483845" r:id="rId10"/>
    <p:sldLayoutId id="21474838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ubtitle 2"/>
          <p:cNvSpPr>
            <a:spLocks noGrp="1"/>
          </p:cNvSpPr>
          <p:nvPr>
            <p:ph type="subTitle" idx="1"/>
          </p:nvPr>
        </p:nvSpPr>
        <p:spPr>
          <a:xfrm>
            <a:off x="533400" y="3141663"/>
            <a:ext cx="8286750" cy="3311525"/>
          </a:xfrm>
        </p:spPr>
        <p:txBody>
          <a:bodyPr/>
          <a:lstStyle/>
          <a:p>
            <a:pPr marR="0" algn="l" eaLnBrk="1" hangingPunct="1">
              <a:buFont typeface="Wingdings" pitchFamily="2" charset="2"/>
              <a:buChar char="Ø"/>
            </a:pPr>
            <a:r>
              <a:rPr lang="es-ES_tradnl" sz="2800" smtClean="0"/>
              <a:t>La macroeconomía se ocupa de la conducta de la economía en su conjunto, es decir, de las expansiones y las recesiones, de la producción total de bienes y servicios de la economía y de las tasas de inflación y de desempleo</a:t>
            </a:r>
            <a:r>
              <a:rPr lang="es-ES_tradnl" smtClean="0"/>
              <a:t>.</a:t>
            </a:r>
          </a:p>
          <a:p>
            <a:pPr marR="0" algn="l" eaLnBrk="1" hangingPunct="1">
              <a:buFont typeface="Wingdings" pitchFamily="2" charset="2"/>
              <a:buChar char="Ø"/>
            </a:pPr>
            <a:endParaRPr lang="es-ES_tradnl" smtClean="0"/>
          </a:p>
          <a:p>
            <a:pPr marR="0" algn="l" eaLnBrk="1" hangingPunct="1">
              <a:buFont typeface="Wingdings" pitchFamily="2" charset="2"/>
              <a:buNone/>
            </a:pPr>
            <a:endParaRPr lang="es-ES_tradnl" smtClean="0"/>
          </a:p>
          <a:p>
            <a:pPr marR="0" algn="l" eaLnBrk="1" hangingPunct="1"/>
            <a:endParaRPr lang="es-AR" smtClean="0"/>
          </a:p>
          <a:p>
            <a:pPr marR="0" algn="l" eaLnBrk="1" hangingPunct="1"/>
            <a:endParaRPr lang="es-AR" smtClean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610600" cy="1828800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ES" dirty="0" smtClean="0"/>
              <a:t>La  oferta  y  la  demanda  agregadas</a:t>
            </a:r>
            <a:r>
              <a:rPr lang="es-AR" i="1" dirty="0" smtClean="0"/>
              <a:t/>
            </a:r>
            <a:br>
              <a:rPr lang="es-AR" i="1" dirty="0" smtClean="0"/>
            </a:b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775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7650" name="Subtitle 2"/>
          <p:cNvSpPr>
            <a:spLocks noGrp="1"/>
          </p:cNvSpPr>
          <p:nvPr>
            <p:ph type="subTitle" idx="1"/>
          </p:nvPr>
        </p:nvSpPr>
        <p:spPr>
          <a:xfrm>
            <a:off x="533400" y="1196975"/>
            <a:ext cx="7854950" cy="4824413"/>
          </a:xfrm>
        </p:spPr>
        <p:txBody>
          <a:bodyPr/>
          <a:lstStyle/>
          <a:p>
            <a:pPr marR="0" algn="l" eaLnBrk="1" hangingPunct="1">
              <a:buFont typeface="Wingdings" pitchFamily="2" charset="2"/>
              <a:buChar char="Ø"/>
            </a:pPr>
            <a:r>
              <a:rPr lang="es-ES" smtClean="0"/>
              <a:t>El caso clásico</a:t>
            </a:r>
          </a:p>
          <a:p>
            <a:pPr marR="0" algn="l" eaLnBrk="1" hangingPunct="1"/>
            <a:endParaRPr lang="es-AR" smtClean="0"/>
          </a:p>
          <a:p>
            <a:pPr marR="0" algn="l" eaLnBrk="1" hangingPunct="1"/>
            <a:r>
              <a:rPr lang="es-ES_tradnl" smtClean="0"/>
              <a:t>Dada una oferta perfectamente inelástica, una expansión fiscal desplaza DA hacia la derecha, elevando el nivel de precios pero NO alterando la producción.</a:t>
            </a:r>
            <a:endParaRPr lang="es-AR" smtClean="0"/>
          </a:p>
          <a:p>
            <a:pPr marR="0" algn="l" eaLnBrk="1" hangingPunct="1"/>
            <a:r>
              <a:rPr lang="es-ES_tradnl" smtClean="0"/>
              <a:t> </a:t>
            </a:r>
            <a:endParaRPr lang="es-AR" smtClean="0"/>
          </a:p>
          <a:p>
            <a:pPr marR="0" algn="l" eaLnBrk="1" hangingPunct="1"/>
            <a:r>
              <a:rPr lang="es-ES_tradnl" smtClean="0"/>
              <a:t>Se produce un </a:t>
            </a:r>
            <a:r>
              <a:rPr lang="es-ES_tradnl" b="1" smtClean="0"/>
              <a:t>efecto-expulsión</a:t>
            </a:r>
            <a:r>
              <a:rPr lang="es-ES_tradnl" smtClean="0"/>
              <a:t> cuando un incremento del gasto público reduce el gas­to del sector privado.</a:t>
            </a:r>
            <a:endParaRPr lang="es-AR" smtClean="0"/>
          </a:p>
          <a:p>
            <a:pPr marR="0" eaLnBrk="1" hangingPunct="1"/>
            <a:endParaRPr lang="es-A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2969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s-ES" smtClean="0"/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976313"/>
            <a:ext cx="7273925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124744"/>
            <a:ext cx="8496944" cy="2075656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ES" dirty="0" smtClean="0"/>
              <a:t>Una expansión monetaria en el caso clásico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30722" name="Subtitle 2"/>
          <p:cNvSpPr>
            <a:spLocks noGrp="1"/>
          </p:cNvSpPr>
          <p:nvPr>
            <p:ph type="subTitle" idx="1"/>
          </p:nvPr>
        </p:nvSpPr>
        <p:spPr>
          <a:xfrm>
            <a:off x="395288" y="3141663"/>
            <a:ext cx="8424862" cy="2735262"/>
          </a:xfrm>
        </p:spPr>
        <p:txBody>
          <a:bodyPr/>
          <a:lstStyle/>
          <a:p>
            <a:pPr marR="0" algn="l" eaLnBrk="1" hangingPunct="1"/>
            <a:r>
              <a:rPr lang="es-ES" sz="2800" smtClean="0"/>
              <a:t>E</a:t>
            </a:r>
            <a:r>
              <a:rPr lang="es-ES_tradnl" sz="2800" smtClean="0"/>
              <a:t>n el caso de la oferta clásica, un aumento de la cantidad nominal de dinero eleva el nivel de precios en la misma proporción, pero NO altera la producción real</a:t>
            </a:r>
            <a:r>
              <a:rPr lang="es-ES_tradnl" smtClean="0"/>
              <a:t>.</a:t>
            </a:r>
            <a:endParaRPr lang="es-AR" smtClean="0"/>
          </a:p>
          <a:p>
            <a:pPr marR="0" eaLnBrk="1" hangingPunct="1"/>
            <a:endParaRPr lang="es-A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s-ES" smtClean="0"/>
          </a:p>
        </p:txBody>
      </p:sp>
      <p:sp>
        <p:nvSpPr>
          <p:cNvPr id="3277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ES" smtClean="0"/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765175"/>
            <a:ext cx="8064500" cy="572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/>
              <a:t>LA ECONOMÍA DE LA OFERTA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33794" name="Subtitle 2"/>
          <p:cNvSpPr>
            <a:spLocks noGrp="1"/>
          </p:cNvSpPr>
          <p:nvPr>
            <p:ph type="subTitle" idx="1"/>
          </p:nvPr>
        </p:nvSpPr>
        <p:spPr>
          <a:xfrm>
            <a:off x="533400" y="2924175"/>
            <a:ext cx="8142288" cy="3241675"/>
          </a:xfrm>
        </p:spPr>
        <p:txBody>
          <a:bodyPr/>
          <a:lstStyle/>
          <a:p>
            <a:pPr marR="0" algn="l" eaLnBrk="1" hangingPunct="1"/>
            <a:r>
              <a:rPr lang="es-ES_tradnl" sz="2800" b="1" smtClean="0"/>
              <a:t>«economía de la oferta»</a:t>
            </a:r>
            <a:r>
              <a:rPr lang="es-ES_tradnl" sz="2800" smtClean="0"/>
              <a:t> para referirse a la idea de que una reducción de los tipos impositivos eleva enormemente la oferta agregada, tanto, de hecho, que la recaudación de impuestos aumenta en lugar de disminuir. </a:t>
            </a:r>
            <a:endParaRPr lang="es-AR" sz="2800" smtClean="0"/>
          </a:p>
          <a:p>
            <a:pPr marR="0" algn="l" eaLnBrk="1" hangingPunct="1"/>
            <a:endParaRPr lang="es-A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3584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s-ES" smtClean="0"/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577850"/>
            <a:ext cx="7416800" cy="565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16386" name="Rectangle 3"/>
          <p:cNvSpPr>
            <a:spLocks noGrp="1"/>
          </p:cNvSpPr>
          <p:nvPr>
            <p:ph type="body" idx="4294967295"/>
          </p:nvPr>
        </p:nvSpPr>
        <p:spPr>
          <a:xfrm>
            <a:off x="-1767640" y="4153252"/>
            <a:ext cx="16415543" cy="6047549"/>
          </a:xfrm>
        </p:spPr>
        <p:txBody>
          <a:bodyPr/>
          <a:lstStyle/>
          <a:p>
            <a:pPr eaLnBrk="1" hangingPunct="1"/>
            <a:endParaRPr lang="es-ES" dirty="0" smtClean="0"/>
          </a:p>
        </p:txBody>
      </p:sp>
      <p:pic>
        <p:nvPicPr>
          <p:cNvPr id="1026" name="Picture 2" descr="Resultado de imagen para grafico oferta y demanda agreg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04850"/>
            <a:ext cx="7200800" cy="561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1741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s-ES" smtClean="0"/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595313"/>
            <a:ext cx="7632700" cy="577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1843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s-ES" smtClean="0"/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450850"/>
            <a:ext cx="7632700" cy="586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775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458" name="Subtitle 2"/>
          <p:cNvSpPr>
            <a:spLocks noGrp="1"/>
          </p:cNvSpPr>
          <p:nvPr>
            <p:ph type="subTitle" idx="1"/>
          </p:nvPr>
        </p:nvSpPr>
        <p:spPr>
          <a:xfrm>
            <a:off x="468313" y="836613"/>
            <a:ext cx="8351837" cy="5616575"/>
          </a:xfrm>
        </p:spPr>
        <p:txBody>
          <a:bodyPr/>
          <a:lstStyle/>
          <a:p>
            <a:pPr marR="0" algn="l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s-ES_tradnl" sz="2800" smtClean="0"/>
              <a:t>La curva de oferta agregada </a:t>
            </a:r>
            <a:r>
              <a:rPr lang="es-ES" sz="2800" smtClean="0"/>
              <a:t>(OA) </a:t>
            </a:r>
            <a:r>
              <a:rPr lang="es-ES_tradnl" sz="2800" smtClean="0"/>
              <a:t>describe la cantidad de producción que están dispuestas a ofrecer las empresas a cada nivel de precios.</a:t>
            </a:r>
          </a:p>
          <a:p>
            <a:pPr marR="0" algn="l" eaLnBrk="1" hangingPunct="1">
              <a:lnSpc>
                <a:spcPct val="90000"/>
              </a:lnSpc>
            </a:pPr>
            <a:endParaRPr lang="es-ES_tradnl" sz="2800" smtClean="0"/>
          </a:p>
          <a:p>
            <a:pPr marR="0" algn="l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s-ES_tradnl" sz="2800" smtClean="0"/>
              <a:t>La curva de demanda agregada (DA) muestra las combinaciones del nivel de precios y del nivel de producción con las que los mercados de bienes y de dinero se encuentran simultáneamente en equilibrio.</a:t>
            </a:r>
          </a:p>
          <a:p>
            <a:pPr marR="0" algn="l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s-ES_tradnl" sz="2800" smtClean="0"/>
          </a:p>
          <a:p>
            <a:pPr marR="0" algn="l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s-ES_tradnl" sz="2800" smtClean="0"/>
              <a:t>En macroeconomía el </a:t>
            </a:r>
            <a:r>
              <a:rPr lang="es-ES" sz="2800" smtClean="0"/>
              <a:t>«preci</a:t>
            </a:r>
            <a:r>
              <a:rPr lang="es-ES_tradnl" sz="2800" smtClean="0"/>
              <a:t>o» significa el nivel nominal de precios, es decir,  el costo de una cesta de todos los bienes que compramos expresada en términos monetarios.</a:t>
            </a:r>
            <a:endParaRPr lang="es-AR" sz="2800" smtClean="0"/>
          </a:p>
          <a:p>
            <a:pPr marR="0" algn="l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s-AR" smtClean="0"/>
          </a:p>
          <a:p>
            <a:pPr marR="0" algn="l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s-ES_tradnl" smtClean="0"/>
          </a:p>
          <a:p>
            <a:pPr marR="0" algn="l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s-AR" smtClean="0"/>
          </a:p>
          <a:p>
            <a:pPr marR="0" eaLnBrk="1" hangingPunct="1">
              <a:lnSpc>
                <a:spcPct val="90000"/>
              </a:lnSpc>
            </a:pPr>
            <a:endParaRPr lang="es-A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052736"/>
            <a:ext cx="8568952" cy="2160240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ES_tradnl" dirty="0" smtClean="0"/>
              <a:t>LA CURVA DE OFERTA AGREGADA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21506" name="Subtitle 2"/>
          <p:cNvSpPr>
            <a:spLocks noGrp="1"/>
          </p:cNvSpPr>
          <p:nvPr>
            <p:ph type="subTitle" idx="1"/>
          </p:nvPr>
        </p:nvSpPr>
        <p:spPr>
          <a:xfrm>
            <a:off x="533400" y="2708275"/>
            <a:ext cx="7854950" cy="2665413"/>
          </a:xfrm>
        </p:spPr>
        <p:txBody>
          <a:bodyPr/>
          <a:lstStyle/>
          <a:p>
            <a:pPr marR="0" algn="l" eaLnBrk="1" hangingPunct="1">
              <a:buFont typeface="Wingdings" pitchFamily="2" charset="2"/>
              <a:buChar char="Ø"/>
            </a:pPr>
            <a:endParaRPr lang="es-ES_tradnl" smtClean="0"/>
          </a:p>
          <a:p>
            <a:pPr marR="0" algn="l" eaLnBrk="1" hangingPunct="1">
              <a:buFont typeface="Wingdings" pitchFamily="2" charset="2"/>
              <a:buChar char="Ø"/>
            </a:pPr>
            <a:r>
              <a:rPr lang="es-ES_tradnl" smtClean="0"/>
              <a:t>La curva de oferta agregada clásica es vertical</a:t>
            </a:r>
          </a:p>
          <a:p>
            <a:pPr marR="0" algn="l" eaLnBrk="1" hangingPunct="1">
              <a:buFont typeface="Wingdings" pitchFamily="2" charset="2"/>
              <a:buChar char="Ø"/>
            </a:pPr>
            <a:endParaRPr lang="es-ES_tradnl" smtClean="0"/>
          </a:p>
          <a:p>
            <a:pPr marR="0" algn="l" eaLnBrk="1" hangingPunct="1"/>
            <a:endParaRPr lang="es-AR" smtClean="0"/>
          </a:p>
          <a:p>
            <a:pPr marR="0" algn="l" eaLnBrk="1" hangingPunct="1">
              <a:buFont typeface="Wingdings" pitchFamily="2" charset="2"/>
              <a:buChar char="Ø"/>
            </a:pPr>
            <a:r>
              <a:rPr lang="es-ES_tradnl" smtClean="0"/>
              <a:t>La curva de oferta agregada keynesiana es horizontal</a:t>
            </a:r>
            <a:endParaRPr lang="es-AR" smtClean="0"/>
          </a:p>
          <a:p>
            <a:pPr marR="0" algn="l" eaLnBrk="1" hangingPunct="1"/>
            <a:endParaRPr lang="es-A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2355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s-ES" smtClean="0"/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765175"/>
            <a:ext cx="8496300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12776"/>
            <a:ext cx="8071048" cy="2520280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ES_tradnl" dirty="0" smtClean="0"/>
              <a:t>LA POLÍTICA FISCAL Y MONETARIA CON DISTINTOS SUPUESTOS SOBRE LA OFERTA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24578" name="Subtitle 3"/>
          <p:cNvSpPr>
            <a:spLocks noGrp="1"/>
          </p:cNvSpPr>
          <p:nvPr>
            <p:ph type="subTitle" idx="1"/>
          </p:nvPr>
        </p:nvSpPr>
        <p:spPr>
          <a:xfrm>
            <a:off x="533400" y="3573463"/>
            <a:ext cx="7854950" cy="2303462"/>
          </a:xfrm>
        </p:spPr>
        <p:txBody>
          <a:bodyPr/>
          <a:lstStyle/>
          <a:p>
            <a:pPr marR="0" algn="l" eaLnBrk="1" hangingPunct="1">
              <a:buFont typeface="Wingdings" pitchFamily="2" charset="2"/>
              <a:buChar char="Ø"/>
            </a:pPr>
            <a:r>
              <a:rPr lang="es-ES" sz="2400" smtClean="0"/>
              <a:t>El caso keynesiano</a:t>
            </a:r>
          </a:p>
          <a:p>
            <a:pPr marR="0" algn="l" eaLnBrk="1" hangingPunct="1">
              <a:buFont typeface="Wingdings" pitchFamily="2" charset="2"/>
              <a:buChar char="Ø"/>
            </a:pPr>
            <a:endParaRPr lang="es-AR" sz="2400" smtClean="0"/>
          </a:p>
          <a:p>
            <a:pPr marR="0" algn="l" eaLnBrk="1" hangingPunct="1"/>
            <a:r>
              <a:rPr lang="es-ES_tradnl" sz="2400" smtClean="0"/>
              <a:t>Dada una oferta perfectamente elástica, una expansión fiscal, al desplazar DA hacia la derecha, aumenta la producción, pero NO altera el nivel de precios de equilibrio.</a:t>
            </a:r>
            <a:endParaRPr lang="es-AR" sz="2400" smtClean="0"/>
          </a:p>
          <a:p>
            <a:pPr marR="0" algn="l" eaLnBrk="1" hangingPunct="1">
              <a:buFont typeface="Wingdings" pitchFamily="2" charset="2"/>
              <a:buChar char="Ø"/>
            </a:pPr>
            <a:endParaRPr lang="es-A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2662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s-ES" smtClean="0"/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052513"/>
            <a:ext cx="80645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335</Words>
  <Application>Microsoft Office PowerPoint</Application>
  <PresentationFormat>Presentación en pantalla (4:3)</PresentationFormat>
  <Paragraphs>37</Paragraphs>
  <Slides>15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Constantia</vt:lpstr>
      <vt:lpstr>Wingdings</vt:lpstr>
      <vt:lpstr>Wingdings 2</vt:lpstr>
      <vt:lpstr>Flow</vt:lpstr>
      <vt:lpstr>La  oferta  y  la  demanda  agregadas </vt:lpstr>
      <vt:lpstr>Presentación de PowerPoint</vt:lpstr>
      <vt:lpstr>Presentación de PowerPoint</vt:lpstr>
      <vt:lpstr>Presentación de PowerPoint</vt:lpstr>
      <vt:lpstr>Presentación de PowerPoint</vt:lpstr>
      <vt:lpstr>LA CURVA DE OFERTA AGREGADA </vt:lpstr>
      <vt:lpstr>Presentación de PowerPoint</vt:lpstr>
      <vt:lpstr>LA POLÍTICA FISCAL Y MONETARIA CON DISTINTOS SUPUESTOS SOBRE LA OFERTA </vt:lpstr>
      <vt:lpstr>Presentación de PowerPoint</vt:lpstr>
      <vt:lpstr>Presentación de PowerPoint</vt:lpstr>
      <vt:lpstr>Presentación de PowerPoint</vt:lpstr>
      <vt:lpstr>Una expansión monetaria en el caso clásico </vt:lpstr>
      <vt:lpstr>Presentación de PowerPoint</vt:lpstr>
      <vt:lpstr>LA ECONOMÍA DE LA OFERTA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MARCO   CONCEPTUAL    DE   LAS   NORMAS   CONTABLES PROFESIONALES</dc:title>
  <dc:creator>Valued Acer Customer</dc:creator>
  <cp:lastModifiedBy>CARLOS PICIGHELLI</cp:lastModifiedBy>
  <cp:revision>21</cp:revision>
  <dcterms:created xsi:type="dcterms:W3CDTF">2011-04-04T01:16:33Z</dcterms:created>
  <dcterms:modified xsi:type="dcterms:W3CDTF">2018-08-14T23:05:49Z</dcterms:modified>
</cp:coreProperties>
</file>