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pjXi8vPzqotGyl335KHUudZf3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0" y="2023236"/>
            <a:ext cx="9144000" cy="221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QRSec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Sistema de control de acceso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para barrios privados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Pitch Deck para la aprobación de Trabajo Final Integrador 2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Noviembre 2021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0" y="4127868"/>
            <a:ext cx="45720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Lucas Damián Soria Gava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4° año - Ing. Informática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Mag. Ing. Córdoba, Diego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512" y="571336"/>
            <a:ext cx="1460975" cy="14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1627200" y="917000"/>
            <a:ext cx="2593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Arquitectura</a:t>
            </a:r>
            <a:endParaRPr/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1105" r="1105" t="0"/>
          <a:stretch/>
        </p:blipFill>
        <p:spPr>
          <a:xfrm>
            <a:off x="4630350" y="0"/>
            <a:ext cx="445534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>
            <p:ph idx="1" type="subTitle"/>
          </p:nvPr>
        </p:nvSpPr>
        <p:spPr>
          <a:xfrm>
            <a:off x="1627200" y="1320900"/>
            <a:ext cx="2944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en-GB" sz="1200"/>
              <a:t>Nube híbrida</a:t>
            </a:r>
            <a:endParaRPr i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1627200" y="917000"/>
            <a:ext cx="2593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Arquitectura</a:t>
            </a:r>
            <a:endParaRPr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54042" l="0" r="0" t="0"/>
          <a:stretch/>
        </p:blipFill>
        <p:spPr>
          <a:xfrm>
            <a:off x="1006375" y="1228050"/>
            <a:ext cx="7131251" cy="370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 txBox="1"/>
          <p:nvPr>
            <p:ph idx="1" type="subTitle"/>
          </p:nvPr>
        </p:nvSpPr>
        <p:spPr>
          <a:xfrm>
            <a:off x="1627200" y="1320900"/>
            <a:ext cx="2944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en-GB" sz="1200"/>
              <a:t>Servidor remoto</a:t>
            </a:r>
            <a:endParaRPr i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1627200" y="917000"/>
            <a:ext cx="2593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Arquitectura</a:t>
            </a:r>
            <a:endParaRPr/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45556"/>
          <a:stretch/>
        </p:blipFill>
        <p:spPr>
          <a:xfrm>
            <a:off x="1542288" y="1242375"/>
            <a:ext cx="6059427" cy="37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/>
          <p:nvPr>
            <p:ph idx="1" type="subTitle"/>
          </p:nvPr>
        </p:nvSpPr>
        <p:spPr>
          <a:xfrm>
            <a:off x="1627200" y="1320900"/>
            <a:ext cx="2944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en-GB" sz="1200"/>
              <a:t>Servidor local</a:t>
            </a:r>
            <a:endParaRPr i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1697550" y="9061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Soluciones existentes</a:t>
            </a:r>
            <a:endParaRPr sz="2640"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714775" y="189672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 Global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Sevnt</a:t>
            </a:r>
            <a:endParaRPr/>
          </a:p>
        </p:txBody>
      </p:sp>
      <p:sp>
        <p:nvSpPr>
          <p:cNvPr id="197" name="Google Shape;197;p13"/>
          <p:cNvSpPr txBox="1"/>
          <p:nvPr>
            <p:ph idx="2" type="body"/>
          </p:nvPr>
        </p:nvSpPr>
        <p:spPr>
          <a:xfrm>
            <a:off x="4629054" y="189672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sviControl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Kelio Visitantes</a:t>
            </a:r>
            <a:endParaRPr/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650" y="2070500"/>
            <a:ext cx="19812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650" y="3337837"/>
            <a:ext cx="147889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9475" y="2171338"/>
            <a:ext cx="19621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49475" y="3238725"/>
            <a:ext cx="14192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1697150" y="904425"/>
            <a:ext cx="7038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Soluciones existentes: Control Global</a:t>
            </a:r>
            <a:endParaRPr/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1297500" y="1678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None/>
            </a:pPr>
            <a:r>
              <a:rPr lang="en-GB" sz="1500"/>
              <a:t>https://controlglobal.biz/blog/2020/10/26/control-de-accesos-invitados/ </a:t>
            </a:r>
            <a:endParaRPr sz="1500"/>
          </a:p>
          <a:p>
            <a:pPr indent="-3095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Enfoque principal: Edificios. </a:t>
            </a:r>
            <a:endParaRPr sz="1500"/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Otros lugares a los que permite el ingreso: Instituciones y barrios.</a:t>
            </a:r>
            <a:endParaRPr sz="1500"/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Utiliza los métodos de acceso: bluetooth, DNI (tarjeta), QR, pin y huella dactilar, pin y contraseña con opción de código de coacción y cualquier tag RFID.</a:t>
            </a:r>
            <a:endParaRPr sz="1500"/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Permiten ingreso mediante “pases” y “eventos” (se debe especificar si es necesario hacer registro de la salida).</a:t>
            </a:r>
            <a:endParaRPr sz="1500"/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Tiene muchos perfiles con distintos niveles de  configuración de horarios, medios de acceso y control.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1960"/>
              <a:buNone/>
            </a:pPr>
            <a:r>
              <a:t/>
            </a:r>
            <a:endParaRPr sz="1500"/>
          </a:p>
          <a:p>
            <a:pPr indent="-3095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LA INVITACIÓN DEBE SER ENVIADA MANUALMENTE.</a:t>
            </a:r>
            <a:endParaRPr sz="1500"/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NO USAN RECONOCIMIENTO FACIAL.</a:t>
            </a:r>
            <a:endParaRPr sz="1500"/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1531375"/>
            <a:ext cx="19812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1697150" y="904425"/>
            <a:ext cx="7038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Soluciones existentes: Sevnt</a:t>
            </a:r>
            <a:endParaRPr/>
          </a:p>
        </p:txBody>
      </p:sp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1297500" y="1678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500"/>
              <a:t>https://sevnt.com/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Enfoque principal: Edificios.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Otros lugares a los que permite el ingreso: Instituciones y barrios.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Utiliza los métodos de acceso: DNI (tarjeta), QR, reconocimiento facial y verificación cruzada.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Permite la reserva de espacios comunes (canchas, quinchos, etc.).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Consulta al RENAPER en busca de pedido de captura.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Permite establecer un tiempo máximo de estadía.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El sistema imprime un mapa o envía al celular direcciones para llegar a la casa.</a:t>
            </a:r>
            <a:endParaRPr sz="1500"/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1400" y="932187"/>
            <a:ext cx="1478893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1697150" y="904425"/>
            <a:ext cx="7038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Soluciones existentes: sviControl</a:t>
            </a:r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1297500" y="1678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500"/>
              <a:t>http://www.controlesdeacceso.com.ar/equipos-solo-control-de-acceso/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Utiliza los métodos de acceso: RFID, pin, huella dactilar, contraseña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Permite establecer horarios para las visitas y registra toda actividad de ingresos y egresos.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MAYORMENTE IMPLEMENTACIONES EN HARDWARE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MUY POCO SOFTWARE.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NO TIENE QR, RECONOCIMIENTO FACIAL, DNI O BLUETOOTH.</a:t>
            </a:r>
            <a:endParaRPr sz="1500"/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1850" y="880675"/>
            <a:ext cx="19621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1697150" y="904425"/>
            <a:ext cx="7038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Soluciones existentes: Kelio Visitantes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1297500" y="1678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500"/>
              <a:t>https://www.bodet-software.com/es/control-de-acceso/gestion-de-visitantes.html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Utiliza los métodos de acceso: pin, contraseña, QR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Permite establecer horarios para las visitas, toma registro de su actividad y maneja “visitas inesperadas”.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Envía un mail al propietario para notificar el ingreso de la visita.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NO TIENE RECONOCIMIENTO FACIAL, DNI O BLUETOOTH.</a:t>
            </a:r>
            <a:endParaRPr sz="1500"/>
          </a:p>
        </p:txBody>
      </p:sp>
      <p:pic>
        <p:nvPicPr>
          <p:cNvPr id="229" name="Google Shape;2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800" y="2916713"/>
            <a:ext cx="14192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1697150" y="904425"/>
            <a:ext cx="7038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Otras soluciones existentes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1297500" y="1678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Permiten tomar registros fotográficos de la visita, no solo sus datos o metadatos.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Permiten realizar un registro de acompañantes.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Toleran la generación de listas negras.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Posibilitan un pequeño control del estado de la vivienda por parte de vecinos, realizando avisos de robo, incendio y asistencia médica.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Imprimen tarjeta o papel de identificación.</a:t>
            </a:r>
            <a:endParaRPr sz="1500"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9987" y="2869838"/>
            <a:ext cx="1871375" cy="18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1697150" y="904425"/>
            <a:ext cx="7038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Costo</a:t>
            </a:r>
            <a:endParaRPr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1297500" y="1678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Fases: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Configuración</a:t>
            </a:r>
            <a:r>
              <a:rPr lang="en-GB" sz="1500"/>
              <a:t> de base de datos.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Creacion back-end nube.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Creación front-end (personal de seguridad, propietario y visitante).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Creacion back-end local.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Integración con modulo camara.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Despliegue k8s.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6666"/>
              <a:buNone/>
            </a:pPr>
            <a:r>
              <a:t/>
            </a:r>
            <a:endParaRPr sz="1500"/>
          </a:p>
          <a:p>
            <a:pPr indent="-3167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Recursos: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Raspberry Pi 4 8GB = $16500 ARS = $75 USD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Modulo camara v2 = $6300 ARS = $25 USD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Tarjeta Micro SD 32GB = $709 ARS = $5 USD</a:t>
            </a:r>
            <a:endParaRPr sz="1500"/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8238" y="502038"/>
            <a:ext cx="1871375" cy="18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313" y="1812488"/>
            <a:ext cx="1871375" cy="18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>
            <p:ph type="ctrTitle"/>
          </p:nvPr>
        </p:nvSpPr>
        <p:spPr>
          <a:xfrm>
            <a:off x="0" y="1812488"/>
            <a:ext cx="91440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4600">
                <a:highlight>
                  <a:schemeClr val="lt1"/>
                </a:highlight>
              </a:rPr>
              <a:t>QRSec</a:t>
            </a:r>
            <a:endParaRPr sz="4600">
              <a:highlight>
                <a:schemeClr val="lt1"/>
              </a:highlight>
            </a:endParaRPr>
          </a:p>
        </p:txBody>
      </p:sp>
      <p:sp>
        <p:nvSpPr>
          <p:cNvPr id="95" name="Google Shape;95;p2"/>
          <p:cNvSpPr txBox="1"/>
          <p:nvPr>
            <p:ph idx="1" type="subTitle"/>
          </p:nvPr>
        </p:nvSpPr>
        <p:spPr>
          <a:xfrm>
            <a:off x="1600525" y="3749925"/>
            <a:ext cx="695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100"/>
              <a:t>Sistema de control de acceso</a:t>
            </a:r>
            <a:endParaRPr sz="21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100"/>
              <a:t>para barrios privados</a:t>
            </a:r>
            <a:endParaRPr sz="2100"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0" y="4450800"/>
            <a:ext cx="457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100"/>
              <a:t>Lucas Damián Soria Gava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100"/>
              <a:t>4° año - Ing. Informática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100"/>
              <a:t>Sede Central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8238" y="502038"/>
            <a:ext cx="1871375" cy="18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type="title"/>
          </p:nvPr>
        </p:nvSpPr>
        <p:spPr>
          <a:xfrm>
            <a:off x="1682350" y="889625"/>
            <a:ext cx="7038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Resumen ejecutivo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1297500" y="1678550"/>
            <a:ext cx="6784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495"/>
              <a:buNone/>
            </a:pPr>
            <a:r>
              <a:rPr lang="en-GB" sz="1900"/>
              <a:t>QRSec es una </a:t>
            </a:r>
            <a:r>
              <a:rPr b="1" lang="en-GB" sz="1900"/>
              <a:t>herramienta</a:t>
            </a:r>
            <a:r>
              <a:rPr lang="en-GB" sz="1900"/>
              <a:t> diseñada para realizar más eficientemente el </a:t>
            </a:r>
            <a:r>
              <a:rPr b="1" lang="en-GB" sz="1900"/>
              <a:t>control de acceso</a:t>
            </a:r>
            <a:r>
              <a:rPr lang="en-GB" sz="1900"/>
              <a:t> de personas invitadas a un barrio cerrado.</a:t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0495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0495"/>
              <a:buNone/>
            </a:pPr>
            <a:r>
              <a:rPr lang="en-GB" sz="1900"/>
              <a:t>Los habitantes del barrio pueden crear una </a:t>
            </a:r>
            <a:r>
              <a:rPr b="1" lang="en-GB" sz="1900"/>
              <a:t>invitación </a:t>
            </a:r>
            <a:r>
              <a:rPr lang="en-GB" sz="1900"/>
              <a:t>que comparten con sus invitados los cuales generan un código QR que los </a:t>
            </a:r>
            <a:r>
              <a:rPr b="1" lang="en-GB" sz="1900"/>
              <a:t>identifique </a:t>
            </a:r>
            <a:r>
              <a:rPr lang="en-GB" sz="1900"/>
              <a:t>cuando ingresen al barrio. </a:t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0495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0495"/>
              <a:buNone/>
            </a:pPr>
            <a:r>
              <a:rPr lang="en-GB" sz="1900"/>
              <a:t>El sistema permite que el personal de seguridad tenga un </a:t>
            </a:r>
            <a:r>
              <a:rPr b="1" lang="en-GB" sz="1900"/>
              <a:t>registro </a:t>
            </a:r>
            <a:r>
              <a:rPr lang="en-GB" sz="1900"/>
              <a:t>de los visitantes autorizados a ingresar en el día.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1697150" y="904425"/>
            <a:ext cx="7038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El problema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1297500" y="1678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3968"/>
              <a:buNone/>
            </a:pPr>
            <a:r>
              <a:rPr lang="en-GB" sz="1900"/>
              <a:t>Actualmente el sistema de control de acceso a los barrios privados consiste en una lista donde se registran </a:t>
            </a:r>
            <a:r>
              <a:rPr b="1" lang="en-GB" sz="1900"/>
              <a:t>manualmente </a:t>
            </a:r>
            <a:r>
              <a:rPr lang="en-GB" sz="1900"/>
              <a:t>los documentos de las personas autorizadas a ingresar. Esto provoca:</a:t>
            </a:r>
            <a:endParaRPr sz="1900"/>
          </a:p>
          <a:p>
            <a:pPr indent="-328484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700"/>
              <a:t>Que el habitante del barrio conozca o solicite </a:t>
            </a:r>
            <a:r>
              <a:rPr b="1" lang="en-GB" sz="1700"/>
              <a:t>información personal</a:t>
            </a:r>
            <a:r>
              <a:rPr lang="en-GB" sz="1700"/>
              <a:t> del invitado (Ej: Numero de documento).</a:t>
            </a:r>
            <a:endParaRPr sz="1700"/>
          </a:p>
          <a:p>
            <a:pPr indent="-32848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700"/>
              <a:t>Lentitud </a:t>
            </a:r>
            <a:r>
              <a:rPr lang="en-GB" sz="1700"/>
              <a:t>para registrar personas.</a:t>
            </a:r>
            <a:endParaRPr sz="1700"/>
          </a:p>
          <a:p>
            <a:pPr indent="-32848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700"/>
              <a:t>Lentitud </a:t>
            </a:r>
            <a:r>
              <a:rPr lang="en-GB" sz="1700"/>
              <a:t>para encontrar a la persona en la lista de invitados.</a:t>
            </a:r>
            <a:endParaRPr sz="1700"/>
          </a:p>
          <a:p>
            <a:pPr indent="-328484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700"/>
              <a:t>Retraso </a:t>
            </a:r>
            <a:r>
              <a:rPr lang="en-GB" sz="1700"/>
              <a:t>del ingreso del invitado al barrio (a veces genera cola).</a:t>
            </a:r>
            <a:endParaRPr sz="17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2670"/>
              <a:buNone/>
            </a:pPr>
            <a:r>
              <a:rPr lang="en-GB" sz="1700"/>
              <a:t>La solución planteada </a:t>
            </a:r>
            <a:r>
              <a:rPr b="1" lang="en-GB" sz="1700"/>
              <a:t>mejora </a:t>
            </a:r>
            <a:r>
              <a:rPr lang="en-GB" sz="1700"/>
              <a:t>la experiencia de la visita al barrio.</a:t>
            </a:r>
            <a:endParaRPr sz="1700"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9987" y="2869838"/>
            <a:ext cx="1871375" cy="18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1297500" y="1678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Permite llevar un </a:t>
            </a:r>
            <a:r>
              <a:rPr b="1" lang="en-GB" sz="1500"/>
              <a:t>control </a:t>
            </a:r>
            <a:r>
              <a:rPr lang="en-GB" sz="1500"/>
              <a:t>y </a:t>
            </a:r>
            <a:r>
              <a:rPr b="1" lang="en-GB" sz="1500"/>
              <a:t>registro </a:t>
            </a:r>
            <a:r>
              <a:rPr lang="en-GB" sz="1500"/>
              <a:t>detallado de las visitas incluso cuando no se tiene acceso a internet debido a una arquitectura de </a:t>
            </a:r>
            <a:r>
              <a:rPr b="1" lang="en-GB" sz="1500"/>
              <a:t>nube híbrida</a:t>
            </a:r>
            <a:r>
              <a:rPr lang="en-GB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Posibilita un ingreso </a:t>
            </a:r>
            <a:r>
              <a:rPr b="1" lang="en-GB" sz="1500"/>
              <a:t>rápido </a:t>
            </a:r>
            <a:r>
              <a:rPr lang="en-GB" sz="1500"/>
              <a:t>y desde el vehículo.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Para los nuevos visitantes, da a conocer la ruta hacia el barrio por medio de Google Maps.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Otorga datos y estadísticas sobre la visitas del barrio.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Ofrece distintos tipos de </a:t>
            </a:r>
            <a:r>
              <a:rPr b="1" lang="en-GB" sz="1500"/>
              <a:t>configuración </a:t>
            </a:r>
            <a:r>
              <a:rPr lang="en-GB" sz="1500"/>
              <a:t>de horarios permitidos para cada permiso.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Para los eventos, permite enviar </a:t>
            </a:r>
            <a:r>
              <a:rPr b="1" lang="en-GB" sz="1500"/>
              <a:t>múltiples </a:t>
            </a:r>
            <a:r>
              <a:rPr lang="en-GB" sz="1500"/>
              <a:t>invitaciones a través de mail.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Del mismo modo, informa al huésped cuando su invitado ingresó al barrio.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Ofrece diversos </a:t>
            </a:r>
            <a:r>
              <a:rPr b="1" lang="en-GB" sz="1500"/>
              <a:t>perfiles </a:t>
            </a:r>
            <a:r>
              <a:rPr lang="en-GB" sz="1500"/>
              <a:t>de control: Barrio, guardia, propietario.</a:t>
            </a:r>
            <a:endParaRPr sz="1500"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1697150" y="904425"/>
            <a:ext cx="7038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Valor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8238" y="502038"/>
            <a:ext cx="1871375" cy="18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ctrTitle"/>
          </p:nvPr>
        </p:nvSpPr>
        <p:spPr>
          <a:xfrm>
            <a:off x="0" y="1739400"/>
            <a:ext cx="9144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Arquitectura: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627200" y="917000"/>
            <a:ext cx="2593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Arquitectura</a:t>
            </a:r>
            <a:endParaRPr/>
          </a:p>
        </p:txBody>
      </p:sp>
      <p:sp>
        <p:nvSpPr>
          <p:cNvPr id="128" name="Google Shape;128;p7"/>
          <p:cNvSpPr txBox="1"/>
          <p:nvPr>
            <p:ph idx="1" type="subTitle"/>
          </p:nvPr>
        </p:nvSpPr>
        <p:spPr>
          <a:xfrm>
            <a:off x="710375" y="3215725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nombre: string,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apellido: string,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documento: number,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hora: string(date),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}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100" y="3631900"/>
            <a:ext cx="362350" cy="3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1175" y="1491650"/>
            <a:ext cx="1799800" cy="17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9450" y="2862762"/>
            <a:ext cx="3378888" cy="1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8200" y="2184125"/>
            <a:ext cx="678650" cy="6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50750" y="286975"/>
            <a:ext cx="920675" cy="9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87425" y="3460775"/>
            <a:ext cx="704600" cy="70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7"/>
          <p:cNvCxnSpPr>
            <a:endCxn id="134" idx="3"/>
          </p:cNvCxnSpPr>
          <p:nvPr/>
        </p:nvCxnSpPr>
        <p:spPr>
          <a:xfrm flipH="1">
            <a:off x="6292025" y="3811275"/>
            <a:ext cx="316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7"/>
          <p:cNvCxnSpPr>
            <a:stCxn id="131" idx="1"/>
            <a:endCxn id="134" idx="1"/>
          </p:cNvCxnSpPr>
          <p:nvPr/>
        </p:nvCxnSpPr>
        <p:spPr>
          <a:xfrm>
            <a:off x="5239450" y="3813074"/>
            <a:ext cx="3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7" name="Google Shape;137;p7"/>
          <p:cNvCxnSpPr>
            <a:stCxn id="129" idx="2"/>
          </p:cNvCxnSpPr>
          <p:nvPr/>
        </p:nvCxnSpPr>
        <p:spPr>
          <a:xfrm flipH="1" rot="-5400000">
            <a:off x="6502175" y="2550350"/>
            <a:ext cx="949500" cy="383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7"/>
          <p:cNvCxnSpPr>
            <a:endCxn id="139" idx="2"/>
          </p:cNvCxnSpPr>
          <p:nvPr/>
        </p:nvCxnSpPr>
        <p:spPr>
          <a:xfrm rot="10800000">
            <a:off x="8916863" y="2281000"/>
            <a:ext cx="900" cy="26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7"/>
          <p:cNvCxnSpPr>
            <a:stCxn id="134" idx="0"/>
          </p:cNvCxnSpPr>
          <p:nvPr/>
        </p:nvCxnSpPr>
        <p:spPr>
          <a:xfrm flipH="1" rot="10800000">
            <a:off x="5939725" y="1028675"/>
            <a:ext cx="876300" cy="24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1" name="Google Shape;141;p7"/>
          <p:cNvCxnSpPr>
            <a:stCxn id="132" idx="2"/>
          </p:cNvCxnSpPr>
          <p:nvPr/>
        </p:nvCxnSpPr>
        <p:spPr>
          <a:xfrm>
            <a:off x="4967525" y="2862775"/>
            <a:ext cx="960300" cy="9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2" name="Google Shape;142;p7"/>
          <p:cNvCxnSpPr>
            <a:stCxn id="139" idx="0"/>
          </p:cNvCxnSpPr>
          <p:nvPr/>
        </p:nvCxnSpPr>
        <p:spPr>
          <a:xfrm rot="10800000">
            <a:off x="7489463" y="1013900"/>
            <a:ext cx="14274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9" name="Google Shape;13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5663" y="1538600"/>
            <a:ext cx="742400" cy="7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7"/>
          <p:cNvCxnSpPr>
            <a:endCxn id="132" idx="1"/>
          </p:cNvCxnSpPr>
          <p:nvPr/>
        </p:nvCxnSpPr>
        <p:spPr>
          <a:xfrm flipH="1" rot="10800000">
            <a:off x="2659300" y="2523450"/>
            <a:ext cx="1968900" cy="10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44" name="Google Shape;144;p7"/>
          <p:cNvSpPr txBox="1"/>
          <p:nvPr>
            <p:ph idx="1" type="subTitle"/>
          </p:nvPr>
        </p:nvSpPr>
        <p:spPr>
          <a:xfrm>
            <a:off x="1627200" y="1328200"/>
            <a:ext cx="2944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en-GB" sz="1200"/>
              <a:t>Primer aproximación</a:t>
            </a:r>
            <a:endParaRPr i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1627200" y="917000"/>
            <a:ext cx="2593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Hardware</a:t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350" y="316050"/>
            <a:ext cx="2936726" cy="17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>
            <p:ph idx="1" type="subTitle"/>
          </p:nvPr>
        </p:nvSpPr>
        <p:spPr>
          <a:xfrm>
            <a:off x="695400" y="1997625"/>
            <a:ext cx="35253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/>
              <a:t>Raspberry Pi 4 Model B 8GB:</a:t>
            </a:r>
            <a:endParaRPr/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Broadcom BCM2711, Quad core Cortex-A72 (ARM v8) 64-bit SoC @ 1.5GHz</a:t>
            </a:r>
            <a:endParaRPr/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5V</a:t>
            </a:r>
            <a:endParaRPr/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3A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/>
              <a:t>Módulo camara v2:</a:t>
            </a:r>
            <a:endParaRPr/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5MP</a:t>
            </a:r>
            <a:endParaRPr/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1080p 30fps ó 720p 60fps</a:t>
            </a:r>
            <a:endParaRPr/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Ajuste manual de foco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/>
              <a:t>Tarjeta micro SD 16GB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/>
              <a:t>Total: $23509</a:t>
            </a:r>
            <a:r>
              <a:rPr lang="en-GB" sz="1500"/>
              <a:t> ARS = $105 USD</a:t>
            </a:r>
            <a:endParaRPr/>
          </a:p>
        </p:txBody>
      </p:sp>
      <p:sp>
        <p:nvSpPr>
          <p:cNvPr id="152" name="Google Shape;152;p8"/>
          <p:cNvSpPr txBox="1"/>
          <p:nvPr>
            <p:ph idx="1" type="subTitle"/>
          </p:nvPr>
        </p:nvSpPr>
        <p:spPr>
          <a:xfrm>
            <a:off x="4769875" y="678500"/>
            <a:ext cx="3525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$16500 ARS</a:t>
            </a:r>
            <a:br>
              <a:rPr lang="en-GB"/>
            </a:br>
            <a:r>
              <a:rPr lang="en-GB"/>
              <a:t>$75 USD</a:t>
            </a:r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1425" y="2437275"/>
            <a:ext cx="1456775" cy="2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/>
          <p:nvPr>
            <p:ph idx="1" type="subTitle"/>
          </p:nvPr>
        </p:nvSpPr>
        <p:spPr>
          <a:xfrm>
            <a:off x="6227150" y="4200125"/>
            <a:ext cx="3525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$6300 ARS</a:t>
            </a:r>
            <a:br>
              <a:rPr lang="en-GB"/>
            </a:br>
            <a:r>
              <a:rPr lang="en-GB"/>
              <a:t>$25 USD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3301" y="2342100"/>
            <a:ext cx="1242250" cy="10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>
            <p:ph idx="1" type="subTitle"/>
          </p:nvPr>
        </p:nvSpPr>
        <p:spPr>
          <a:xfrm>
            <a:off x="4607075" y="3052575"/>
            <a:ext cx="3525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$709 ARS</a:t>
            </a:r>
            <a:br>
              <a:rPr lang="en-GB"/>
            </a:br>
            <a:r>
              <a:rPr lang="en-GB"/>
              <a:t>$5 USD</a:t>
            </a:r>
            <a:endParaRPr/>
          </a:p>
        </p:txBody>
      </p:sp>
      <p:sp>
        <p:nvSpPr>
          <p:cNvPr id="157" name="Google Shape;157;p8"/>
          <p:cNvSpPr txBox="1"/>
          <p:nvPr>
            <p:ph idx="1" type="subTitle"/>
          </p:nvPr>
        </p:nvSpPr>
        <p:spPr>
          <a:xfrm>
            <a:off x="1627200" y="1320900"/>
            <a:ext cx="2944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en-GB" sz="1200"/>
              <a:t>Opcional</a:t>
            </a:r>
            <a:endParaRPr i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idx="2" type="body"/>
          </p:nvPr>
        </p:nvSpPr>
        <p:spPr>
          <a:xfrm>
            <a:off x="714775" y="189672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PiCamera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MongoDB</a:t>
            </a:r>
            <a:endParaRPr/>
          </a:p>
        </p:txBody>
      </p:sp>
      <p:sp>
        <p:nvSpPr>
          <p:cNvPr id="163" name="Google Shape;163;p9"/>
          <p:cNvSpPr txBox="1"/>
          <p:nvPr>
            <p:ph idx="4294967295" type="body"/>
          </p:nvPr>
        </p:nvSpPr>
        <p:spPr>
          <a:xfrm>
            <a:off x="4629054" y="189672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Spring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Kubernetes (k8s)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React</a:t>
            </a:r>
            <a:endParaRPr/>
          </a:p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1627200" y="917000"/>
            <a:ext cx="2593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Software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821" y="2571738"/>
            <a:ext cx="1112442" cy="4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912" y="1991175"/>
            <a:ext cx="981775" cy="6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9425" y="2958211"/>
            <a:ext cx="2214726" cy="4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7575" y="3477136"/>
            <a:ext cx="838425" cy="8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08820" y="3285763"/>
            <a:ext cx="1727531" cy="4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