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B9C02-90FF-4CB3-A5D8-60468FD10F95}">
  <a:tblStyle styleId="{2EEB9C02-90FF-4CB3-A5D8-60468FD10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99ca0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99ca0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8adca41e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8adca41e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28adca41e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28adca41e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28adca41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28adca41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28adca41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28adca41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d352b7534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ad352b7534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28adca41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28adca41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8adca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8adca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d352b7534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d352b7534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d352b7534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d352b7534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28adca41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28adca41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8adca41e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28adca41e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8adca41e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8adca41e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bce5b9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2bce5b9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8adca41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8adca41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um.edu.a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2" name="Google Shape;52;p12" descr="Logo UMClou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4049" y="157500"/>
            <a:ext cx="86558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60" y="593280"/>
            <a:ext cx="85200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60" y="1536480"/>
            <a:ext cx="8520000" cy="4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9" name="Google Shape;19;p4" descr="Logo UMClou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4049" y="157500"/>
            <a:ext cx="865586" cy="76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/>
          <p:nvPr/>
        </p:nvSpPr>
        <p:spPr>
          <a:xfrm>
            <a:off x="6113525" y="6289492"/>
            <a:ext cx="35319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https://cloud.um.edu.ar</a:t>
            </a:r>
            <a:r>
              <a:rPr lang="en">
                <a:solidFill>
                  <a:schemeClr val="dk2"/>
                </a:solidFill>
              </a:rPr>
              <a:t> </a:t>
            </a:r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jo@u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cloud.um.edu.ar" TargetMode="External"/><Relationship Id="rId4" Type="http://schemas.openxmlformats.org/officeDocument/2006/relationships/hyperlink" Target="mailto:diego.navarro@um.edu.a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admap.sh/devo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nsdist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es/Jez-Humble/e/B003SNGS8E/ref=dp_byline_cont_book_4" TargetMode="External"/><Relationship Id="rId3" Type="http://schemas.openxmlformats.org/officeDocument/2006/relationships/hyperlink" Target="http://a16z.com/2014/07/30/the-happy-demise-of-the-10x-engineer/" TargetMode="External"/><Relationship Id="rId7" Type="http://schemas.openxmlformats.org/officeDocument/2006/relationships/hyperlink" Target="https://www.amazon.es/s/ref=dp_byline_sr_book_3?ie=UTF8&amp;field-author=Professor+John+Willis&amp;search-alias=stripbooks" TargetMode="External"/><Relationship Id="rId12" Type="http://schemas.openxmlformats.org/officeDocument/2006/relationships/hyperlink" Target="https://github.com/umclou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mazon.es/Patrick-Debois/e/B01M1YD7P9/ref=dp_byline_cont_book_2" TargetMode="External"/><Relationship Id="rId11" Type="http://schemas.openxmlformats.org/officeDocument/2006/relationships/hyperlink" Target="https://cloud.um.edu.ar" TargetMode="External"/><Relationship Id="rId5" Type="http://schemas.openxmlformats.org/officeDocument/2006/relationships/hyperlink" Target="https://www.amazon.es/Gene-Kim/e/B00AERCJ9E/ref=dp_byline_cont_book_1" TargetMode="External"/><Relationship Id="rId10" Type="http://schemas.openxmlformats.org/officeDocument/2006/relationships/hyperlink" Target="https://roadmap.sh" TargetMode="External"/><Relationship Id="rId4" Type="http://schemas.openxmlformats.org/officeDocument/2006/relationships/hyperlink" Target="http://techcrunch.com/2014/08/09/everything-as-a-service/" TargetMode="External"/><Relationship Id="rId9" Type="http://schemas.openxmlformats.org/officeDocument/2006/relationships/hyperlink" Target="https://www.amazon.es/s/ref=dp_byline_sr_book_5?ie=UTF8&amp;field-author=John+Allspaw&amp;search-alias=stripbook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4/08/09/everything-as-a-servi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16z.com/2014/07/30/the-happy-demise-of-the-10x-engine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aun/infrastructure-as-code-917d245ce35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tatista.com/chart/18819/worldwide-market-share-of-leading-cloud-infrastructure-service-provider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.wikipedia.org/w/index.php?title=Operaciones_(IT)&amp;action=edit&amp;redlink=1" TargetMode="External"/><Relationship Id="rId5" Type="http://schemas.openxmlformats.org/officeDocument/2006/relationships/hyperlink" Target="https://es.wikipedia.org/wiki/Desarrollo_de_software" TargetMode="External"/><Relationship Id="rId4" Type="http://schemas.openxmlformats.org/officeDocument/2006/relationships/hyperlink" Target="https://es.wikipedia.org/wiki/Acr%C3%B3ni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27775" y="275975"/>
            <a:ext cx="8417400" cy="6135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2"/>
                </a:solidFill>
              </a:rPr>
              <a:t>Trabajo Integrador Final</a:t>
            </a:r>
            <a:endParaRPr sz="3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2"/>
                </a:solidFill>
              </a:rPr>
              <a:t>Teleinformática - Plataformas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>
                <a:solidFill>
                  <a:schemeClr val="dk2"/>
                </a:solidFill>
              </a:rPr>
              <a:t>Cloud Computing</a:t>
            </a:r>
            <a:endParaRPr sz="28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4733900"/>
            <a:ext cx="8520600" cy="16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Mg. Ing. JuanJo Ciarlante -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jjo@um.edu.ar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Mg. Ing. Diego Navarro -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diego.navarro@um.edu.ar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https://cloud.um.edu.ar</a:t>
            </a:r>
            <a:r>
              <a:rPr lang="en" sz="1800"/>
              <a:t> 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Abril  2021</a:t>
            </a:r>
            <a:endParaRPr sz="1800" b="1"/>
          </a:p>
        </p:txBody>
      </p:sp>
      <p:pic>
        <p:nvPicPr>
          <p:cNvPr id="62" name="Google Shape;62;p14" descr="UM Cluoud-A4-1.jpg"/>
          <p:cNvPicPr preferRelativeResize="0"/>
          <p:nvPr/>
        </p:nvPicPr>
        <p:blipFill rotWithShape="1">
          <a:blip r:embed="rId6">
            <a:alphaModFix/>
          </a:blip>
          <a:srcRect l="11202" t="4427" r="9964" b="61384"/>
          <a:stretch/>
        </p:blipFill>
        <p:spPr>
          <a:xfrm>
            <a:off x="2309775" y="379775"/>
            <a:ext cx="4375574" cy="268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el estado del Arte ?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https://roadmap.sh/devops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50" y="1023400"/>
            <a:ext cx="8591550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235500" y="1361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Caso: DNS Alta Disponibilidad 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235500" y="748325"/>
            <a:ext cx="8832300" cy="51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Problema: </a:t>
            </a: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Brindar servicio de DNS para un ISP [15k clientes] que garantice respuesta, alta disponibilidad, anti DoS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Propuesta de solución:</a:t>
            </a: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Dual LoadBalancer DNS 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Implementación: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Cloud Classic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PowerDNS [dnsdist][vm]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 DNS cache [vm]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DNS ext 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Google</a:t>
            </a:r>
            <a:endParaRPr sz="16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CloudFlare</a:t>
            </a: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Potencial: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Split Horizon DNS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Filter/Policy DNS </a:t>
            </a: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Referencias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 u="sng">
                <a:solidFill>
                  <a:schemeClr val="hlink"/>
                </a:solidFill>
                <a:hlinkClick r:id="rId3"/>
              </a:rPr>
              <a:t>https://dnsdist.org</a:t>
            </a:r>
            <a:r>
              <a:rPr lang="en" sz="1600" b="1"/>
              <a:t> </a:t>
            </a:r>
            <a:endParaRPr sz="1600" b="1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742" y="1957108"/>
            <a:ext cx="6072212" cy="27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779" y="4562643"/>
            <a:ext cx="6189577" cy="2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5972400" y="2729650"/>
            <a:ext cx="543000" cy="17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560225" y="5320450"/>
            <a:ext cx="1336200" cy="24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3586400" y="2343900"/>
            <a:ext cx="2307300" cy="8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581638" y="4934288"/>
            <a:ext cx="2307300" cy="8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235500" y="1361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Caso: Status Page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235500" y="748325"/>
            <a:ext cx="8832300" cy="51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Problema: </a:t>
            </a:r>
            <a:endParaRPr sz="16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Ante problemas en una infraestructura, muchos usuarios [clientes/personal de la organización] necesitan información del estado de los servicios todos a la vez [15k clientes].  Se hace necesario presentar el estado de situación de muchos servicios de un ISP de una manera simple, uniforme y escalable a miles de potenciales usuarios. 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Propuesta de solución:</a:t>
            </a: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Status Service Page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Implementación: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Cloud Native [kubernetes]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Agente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Collector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Web-Static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Mongo DB storage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Potencial: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Votaciones</a:t>
            </a:r>
            <a:endParaRPr sz="1600" b="1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100" y="2440526"/>
            <a:ext cx="6109699" cy="320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3837050" y="2808400"/>
            <a:ext cx="828900" cy="34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837050" y="3623875"/>
            <a:ext cx="828900" cy="57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3837050" y="4666625"/>
            <a:ext cx="828900" cy="85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t="13012" r="30308" b="63402"/>
          <a:stretch/>
        </p:blipFill>
        <p:spPr>
          <a:xfrm>
            <a:off x="304800" y="5064825"/>
            <a:ext cx="4010772" cy="7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235500" y="1361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Caso: Ingreso UM-Cloud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311700" y="976925"/>
            <a:ext cx="8832300" cy="51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Problema: </a:t>
            </a:r>
            <a:endParaRPr sz="16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 hace necesario una herramienta para que miembros de la comunidad académica puedan autogestionarse su acceso a la infraestructura de Cloud y luego poder utilizarla desde Internet sin necesidad de ir a la Universidad.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Propuesta de solución:</a:t>
            </a: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Portal de Autogestión</a:t>
            </a: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Implementación:</a:t>
            </a:r>
            <a:endParaRPr sz="1600" b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Cloud Native [kubernetes]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Oauth [@alumno.um.edu.ar]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FE  [my.cloud.um.edu.ar]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BE [api openstack / zerotier]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Micro Servicio Sitio [cloud.um.edu.ar]</a:t>
            </a: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Potencial:</a:t>
            </a:r>
            <a:endParaRPr sz="1600"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Onboarding.*</a:t>
            </a:r>
            <a:endParaRPr b="1"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t="13307" r="59789" b="74285"/>
          <a:stretch/>
        </p:blipFill>
        <p:spPr>
          <a:xfrm>
            <a:off x="828675" y="4677275"/>
            <a:ext cx="3676876" cy="63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201" y="2043725"/>
            <a:ext cx="3676874" cy="239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 rotWithShape="1">
          <a:blip r:embed="rId5">
            <a:alphaModFix/>
          </a:blip>
          <a:srcRect t="14232" r="28642" b="11096"/>
          <a:stretch/>
        </p:blipFill>
        <p:spPr>
          <a:xfrm>
            <a:off x="5165188" y="4648775"/>
            <a:ext cx="3753076" cy="220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258700" y="1057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Entonces para qué puede servir ?</a:t>
            </a:r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108300" y="975424"/>
            <a:ext cx="8520600" cy="50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El modelo Cloud [classic, native] transforma el TCO en AAS.</a:t>
            </a:r>
            <a:endParaRPr sz="2300"/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Infraestructura / Plataforma como código “activa” el despliegue de Infraestructura.</a:t>
            </a:r>
            <a:endParaRPr sz="2300"/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Infraestructura / Plataforma como código permite “repetir”, “almacenar” y “compartir”</a:t>
            </a:r>
            <a:endParaRPr sz="2300"/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Infraestructura / Plataforma como código permite paridad de ambientes [Desarrollo / Producción / Testing]</a:t>
            </a:r>
            <a:endParaRPr sz="2300"/>
          </a:p>
          <a:p>
            <a:pPr marL="457200" lvl="0" indent="-374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Plataforma como código [Kubernetes específicamente] provee una abstracción uniforme y posibilidad de independencia de proveedor de Cloud.</a:t>
            </a:r>
            <a:endParaRPr sz="230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300"/>
              <a:t>El enfoque DevOps maximiza la capacidad de los RRHH en pro de la contribución de funcionalidades</a:t>
            </a:r>
            <a:r>
              <a:rPr lang="en" sz="2400"/>
              <a:t> al negocio.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11700" y="29156"/>
            <a:ext cx="85206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120625" y="894050"/>
            <a:ext cx="9023400" cy="48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Artículos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"The Happy Demise of the 10X Engineer",</a:t>
            </a:r>
            <a:r>
              <a:rPr lang="en" sz="1400">
                <a:uFill>
                  <a:noFill/>
                </a:uFill>
                <a:hlinkClick r:id="rId3"/>
              </a:rPr>
              <a:t>http://a16z.com/2014/07/30/the-happy-demise-of-the-10x-engineer/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"The World Of Everything-As-A-Service", </a:t>
            </a:r>
            <a:r>
              <a:rPr lang="en" sz="1400">
                <a:uFill>
                  <a:noFill/>
                </a:uFill>
                <a:hlinkClick r:id="rId4"/>
              </a:rPr>
              <a:t>http://techcrunch.com/2014/08/09/everything-as-a-service/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Libros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“The DevOPS Handbook: How to Create World-Class Agility, Reliability, and Security in Technology Organizations”, 2017, Edición Inglés  de </a:t>
            </a:r>
            <a:r>
              <a:rPr lang="en" sz="1400">
                <a:uFill>
                  <a:noFill/>
                </a:uFill>
                <a:hlinkClick r:id="rId5"/>
              </a:rPr>
              <a:t>Gene Kim</a:t>
            </a:r>
            <a:r>
              <a:rPr lang="en" sz="1400"/>
              <a:t>  (Autor), </a:t>
            </a:r>
            <a:r>
              <a:rPr lang="en" sz="1400">
                <a:uFill>
                  <a:noFill/>
                </a:uFill>
                <a:hlinkClick r:id="rId6"/>
              </a:rPr>
              <a:t>Patrick Debois</a:t>
            </a:r>
            <a:r>
              <a:rPr lang="en" sz="1400"/>
              <a:t>  (Autor), </a:t>
            </a:r>
            <a:r>
              <a:rPr lang="en" sz="1400">
                <a:uFill>
                  <a:noFill/>
                </a:uFill>
                <a:hlinkClick r:id="rId7"/>
              </a:rPr>
              <a:t>Professor John Willis</a:t>
            </a:r>
            <a:r>
              <a:rPr lang="en" sz="1400"/>
              <a:t> (Autor), </a:t>
            </a:r>
            <a:r>
              <a:rPr lang="en" sz="1400">
                <a:uFill>
                  <a:noFill/>
                </a:uFill>
                <a:hlinkClick r:id="rId8"/>
              </a:rPr>
              <a:t>Jez Humble</a:t>
            </a:r>
            <a:r>
              <a:rPr lang="en" sz="1400"/>
              <a:t>  (Autor), </a:t>
            </a:r>
            <a:r>
              <a:rPr lang="en" sz="1400">
                <a:uFill>
                  <a:noFill/>
                </a:uFill>
                <a:hlinkClick r:id="rId9"/>
              </a:rPr>
              <a:t>John</a:t>
            </a:r>
            <a:r>
              <a:rPr lang="en" sz="1400"/>
              <a:t> Allspaw (Prólogo)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“Beyond the Twelve-Factor App”, Kevin Hoffman, Released April 2016, O'Reilly Media, Inc., ISBN: 9781491944035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Sites</a:t>
            </a:r>
            <a:endParaRPr sz="1400" b="1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0"/>
              </a:rPr>
              <a:t>https://roadmap.sh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1"/>
              </a:rPr>
              <a:t>https://cloud.um.edu.ar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Repos</a:t>
            </a:r>
            <a:endParaRPr sz="1400" b="1"/>
          </a:p>
          <a:p>
            <a:pPr marL="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12"/>
              </a:rPr>
              <a:t>https://github.com/umclou</a:t>
            </a:r>
            <a:r>
              <a:rPr lang="en" sz="1400" u="sng">
                <a:solidFill>
                  <a:schemeClr val="hlink"/>
                </a:solidFill>
              </a:rPr>
              <a:t>d  </a:t>
            </a:r>
            <a:endParaRPr sz="1100" b="1">
              <a:solidFill>
                <a:srgbClr val="3D3B4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80911" y="782159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as a Service 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0" y="1621075"/>
            <a:ext cx="9144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E433E"/>
                </a:solidFill>
                <a:highlight>
                  <a:srgbClr val="F9F9F9"/>
                </a:highlight>
              </a:rPr>
              <a:t>Ha desacoplado la habilidad técnica y la experiencia necesaria para escribir software complejo de la </a:t>
            </a:r>
            <a:r>
              <a:rPr lang="en" b="1">
                <a:solidFill>
                  <a:srgbClr val="6AA84F"/>
                </a:solidFill>
                <a:highlight>
                  <a:srgbClr val="F9F9F9"/>
                </a:highlight>
              </a:rPr>
              <a:t>habilidad de resolver problemas a la gente</a:t>
            </a:r>
            <a:r>
              <a:rPr lang="en" b="1">
                <a:solidFill>
                  <a:srgbClr val="3E433E"/>
                </a:solidFill>
                <a:highlight>
                  <a:srgbClr val="F9F9F9"/>
                </a:highlight>
              </a:rPr>
              <a:t> </a:t>
            </a:r>
            <a:endParaRPr b="1">
              <a:solidFill>
                <a:srgbClr val="3E433E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3E433E"/>
              </a:buClr>
              <a:buSzPts val="1800"/>
              <a:buAutoNum type="arabicParenR"/>
            </a:pPr>
            <a:r>
              <a:rPr lang="en">
                <a:solidFill>
                  <a:srgbClr val="3E433E"/>
                </a:solidFill>
                <a:highlight>
                  <a:srgbClr val="F9F9F9"/>
                </a:highlight>
              </a:rPr>
              <a:t>La mayoría de los XaaS se pueden poner ejecución inmediatamente.</a:t>
            </a:r>
            <a:endParaRPr>
              <a:solidFill>
                <a:srgbClr val="3E433E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800"/>
              <a:buAutoNum type="arabicParenR"/>
            </a:pPr>
            <a:r>
              <a:rPr lang="en">
                <a:solidFill>
                  <a:srgbClr val="3E433E"/>
                </a:solidFill>
                <a:highlight>
                  <a:srgbClr val="F9F9F9"/>
                </a:highlight>
              </a:rPr>
              <a:t>APIs robustas y bien documentadas permiten "enchufar" cosas entre sí en minutos.</a:t>
            </a:r>
            <a:endParaRPr>
              <a:solidFill>
                <a:srgbClr val="3E433E"/>
              </a:solidFill>
              <a:highlight>
                <a:srgbClr val="F9F9F9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E433E"/>
              </a:buClr>
              <a:buSzPts val="1800"/>
              <a:buAutoNum type="arabicParenR"/>
            </a:pPr>
            <a:r>
              <a:rPr lang="en">
                <a:solidFill>
                  <a:srgbClr val="3E433E"/>
                </a:solidFill>
                <a:highlight>
                  <a:srgbClr val="F9F9F9"/>
                </a:highlight>
              </a:rPr>
              <a:t>Generalmente el volumen de compra mínimo es 1 y con trial costo 0.</a:t>
            </a:r>
            <a:endParaRPr>
              <a:solidFill>
                <a:srgbClr val="3E433E"/>
              </a:solidFill>
              <a:highlight>
                <a:srgbClr val="F9F9F9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"The World Of Everything-As-A-Service" </a:t>
            </a:r>
            <a:r>
              <a:rPr lang="en" sz="1200"/>
              <a:t> 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http://techcrunch.com/2014/08/09/everything-as-a-service/</a:t>
            </a:r>
            <a:endParaRPr sz="12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”The Happy Demise of the 10X Engineer”</a:t>
            </a:r>
            <a:r>
              <a:rPr lang="en" sz="1200"/>
              <a:t> 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https://a16z.com/2014/07/30/the-happy-demise-of-the-10x-engineer/</a:t>
            </a:r>
            <a:endParaRPr b="1">
              <a:solidFill>
                <a:srgbClr val="3E433E"/>
              </a:solidFill>
              <a:highlight>
                <a:srgbClr val="F9F9F9"/>
              </a:highlight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9300" y="1869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Tecnología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01775" y="1262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Despliegue de Aplicaciones: Tradicional</a:t>
            </a:r>
            <a:endParaRPr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6300" y="617588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https://medium.com/faun/infrastructure-as-code-917d245ce35e</a:t>
            </a:r>
            <a:r>
              <a:rPr lang="en" sz="1400"/>
              <a:t> </a:t>
            </a:r>
            <a:endParaRPr sz="1400"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4">
            <a:alphaModFix/>
          </a:blip>
          <a:srcRect l="6336" t="2850" r="4672" b="1482"/>
          <a:stretch/>
        </p:blipFill>
        <p:spPr>
          <a:xfrm>
            <a:off x="194350" y="1891550"/>
            <a:ext cx="8807175" cy="43352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9100" y="834500"/>
            <a:ext cx="4636149" cy="17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58700" y="739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Infraestructura como código: IaC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l="2256" t="2601" r="5262" b="2781"/>
          <a:stretch/>
        </p:blipFill>
        <p:spPr>
          <a:xfrm>
            <a:off x="85504" y="1407975"/>
            <a:ext cx="8869446" cy="415503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6300" y="6175882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https://medium.com/faun/infrastructure-as-code-917d245ce35e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6940568" y="823469"/>
            <a:ext cx="17925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Containers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6719009" y="4096817"/>
            <a:ext cx="1898100" cy="452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6719009" y="3486014"/>
            <a:ext cx="1898100" cy="610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K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720651" y="1423986"/>
            <a:ext cx="1898100" cy="2061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...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945240" y="2408901"/>
            <a:ext cx="738000" cy="452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Runtime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7879065" y="2408901"/>
            <a:ext cx="738000" cy="452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Runtime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740535" y="2885949"/>
            <a:ext cx="1898100" cy="6105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System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900625" y="4089204"/>
            <a:ext cx="1898100" cy="4524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Hardware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900625" y="3478401"/>
            <a:ext cx="1898100" cy="6105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Kernel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867000" y="823467"/>
            <a:ext cx="19377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THE Monolith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902267" y="3051345"/>
            <a:ext cx="1898100" cy="4281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System</a:t>
            </a:r>
            <a:endParaRPr sz="1100">
              <a:solidFill>
                <a:srgbClr val="666666"/>
              </a:solidFill>
            </a:endParaRPr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-37" y="4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{2EEB9C02-90FF-4CB3-A5D8-60468FD10F95}</a:tableStyleId>
              </a:tblPr>
              <a:tblGrid>
                <a:gridCol w="174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platform</a:t>
                      </a:r>
                      <a:endParaRPr sz="19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METAL</a:t>
                      </a:r>
                      <a:r>
                        <a:rPr lang="en" sz="1900">
                          <a:solidFill>
                            <a:schemeClr val="dk1"/>
                          </a:solidFill>
                        </a:rPr>
                        <a:t> </a:t>
                      </a:r>
                      <a:endParaRPr sz="19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Cloud </a:t>
                      </a:r>
                      <a:r>
                        <a:rPr lang="en" sz="1900" i="1"/>
                        <a:t>Classic®</a:t>
                      </a:r>
                      <a:r>
                        <a:rPr lang="en" sz="1900"/>
                        <a:t> </a:t>
                      </a:r>
                      <a:endParaRPr sz="19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Cloud </a:t>
                      </a:r>
                      <a:r>
                        <a:rPr lang="en" sz="1900" i="1"/>
                        <a:t>Native</a:t>
                      </a:r>
                      <a:endParaRPr sz="1900" i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orchestration</a:t>
                      </a:r>
                      <a:endParaRPr sz="1900" b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imperative</a:t>
                      </a:r>
                      <a:endParaRPr sz="1900" b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+= ~declarative</a:t>
                      </a:r>
                      <a:endParaRPr sz="1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IaC</a:t>
                      </a:r>
                      <a:endParaRPr sz="1900" b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declarative</a:t>
                      </a:r>
                      <a:endParaRPr sz="19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/>
                        <a:t>PaC</a:t>
                      </a:r>
                      <a:endParaRPr sz="1900" b="1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tools</a:t>
                      </a:r>
                      <a:endParaRPr sz="19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human, </a:t>
                      </a:r>
                      <a:r>
                        <a:rPr lang="en" sz="1900"/>
                        <a:t>scripts, ansible, chef</a:t>
                      </a:r>
                      <a:endParaRPr sz="19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09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+=</a:t>
                      </a:r>
                      <a:r>
                        <a:rPr lang="en" sz="1900"/>
                        <a:t>  ~terraform</a:t>
                      </a:r>
                      <a:endParaRPr sz="19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Kubernetes, </a:t>
                      </a:r>
                      <a:r>
                        <a:rPr lang="en" sz="1100"/>
                        <a:t>Docker SWarm</a:t>
                      </a:r>
                      <a:endParaRPr sz="1100"/>
                    </a:p>
                  </a:txBody>
                  <a:tcPr marL="91425" marR="91425" marT="121900" marB="121900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Cloud Native - desengrasándonos del sistema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8779" y="1418542"/>
            <a:ext cx="734700" cy="997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App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051986" y="1458781"/>
            <a:ext cx="550200" cy="6105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4" name="Google Shape;104;p18"/>
          <p:cNvSpPr/>
          <p:nvPr/>
        </p:nvSpPr>
        <p:spPr>
          <a:xfrm>
            <a:off x="7879891" y="1418542"/>
            <a:ext cx="734700" cy="997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App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7983098" y="1458781"/>
            <a:ext cx="550200" cy="610500"/>
          </a:xfrm>
          <a:prstGeom prst="triangle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6" name="Google Shape;106;p18"/>
          <p:cNvSpPr/>
          <p:nvPr/>
        </p:nvSpPr>
        <p:spPr>
          <a:xfrm>
            <a:off x="1900768" y="1405665"/>
            <a:ext cx="1898100" cy="11028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Apps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900768" y="2507975"/>
            <a:ext cx="1898100" cy="5460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Runtime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132971" y="1539944"/>
            <a:ext cx="550200" cy="6105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9" name="Google Shape;109;p18"/>
          <p:cNvSpPr/>
          <p:nvPr/>
        </p:nvSpPr>
        <p:spPr>
          <a:xfrm>
            <a:off x="3047566" y="1539944"/>
            <a:ext cx="550200" cy="610500"/>
          </a:xfrm>
          <a:prstGeom prst="triangle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0" name="Google Shape;110;p18"/>
          <p:cNvSpPr/>
          <p:nvPr/>
        </p:nvSpPr>
        <p:spPr>
          <a:xfrm>
            <a:off x="4399087" y="1405665"/>
            <a:ext cx="1898100" cy="2061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...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83667" y="862247"/>
            <a:ext cx="16152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The </a:t>
            </a:r>
            <a:r>
              <a:rPr lang="en" b="1" i="1">
                <a:solidFill>
                  <a:srgbClr val="9900FF"/>
                </a:solidFill>
              </a:rPr>
              <a:t>VM</a:t>
            </a:r>
            <a:r>
              <a:rPr lang="en">
                <a:solidFill>
                  <a:srgbClr val="9900FF"/>
                </a:solidFill>
              </a:rPr>
              <a:t>onoliths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4697506" y="1405665"/>
            <a:ext cx="734700" cy="997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App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4397445" y="4078496"/>
            <a:ext cx="1898100" cy="4524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H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790715" y="1458781"/>
            <a:ext cx="550200" cy="610500"/>
          </a:xfrm>
          <a:prstGeom prst="triangle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15" name="Google Shape;115;p18"/>
          <p:cNvSpPr/>
          <p:nvPr/>
        </p:nvSpPr>
        <p:spPr>
          <a:xfrm>
            <a:off x="4397445" y="3467693"/>
            <a:ext cx="1898100" cy="610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K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697451" y="3832758"/>
            <a:ext cx="734700" cy="4092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66666"/>
                </a:solidFill>
              </a:rPr>
              <a:t>v</a:t>
            </a:r>
            <a:r>
              <a:rPr lang="en" sz="1100">
                <a:solidFill>
                  <a:srgbClr val="666666"/>
                </a:solidFill>
              </a:rPr>
              <a:t>H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4697451" y="3280325"/>
            <a:ext cx="734700" cy="5529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K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698086" y="2894080"/>
            <a:ext cx="734700" cy="3861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System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564734" y="3832758"/>
            <a:ext cx="734700" cy="4092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666666"/>
                </a:solidFill>
              </a:rPr>
              <a:t>v</a:t>
            </a:r>
            <a:r>
              <a:rPr lang="en" sz="1100">
                <a:solidFill>
                  <a:srgbClr val="666666"/>
                </a:solidFill>
              </a:rPr>
              <a:t>H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64734" y="3280325"/>
            <a:ext cx="734700" cy="5529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K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565369" y="2894080"/>
            <a:ext cx="734700" cy="386100"/>
          </a:xfrm>
          <a:prstGeom prst="rect">
            <a:avLst/>
          </a:prstGeom>
          <a:noFill/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System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697506" y="2402636"/>
            <a:ext cx="738000" cy="4935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Runtime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563350" y="2402636"/>
            <a:ext cx="738000" cy="4935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Runtime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562110" y="1405665"/>
            <a:ext cx="734700" cy="9972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App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655319" y="1458781"/>
            <a:ext cx="550200" cy="610500"/>
          </a:xfrm>
          <a:prstGeom prst="triangle">
            <a:avLst>
              <a:gd name="adj" fmla="val 50000"/>
            </a:avLst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3434445" y="4738766"/>
            <a:ext cx="226119" cy="34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 descr="little_pony_in_the_clouds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9750" y="4753600"/>
            <a:ext cx="412650" cy="394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975" y="4629267"/>
            <a:ext cx="254475" cy="2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311700" y="1869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Motivos para adopción de Cloud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t="11268"/>
          <a:stretch/>
        </p:blipFill>
        <p:spPr>
          <a:xfrm>
            <a:off x="-62550" y="1345900"/>
            <a:ext cx="9400675" cy="4274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0" y="4165600"/>
            <a:ext cx="91440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Fuentes: Businesscomputingworld.co.uk, CenturyLink, Cloudcouncil.org, Cloudcomputing-news.net, Enterprisesproject.com, Centro Europeo para la Promoción de Importaciones, Gemalto.com, Harveynash.com, Intel.com, Skyhighnetworks.com, Statista, Rightscale.com; IDC Latinamerica Investment Trends; IDC Black Book 3rd.Platform Edition; Frost&amp;Sullivan Latin American IaaS Market, Forecast.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235500" y="1869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Escenario Actual: Algunos indicadores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958850"/>
            <a:ext cx="834390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0" y="4368800"/>
            <a:ext cx="9144000" cy="39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Fuentes: Businesscomputingworld.co.uk, CenturyLink, Cloudcouncil.org, Cloudcomputing-news.net, Enterprisesproject.com, Centro Europeo para la Promoción de Importaciones, Gemalto.com, Harveynash.com, Intel.com, Skyhighnetworks.com, Statista, Rightscale.com; IDC Latinamerica Investment Trends; IDC Black Book 3rd.Platform Edition; Frost&amp;Sullivan Latin American IaaS Market, Forecast.</a:t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75" y="763575"/>
            <a:ext cx="5708402" cy="557460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599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Cloud Market share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549550" y="6417550"/>
            <a:ext cx="879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Fuente: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worldwide-market-share-of-leading-cloud-infrastructure-service-providers</a:t>
            </a:r>
            <a:endParaRPr sz="1000"/>
          </a:p>
        </p:txBody>
      </p:sp>
      <p:sp>
        <p:nvSpPr>
          <p:cNvPr id="150" name="Google Shape;150;p21"/>
          <p:cNvSpPr txBox="1"/>
          <p:nvPr/>
        </p:nvSpPr>
        <p:spPr>
          <a:xfrm>
            <a:off x="2992950" y="1010850"/>
            <a:ext cx="57084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25" y="762450"/>
            <a:ext cx="5954118" cy="3374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129825" y="4759350"/>
            <a:ext cx="90141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22222"/>
                </a:solidFill>
                <a:highlight>
                  <a:srgbClr val="FFFFFF"/>
                </a:highlight>
              </a:rPr>
              <a:t>DevOps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(</a:t>
            </a:r>
            <a:r>
              <a:rPr lang="en" sz="2400" u="sng">
                <a:solidFill>
                  <a:srgbClr val="0B0080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acrónimo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inglés de </a:t>
            </a:r>
            <a:r>
              <a:rPr lang="en" sz="2400" i="1">
                <a:solidFill>
                  <a:srgbClr val="222222"/>
                </a:solidFill>
                <a:highlight>
                  <a:srgbClr val="FFFFFF"/>
                </a:highlight>
              </a:rPr>
              <a:t>development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-</a:t>
            </a:r>
            <a:r>
              <a:rPr lang="en" sz="2400" u="sng">
                <a:solidFill>
                  <a:srgbClr val="0B0080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desarrollo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- y </a:t>
            </a:r>
            <a:r>
              <a:rPr lang="en" sz="2400" i="1">
                <a:solidFill>
                  <a:srgbClr val="222222"/>
                </a:solidFill>
                <a:highlight>
                  <a:srgbClr val="FFFFFF"/>
                </a:highlight>
              </a:rPr>
              <a:t>operations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-</a:t>
            </a:r>
            <a:r>
              <a:rPr lang="en" sz="2400" u="sng">
                <a:solidFill>
                  <a:srgbClr val="A55858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operaciones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-) </a:t>
            </a:r>
            <a:r>
              <a:rPr lang="en" sz="2400" b="1" i="1">
                <a:solidFill>
                  <a:srgbClr val="222222"/>
                </a:solidFill>
                <a:highlight>
                  <a:srgbClr val="FFFFFF"/>
                </a:highlight>
              </a:rPr>
              <a:t>es una práctica de ingeniería 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de software que tiene como objetivo unificar el </a:t>
            </a:r>
            <a:r>
              <a:rPr lang="en" sz="2400" u="sng">
                <a:solidFill>
                  <a:srgbClr val="0B0080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desarrollo de software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(Dev) y la </a:t>
            </a:r>
            <a:r>
              <a:rPr lang="en" sz="2400" u="sng">
                <a:solidFill>
                  <a:srgbClr val="A55858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operación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 del software (Ops)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Microsoft Office PowerPoint</Application>
  <PresentationFormat>Presentación en pantalla (4:3)</PresentationFormat>
  <Paragraphs>172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Presentación de PowerPoint</vt:lpstr>
      <vt:lpstr>X as a Service </vt:lpstr>
      <vt:lpstr>Despliegue de Aplicaciones: Tradicional</vt:lpstr>
      <vt:lpstr>Infraestructura como código: IaC </vt:lpstr>
      <vt:lpstr>Cloud Native - desengrasándonos del sistema</vt:lpstr>
      <vt:lpstr>Motivos para adopción de Cloud</vt:lpstr>
      <vt:lpstr>Escenario Actual: Algunos indicadores</vt:lpstr>
      <vt:lpstr>Cloud Market share</vt:lpstr>
      <vt:lpstr>DevOps</vt:lpstr>
      <vt:lpstr>Y el estado del Arte ? https://roadmap.sh/devops </vt:lpstr>
      <vt:lpstr>Caso: DNS Alta Disponibilidad </vt:lpstr>
      <vt:lpstr>Caso: Status Page </vt:lpstr>
      <vt:lpstr>Caso: Ingreso UM-Cloud</vt:lpstr>
      <vt:lpstr>Entonces para qué puede servir ?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RRII</dc:creator>
  <cp:lastModifiedBy>Universidad De Mendoza</cp:lastModifiedBy>
  <cp:revision>1</cp:revision>
  <dcterms:modified xsi:type="dcterms:W3CDTF">2021-04-19T20:59:16Z</dcterms:modified>
</cp:coreProperties>
</file>