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7411d00c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7411d00c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76187af0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76187af0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76187af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76187af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776187af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776187af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76187af0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76187af0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76187a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6187a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84170599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84170599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170599a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170599a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77411d00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411d00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7411d00c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7411d00c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7411d00c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411d00c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7411d00c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7411d00c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7411d00c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7411d00c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es.wikipedia.org/wiki/Informaci%C3%B3n" TargetMode="External"/><Relationship Id="rId4" Type="http://schemas.openxmlformats.org/officeDocument/2006/relationships/hyperlink" Target="http://es.wikipedia.org/wiki/Organizaci%C3%B3n_Internacional_de_Estandarizaci%C3%B3n" TargetMode="External"/><Relationship Id="rId11" Type="http://schemas.openxmlformats.org/officeDocument/2006/relationships/hyperlink" Target="http://es.wikipedia.org/wiki/Sanci%C3%B3n" TargetMode="External"/><Relationship Id="rId10" Type="http://schemas.openxmlformats.org/officeDocument/2006/relationships/hyperlink" Target="http://es.wikipedia.org/wiki/Jurisdicci%C3%B3n" TargetMode="External"/><Relationship Id="rId12" Type="http://schemas.openxmlformats.org/officeDocument/2006/relationships/hyperlink" Target="http://es.wikipedia.org/wiki/Militar" TargetMode="External"/><Relationship Id="rId9" Type="http://schemas.openxmlformats.org/officeDocument/2006/relationships/hyperlink" Target="http://es.wikipedia.org/wiki/Juicio" TargetMode="External"/><Relationship Id="rId5" Type="http://schemas.openxmlformats.org/officeDocument/2006/relationships/hyperlink" Target="http://es.wikipedia.org/wiki/Seguridad_de_la_informaci%C3%B3n" TargetMode="External"/><Relationship Id="rId6" Type="http://schemas.openxmlformats.org/officeDocument/2006/relationships/hyperlink" Target="http://es.wikipedia.org/wiki/Secreto_profesional" TargetMode="External"/><Relationship Id="rId7" Type="http://schemas.openxmlformats.org/officeDocument/2006/relationships/hyperlink" Target="http://es.wikipedia.org/wiki/%C3%89tica" TargetMode="External"/><Relationship Id="rId8" Type="http://schemas.openxmlformats.org/officeDocument/2006/relationships/hyperlink" Target="http://es.wikipedia.org/wiki/Derech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es.wikipedia.org/w/index.php?title=Protecci%C3%B3n_de_datos&amp;action=edit&amp;redlink=1" TargetMode="External"/><Relationship Id="rId4" Type="http://schemas.openxmlformats.org/officeDocument/2006/relationships/hyperlink" Target="http://es.wikipedia.org/w/index.php?title=Sistema_de_comunicaci%C3%B3n&amp;action=edit&amp;redlink=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infoleg.gov.ar/infolegInternet/anexos/40000-44999/41094/norma.ht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infoleg.gov.ar/infolegInternet/anexos/15000-19999/16546/texact.htm#19" TargetMode="External"/><Relationship Id="rId4" Type="http://schemas.openxmlformats.org/officeDocument/2006/relationships/hyperlink" Target="http://www.infoleg.gov.ar/infolegInternet/anexos/15000-19999/16546/texact.htm#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CONFIDENCIALIDAD</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12425"/>
            <a:ext cx="8520600" cy="5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0"/>
            <a:ext cx="8520600" cy="4568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50">
                <a:solidFill>
                  <a:srgbClr val="283C50"/>
                </a:solidFill>
                <a:highlight>
                  <a:srgbClr val="FFFFFF"/>
                </a:highlight>
              </a:rPr>
              <a:t>Las políticas y directrices de privacidad deben actualizarse regularmente dentro de la empresa, comunicándolas a los empleados  para garantizar que se lleven a cabo. Esta medida sirve no solo para proteger la empresa ante posibles problemas legales, sino que también mejora la productividad de los empleados y les proporciona un entorno de trabajo seguro.</a:t>
            </a:r>
            <a:endParaRPr sz="1900"/>
          </a:p>
        </p:txBody>
      </p:sp>
      <p:pic>
        <p:nvPicPr>
          <p:cNvPr id="112" name="Google Shape;112;p22"/>
          <p:cNvPicPr preferRelativeResize="0"/>
          <p:nvPr/>
        </p:nvPicPr>
        <p:blipFill>
          <a:blip r:embed="rId3">
            <a:alphaModFix/>
          </a:blip>
          <a:stretch>
            <a:fillRect/>
          </a:stretch>
        </p:blipFill>
        <p:spPr>
          <a:xfrm>
            <a:off x="576175" y="1292900"/>
            <a:ext cx="7940099" cy="37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18" name="Google Shape;118;p23"/>
          <p:cNvSpPr txBox="1"/>
          <p:nvPr>
            <p:ph idx="1" type="body"/>
          </p:nvPr>
        </p:nvSpPr>
        <p:spPr>
          <a:xfrm>
            <a:off x="311700" y="168650"/>
            <a:ext cx="8520600" cy="440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119" name="Google Shape;119;p23"/>
          <p:cNvPicPr preferRelativeResize="0"/>
          <p:nvPr/>
        </p:nvPicPr>
        <p:blipFill>
          <a:blip r:embed="rId3">
            <a:alphaModFix/>
          </a:blip>
          <a:stretch>
            <a:fillRect/>
          </a:stretch>
        </p:blipFill>
        <p:spPr>
          <a:xfrm>
            <a:off x="311701" y="445025"/>
            <a:ext cx="8038749" cy="45246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Gestión de Datos Confiables</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777777"/>
                </a:solidFill>
                <a:highlight>
                  <a:srgbClr val="F3F3F3"/>
                </a:highlight>
              </a:rPr>
              <a:t>Diversos tipos de </a:t>
            </a:r>
            <a:r>
              <a:rPr b="1" lang="es" sz="1400">
                <a:solidFill>
                  <a:srgbClr val="777777"/>
                </a:solidFill>
                <a:highlight>
                  <a:srgbClr val="F3F3F3"/>
                </a:highlight>
              </a:rPr>
              <a:t>datos</a:t>
            </a:r>
            <a:r>
              <a:rPr lang="es" sz="1400">
                <a:solidFill>
                  <a:srgbClr val="777777"/>
                </a:solidFill>
                <a:highlight>
                  <a:srgbClr val="F3F3F3"/>
                </a:highlight>
              </a:rPr>
              <a:t> como por ejemplo, </a:t>
            </a:r>
            <a:r>
              <a:rPr b="1" lang="es" sz="1400">
                <a:solidFill>
                  <a:srgbClr val="777777"/>
                </a:solidFill>
                <a:highlight>
                  <a:srgbClr val="F3F3F3"/>
                </a:highlight>
              </a:rPr>
              <a:t>conductuales, contextuales e históricos, son los ingredientes que las empresas utilizan en las iniciativas que se están usando para hacer más eficiente la relación con los clientes.                                                                                                </a:t>
            </a:r>
            <a:r>
              <a:rPr lang="es" sz="1400">
                <a:solidFill>
                  <a:srgbClr val="777777"/>
                </a:solidFill>
                <a:highlight>
                  <a:srgbClr val="F3F3F3"/>
                </a:highlight>
              </a:rPr>
              <a:t> Aquellos </a:t>
            </a:r>
            <a:r>
              <a:rPr b="1" lang="es" sz="1400">
                <a:solidFill>
                  <a:srgbClr val="777777"/>
                </a:solidFill>
                <a:highlight>
                  <a:srgbClr val="F3F3F3"/>
                </a:highlight>
              </a:rPr>
              <a:t>datos de calidad dudosa, desactualizados, o peor aún, datos faltos de veracidad, llevarán sin duda a un producto final poco acertado,</a:t>
            </a:r>
            <a:r>
              <a:rPr lang="es" sz="1400">
                <a:solidFill>
                  <a:srgbClr val="777777"/>
                </a:solidFill>
                <a:highlight>
                  <a:srgbClr val="F3F3F3"/>
                </a:highlight>
              </a:rPr>
              <a:t> no prestará la ayuda ni orientación real que se busca para relacionarse con los clientes y en muchos casos podría llegar a ser decepcionante en la interacción de estos con la marca y como muchos sabemos, una experiencia deficiente del cliente conlleva todo tipo de consecuencias comerciales.</a:t>
            </a:r>
            <a:endParaRPr sz="1400">
              <a:solidFill>
                <a:srgbClr val="777777"/>
              </a:solidFill>
              <a:highlight>
                <a:srgbClr val="F3F3F3"/>
              </a:highlight>
            </a:endParaRPr>
          </a:p>
          <a:p>
            <a:pPr indent="0" lvl="0" marL="0" rtl="0" algn="l">
              <a:spcBef>
                <a:spcPts val="1600"/>
              </a:spcBef>
              <a:spcAft>
                <a:spcPts val="1600"/>
              </a:spcAft>
              <a:buNone/>
            </a:pPr>
            <a:r>
              <a:rPr b="1" lang="es" sz="1400">
                <a:solidFill>
                  <a:srgbClr val="777777"/>
                </a:solidFill>
                <a:highlight>
                  <a:srgbClr val="F3F3F3"/>
                </a:highlight>
              </a:rPr>
              <a:t>Hoy en día hay dos áreas en particular que requieren componentes relevantes y reales</a:t>
            </a:r>
            <a:r>
              <a:rPr lang="es" sz="1400">
                <a:solidFill>
                  <a:srgbClr val="777777"/>
                </a:solidFill>
                <a:highlight>
                  <a:srgbClr val="F3F3F3"/>
                </a:highlight>
              </a:rPr>
              <a:t>, y en las cuales los datos no deseados tendrán enormes consecuencias: el cumplimiento del </a:t>
            </a:r>
            <a:r>
              <a:rPr b="1" lang="es" sz="1400">
                <a:solidFill>
                  <a:srgbClr val="777777"/>
                </a:solidFill>
                <a:highlight>
                  <a:srgbClr val="F3F3F3"/>
                </a:highlight>
              </a:rPr>
              <a:t>Reglamento General de Protección de Datos (GDPR) de la UE y la automatización impulsada por inteligencia artificial (AI).</a:t>
            </a:r>
            <a:endParaRPr sz="1400">
              <a:solidFill>
                <a:srgbClr val="777777"/>
              </a:solidFill>
              <a:highlight>
                <a:srgbClr val="F3F3F3"/>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238900"/>
            <a:ext cx="8520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s" sz="2100">
                <a:solidFill>
                  <a:srgbClr val="777777"/>
                </a:solidFill>
                <a:highlight>
                  <a:srgbClr val="F3F3F3"/>
                </a:highlight>
              </a:rPr>
              <a:t>Protección de Datos de la UE</a:t>
            </a:r>
            <a:endParaRPr sz="3500"/>
          </a:p>
        </p:txBody>
      </p:sp>
      <p:sp>
        <p:nvSpPr>
          <p:cNvPr id="131" name="Google Shape;131;p25"/>
          <p:cNvSpPr txBox="1"/>
          <p:nvPr>
            <p:ph idx="1" type="body"/>
          </p:nvPr>
        </p:nvSpPr>
        <p:spPr>
          <a:xfrm>
            <a:off x="311700" y="829150"/>
            <a:ext cx="8520600" cy="3739800"/>
          </a:xfrm>
          <a:prstGeom prst="rect">
            <a:avLst/>
          </a:prstGeom>
        </p:spPr>
        <p:txBody>
          <a:bodyPr anchorCtr="0" anchor="t" bIns="91425" lIns="91425" spcFirstLastPara="1" rIns="91425" wrap="square" tIns="91425">
            <a:noAutofit/>
          </a:bodyPr>
          <a:lstStyle/>
          <a:p>
            <a:pPr indent="0" lvl="0" marL="0" rtl="0" algn="l">
              <a:lnSpc>
                <a:spcPct val="117391"/>
              </a:lnSpc>
              <a:spcBef>
                <a:spcPts val="0"/>
              </a:spcBef>
              <a:spcAft>
                <a:spcPts val="0"/>
              </a:spcAft>
              <a:buClr>
                <a:schemeClr val="dk1"/>
              </a:buClr>
              <a:buSzPts val="1100"/>
              <a:buFont typeface="Arial"/>
              <a:buNone/>
            </a:pPr>
            <a:r>
              <a:rPr b="1" lang="es" sz="1150">
                <a:solidFill>
                  <a:srgbClr val="777777"/>
                </a:solidFill>
                <a:highlight>
                  <a:srgbClr val="F3F3F3"/>
                </a:highlight>
              </a:rPr>
              <a:t> </a:t>
            </a:r>
            <a:r>
              <a:rPr b="1" lang="es" sz="1400">
                <a:solidFill>
                  <a:srgbClr val="777777"/>
                </a:solidFill>
                <a:highlight>
                  <a:srgbClr val="F3F3F3"/>
                </a:highlight>
              </a:rPr>
              <a:t>ha obligado a las empresas a considerar cómo equilibrar los objetivos de marketing con la privacidad del consumidor y derechos sobre los datos.</a:t>
            </a:r>
            <a:r>
              <a:rPr lang="es" sz="1400">
                <a:solidFill>
                  <a:srgbClr val="777777"/>
                </a:solidFill>
                <a:highlight>
                  <a:srgbClr val="F3F3F3"/>
                </a:highlight>
              </a:rPr>
              <a:t>                                                                        Lo que está muy claro es que la administración de consentimiento, que implica que las empresas soliciten explícitamente permiso para recopilar datos sobre personas de la UE o en la UE, solo se puede realizar si ese consentimiento se comparte con todos los sistemas de comercialización relevantes de manera precisa y oportuna.</a:t>
            </a:r>
            <a:endParaRPr sz="1400">
              <a:solidFill>
                <a:srgbClr val="777777"/>
              </a:solidFill>
              <a:highlight>
                <a:srgbClr val="F3F3F3"/>
              </a:highlight>
            </a:endParaRPr>
          </a:p>
          <a:p>
            <a:pPr indent="0" lvl="0" marL="0" rtl="0" algn="l">
              <a:lnSpc>
                <a:spcPct val="117391"/>
              </a:lnSpc>
              <a:spcBef>
                <a:spcPts val="1500"/>
              </a:spcBef>
              <a:spcAft>
                <a:spcPts val="0"/>
              </a:spcAft>
              <a:buClr>
                <a:schemeClr val="dk1"/>
              </a:buClr>
              <a:buSzPts val="1100"/>
              <a:buFont typeface="Arial"/>
              <a:buNone/>
            </a:pPr>
            <a:r>
              <a:rPr lang="es" sz="1400">
                <a:solidFill>
                  <a:srgbClr val="777777"/>
                </a:solidFill>
                <a:highlight>
                  <a:srgbClr val="F3F3F3"/>
                </a:highlight>
              </a:rPr>
              <a:t>Aquí es donde entra en juego la tecnología de plataforma de datos del cliente Especialistas aseguran que los sistemas CDP pueden ayudar al área de marketing a manejar GDPR.</a:t>
            </a:r>
            <a:endParaRPr sz="1400">
              <a:solidFill>
                <a:srgbClr val="777777"/>
              </a:solidFill>
              <a:highlight>
                <a:srgbClr val="F3F3F3"/>
              </a:highlight>
            </a:endParaRPr>
          </a:p>
          <a:p>
            <a:pPr indent="0" lvl="0" marL="0" rtl="0" algn="l">
              <a:lnSpc>
                <a:spcPct val="117391"/>
              </a:lnSpc>
              <a:spcBef>
                <a:spcPts val="1500"/>
              </a:spcBef>
              <a:spcAft>
                <a:spcPts val="0"/>
              </a:spcAft>
              <a:buClr>
                <a:schemeClr val="dk1"/>
              </a:buClr>
              <a:buSzPts val="1100"/>
              <a:buFont typeface="Arial"/>
              <a:buNone/>
            </a:pPr>
            <a:r>
              <a:rPr b="1" lang="es" sz="1400">
                <a:solidFill>
                  <a:srgbClr val="777777"/>
                </a:solidFill>
                <a:highlight>
                  <a:srgbClr val="F3F3F3"/>
                </a:highlight>
              </a:rPr>
              <a:t>Malos datos, malos algoritmos, sus algoritmos solo serán tan buenos como los datos ingresados ​​en ellos</a:t>
            </a:r>
            <a:r>
              <a:rPr lang="es" sz="1400">
                <a:solidFill>
                  <a:srgbClr val="777777"/>
                </a:solidFill>
                <a:highlight>
                  <a:srgbClr val="F3F3F3"/>
                </a:highlight>
              </a:rPr>
              <a:t>; si su comprensión de los clientes es parcial o inexacta, también lo serán los resultados del algoritmo y, por lo tanto, sus decisiones de comercialización. Ese es un riesgo grande de tomar. Una plataforma de datos del cliente puede ayudar sacar el potencial que AI representa.</a:t>
            </a:r>
            <a:endParaRPr sz="1400">
              <a:solidFill>
                <a:srgbClr val="777777"/>
              </a:solidFill>
              <a:highlight>
                <a:srgbClr val="F3F3F3"/>
              </a:highlight>
            </a:endParaRPr>
          </a:p>
          <a:p>
            <a:pPr indent="0" lvl="0" marL="0" rtl="0" algn="l">
              <a:spcBef>
                <a:spcPts val="15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Copia de Seguridad Continua</a:t>
            </a:r>
            <a:endParaRPr/>
          </a:p>
        </p:txBody>
      </p:sp>
      <p:sp>
        <p:nvSpPr>
          <p:cNvPr id="137" name="Google Shape;137;p26"/>
          <p:cNvSpPr txBox="1"/>
          <p:nvPr>
            <p:ph idx="1" type="body"/>
          </p:nvPr>
        </p:nvSpPr>
        <p:spPr>
          <a:xfrm>
            <a:off x="143050" y="1082225"/>
            <a:ext cx="8520600" cy="3416400"/>
          </a:xfrm>
          <a:prstGeom prst="rect">
            <a:avLst/>
          </a:prstGeom>
        </p:spPr>
        <p:txBody>
          <a:bodyPr anchorCtr="0" anchor="t" bIns="91425" lIns="91425" spcFirstLastPara="1" rIns="91425" wrap="square" tIns="91425">
            <a:noAutofit/>
          </a:bodyPr>
          <a:lstStyle/>
          <a:p>
            <a:pPr indent="0" lvl="0" marL="0" rtl="0" algn="l">
              <a:lnSpc>
                <a:spcPct val="117391"/>
              </a:lnSpc>
              <a:spcBef>
                <a:spcPts val="0"/>
              </a:spcBef>
              <a:spcAft>
                <a:spcPts val="0"/>
              </a:spcAft>
              <a:buClr>
                <a:schemeClr val="dk1"/>
              </a:buClr>
              <a:buSzPts val="1100"/>
              <a:buFont typeface="Arial"/>
              <a:buNone/>
            </a:pPr>
            <a:r>
              <a:rPr lang="es" sz="1400">
                <a:solidFill>
                  <a:srgbClr val="777777"/>
                </a:solidFill>
                <a:highlight>
                  <a:srgbClr val="F3F3F3"/>
                </a:highlight>
              </a:rPr>
              <a:t>La definición de un CDP puede variar en los detalles, pero los elementos centrales generalmente son los mismos de un sistema a otro: un </a:t>
            </a:r>
            <a:r>
              <a:rPr b="1" lang="es" sz="1400">
                <a:solidFill>
                  <a:srgbClr val="777777"/>
                </a:solidFill>
                <a:highlight>
                  <a:srgbClr val="F3F3F3"/>
                </a:highlight>
              </a:rPr>
              <a:t>CDP es un sistema para crear una base de datos de clientes unificada y persistente y que es accesible por otras tecnologías.</a:t>
            </a:r>
            <a:r>
              <a:rPr lang="es" sz="1400">
                <a:solidFill>
                  <a:srgbClr val="777777"/>
                </a:solidFill>
                <a:highlight>
                  <a:srgbClr val="F3F3F3"/>
                </a:highlight>
              </a:rPr>
              <a:t> Es decir, un sistema que etiqueta y centraliza los datos del cliente omnicanal de fuentes heterogéneas, los unifica en un repositorio y luego los enriquece.</a:t>
            </a:r>
            <a:endParaRPr sz="1400">
              <a:solidFill>
                <a:srgbClr val="777777"/>
              </a:solidFill>
              <a:highlight>
                <a:srgbClr val="F3F3F3"/>
              </a:highlight>
            </a:endParaRPr>
          </a:p>
          <a:p>
            <a:pPr indent="0" lvl="0" marL="0" rtl="0" algn="l">
              <a:lnSpc>
                <a:spcPct val="117391"/>
              </a:lnSpc>
              <a:spcBef>
                <a:spcPts val="1500"/>
              </a:spcBef>
              <a:spcAft>
                <a:spcPts val="0"/>
              </a:spcAft>
              <a:buClr>
                <a:schemeClr val="dk1"/>
              </a:buClr>
              <a:buSzPts val="1100"/>
              <a:buFont typeface="Arial"/>
              <a:buNone/>
            </a:pPr>
            <a:r>
              <a:rPr b="1" lang="es" sz="1400">
                <a:solidFill>
                  <a:srgbClr val="777777"/>
                </a:solidFill>
                <a:highlight>
                  <a:srgbClr val="F3F3F3"/>
                </a:highlight>
              </a:rPr>
              <a:t>En nuestro país poco a poco se integran herramientas que ayudan a la mejor gestión de los datos y aunque aún nos falta mucho por desarrollar, es importante tener en cuenta lo que existe en el mundo y seguir avanzando</a:t>
            </a:r>
            <a:r>
              <a:rPr lang="es" sz="1400">
                <a:solidFill>
                  <a:srgbClr val="777777"/>
                </a:solidFill>
                <a:highlight>
                  <a:srgbClr val="F3F3F3"/>
                </a:highlight>
              </a:rPr>
              <a:t>, porque como dijo el analista de Gartner Andrew Frank, </a:t>
            </a:r>
            <a:r>
              <a:rPr i="1" lang="es" sz="1400">
                <a:solidFill>
                  <a:srgbClr val="777777"/>
                </a:solidFill>
                <a:highlight>
                  <a:srgbClr val="F3F3F3"/>
                </a:highlight>
              </a:rPr>
              <a:t>“Cuando los datos del cliente están tan severamente fragmentados e inaccesibles, es imposible obtener información y tomar medidas en tiempo real”</a:t>
            </a:r>
            <a:endParaRPr i="1" sz="1400">
              <a:solidFill>
                <a:srgbClr val="777777"/>
              </a:solidFill>
              <a:highlight>
                <a:srgbClr val="F3F3F3"/>
              </a:highlight>
            </a:endParaRPr>
          </a:p>
          <a:p>
            <a:pPr indent="0" lvl="0" marL="0" rtl="0" algn="l">
              <a:spcBef>
                <a:spcPts val="15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363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sp>
        <p:nvSpPr>
          <p:cNvPr id="61" name="Google Shape;61;p14"/>
          <p:cNvSpPr txBox="1"/>
          <p:nvPr>
            <p:ph idx="1" type="subTitle"/>
          </p:nvPr>
        </p:nvSpPr>
        <p:spPr>
          <a:xfrm flipH="1" rot="10800000">
            <a:off x="311700" y="3626775"/>
            <a:ext cx="85206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   </a:t>
            </a:r>
            <a:endParaRPr/>
          </a:p>
          <a:p>
            <a:pPr indent="0" lvl="0" marL="0" rtl="0" algn="ctr">
              <a:spcBef>
                <a:spcPts val="0"/>
              </a:spcBef>
              <a:spcAft>
                <a:spcPts val="0"/>
              </a:spcAft>
              <a:buNone/>
            </a:pPr>
            <a:r>
              <a:t/>
            </a:r>
            <a:endParaRPr/>
          </a:p>
        </p:txBody>
      </p:sp>
      <p:pic>
        <p:nvPicPr>
          <p:cNvPr id="62" name="Google Shape;62;p14"/>
          <p:cNvPicPr preferRelativeResize="0"/>
          <p:nvPr/>
        </p:nvPicPr>
        <p:blipFill>
          <a:blip r:embed="rId3">
            <a:alphaModFix/>
          </a:blip>
          <a:stretch>
            <a:fillRect/>
          </a:stretch>
        </p:blipFill>
        <p:spPr>
          <a:xfrm>
            <a:off x="0" y="179070"/>
            <a:ext cx="9144000" cy="47853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0"/>
            <a:ext cx="8520600" cy="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255150"/>
            <a:ext cx="8520600" cy="4313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 sz="1300">
                <a:solidFill>
                  <a:schemeClr val="dk1"/>
                </a:solidFill>
              </a:rPr>
              <a:t>Confidencialidad</a:t>
            </a:r>
            <a:r>
              <a:rPr lang="es" sz="1300">
                <a:solidFill>
                  <a:schemeClr val="dk1"/>
                </a:solidFill>
              </a:rPr>
              <a:t> </a:t>
            </a:r>
            <a:r>
              <a:rPr b="1" lang="es" sz="1300">
                <a:solidFill>
                  <a:schemeClr val="dk1"/>
                </a:solidFill>
              </a:rPr>
              <a:t>es la propiedad de la</a:t>
            </a:r>
            <a:r>
              <a:rPr b="1" lang="es" sz="1300">
                <a:solidFill>
                  <a:schemeClr val="dk1"/>
                </a:solidFill>
                <a:uFill>
                  <a:noFill/>
                </a:uFill>
                <a:hlinkClick r:id="rId3"/>
              </a:rPr>
              <a:t> </a:t>
            </a:r>
            <a:r>
              <a:rPr b="1" lang="es" sz="1300">
                <a:solidFill>
                  <a:schemeClr val="dk1"/>
                </a:solidFill>
              </a:rPr>
              <a:t>información, por la que se garantiza que está accesible únicamente a personal autorizado a acceder a dicha información.                                                                  La confidencialidad ha sido definido por la</a:t>
            </a:r>
            <a:r>
              <a:rPr b="1" lang="es" sz="1300">
                <a:solidFill>
                  <a:schemeClr val="dk1"/>
                </a:solidFill>
                <a:uFill>
                  <a:noFill/>
                </a:uFill>
                <a:hlinkClick r:id="rId4"/>
              </a:rPr>
              <a:t> </a:t>
            </a:r>
            <a:r>
              <a:rPr b="1" lang="es" sz="1300">
                <a:solidFill>
                  <a:schemeClr val="dk1"/>
                </a:solidFill>
              </a:rPr>
              <a:t>ISO en la norma ISO-17799 como </a:t>
            </a:r>
            <a:r>
              <a:rPr b="1" lang="es" sz="1300" u="sng">
                <a:solidFill>
                  <a:schemeClr val="dk1"/>
                </a:solidFill>
              </a:rPr>
              <a:t>"garantizar que la información es accesible sólo para aquellos autorizados a tener acceso</a:t>
            </a:r>
            <a:r>
              <a:rPr b="1" lang="es" sz="1300">
                <a:solidFill>
                  <a:schemeClr val="dk1"/>
                </a:solidFill>
              </a:rPr>
              <a:t>" y es una de las piedras angulares de la</a:t>
            </a:r>
            <a:r>
              <a:rPr b="1" lang="es" sz="1300">
                <a:solidFill>
                  <a:schemeClr val="dk1"/>
                </a:solidFill>
                <a:uFill>
                  <a:noFill/>
                </a:uFill>
                <a:hlinkClick r:id="rId5"/>
              </a:rPr>
              <a:t> </a:t>
            </a:r>
            <a:r>
              <a:rPr lang="es" sz="1300">
                <a:solidFill>
                  <a:schemeClr val="dk1"/>
                </a:solidFill>
              </a:rPr>
              <a:t>seguridad informática.</a:t>
            </a:r>
            <a:endParaRPr sz="1300">
              <a:solidFill>
                <a:schemeClr val="dk1"/>
              </a:solidFill>
            </a:endParaRPr>
          </a:p>
          <a:p>
            <a:pPr indent="0" lvl="0" marL="0" rtl="0" algn="l">
              <a:spcBef>
                <a:spcPts val="1200"/>
              </a:spcBef>
              <a:spcAft>
                <a:spcPts val="0"/>
              </a:spcAft>
              <a:buClr>
                <a:schemeClr val="dk1"/>
              </a:buClr>
              <a:buSzPts val="1100"/>
              <a:buFont typeface="Arial"/>
              <a:buNone/>
            </a:pPr>
            <a:r>
              <a:rPr b="1" lang="es" sz="1300">
                <a:solidFill>
                  <a:schemeClr val="dk1"/>
                </a:solidFill>
              </a:rPr>
              <a:t>La confidencialidad también se refiere a un principio ético asociado con varias profesiones (por ejemplo, </a:t>
            </a:r>
            <a:r>
              <a:rPr b="1" lang="es" sz="1300" u="sng">
                <a:solidFill>
                  <a:schemeClr val="dk1"/>
                </a:solidFill>
              </a:rPr>
              <a:t>medicina, derecho, religión, psicología profesional, y el periodismo</a:t>
            </a:r>
            <a:r>
              <a:rPr b="1" lang="es" sz="1300">
                <a:solidFill>
                  <a:schemeClr val="dk1"/>
                </a:solidFill>
              </a:rPr>
              <a:t>); en este caso, se habla de</a:t>
            </a:r>
            <a:r>
              <a:rPr b="1" lang="es" sz="1300">
                <a:solidFill>
                  <a:schemeClr val="dk1"/>
                </a:solidFill>
                <a:uFill>
                  <a:noFill/>
                </a:uFill>
                <a:hlinkClick r:id="rId6"/>
              </a:rPr>
              <a:t> </a:t>
            </a:r>
            <a:r>
              <a:rPr b="1" lang="es" sz="1300">
                <a:solidFill>
                  <a:schemeClr val="dk1"/>
                </a:solidFill>
              </a:rPr>
              <a:t>secreto profesional. En</a:t>
            </a:r>
            <a:r>
              <a:rPr b="1" lang="es" sz="1300">
                <a:solidFill>
                  <a:schemeClr val="dk1"/>
                </a:solidFill>
                <a:uFill>
                  <a:noFill/>
                </a:uFill>
                <a:hlinkClick r:id="rId7"/>
              </a:rPr>
              <a:t> </a:t>
            </a:r>
            <a:r>
              <a:rPr b="1" lang="es" sz="1300">
                <a:solidFill>
                  <a:schemeClr val="dk1"/>
                </a:solidFill>
              </a:rPr>
              <a:t>ética y (en algunos lugares) en</a:t>
            </a:r>
            <a:r>
              <a:rPr b="1" lang="es" sz="1300">
                <a:solidFill>
                  <a:schemeClr val="dk1"/>
                </a:solidFill>
                <a:uFill>
                  <a:noFill/>
                </a:uFill>
                <a:hlinkClick r:id="rId8"/>
              </a:rPr>
              <a:t> </a:t>
            </a:r>
            <a:r>
              <a:rPr b="1" lang="es" sz="1300">
                <a:solidFill>
                  <a:schemeClr val="dk1"/>
                </a:solidFill>
              </a:rPr>
              <a:t>Derecho, concretamente en</a:t>
            </a:r>
            <a:r>
              <a:rPr b="1" lang="es" sz="1300">
                <a:solidFill>
                  <a:schemeClr val="dk1"/>
                </a:solidFill>
                <a:uFill>
                  <a:noFill/>
                </a:uFill>
                <a:hlinkClick r:id="rId9"/>
              </a:rPr>
              <a:t> </a:t>
            </a:r>
            <a:r>
              <a:rPr b="1" lang="es" sz="1300">
                <a:solidFill>
                  <a:schemeClr val="dk1"/>
                </a:solidFill>
              </a:rPr>
              <a:t>juicios y otras formas de resolución de conflictos legales, tales como la mediación, algunos tipos de comunicación entre una persona y uno de estos profesionales son "privilegiados" y no pueden ser discutidos o divulgados a terceros. En las jurisdicciones</a:t>
            </a:r>
            <a:r>
              <a:rPr b="1" lang="es" sz="1300">
                <a:solidFill>
                  <a:schemeClr val="dk1"/>
                </a:solidFill>
                <a:uFill>
                  <a:noFill/>
                </a:uFill>
                <a:hlinkClick r:id="rId10"/>
              </a:rPr>
              <a:t> </a:t>
            </a:r>
            <a:r>
              <a:rPr b="1" lang="es" sz="1300">
                <a:solidFill>
                  <a:schemeClr val="dk1"/>
                </a:solidFill>
              </a:rPr>
              <a:t>en </a:t>
            </a:r>
            <a:r>
              <a:rPr b="1" lang="es" sz="1300">
                <a:solidFill>
                  <a:schemeClr val="dk1"/>
                </a:solidFill>
              </a:rPr>
              <a:t>que la ley prevé la confidencialidad, por lo general hay</a:t>
            </a:r>
            <a:r>
              <a:rPr b="1" lang="es" sz="1300">
                <a:solidFill>
                  <a:schemeClr val="dk1"/>
                </a:solidFill>
                <a:uFill>
                  <a:noFill/>
                </a:uFill>
                <a:hlinkClick r:id="rId11"/>
              </a:rPr>
              <a:t> </a:t>
            </a:r>
            <a:r>
              <a:rPr b="1" lang="es" sz="1300">
                <a:solidFill>
                  <a:schemeClr val="dk1"/>
                </a:solidFill>
              </a:rPr>
              <a:t>sanciones por su violación.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s" sz="1300">
                <a:solidFill>
                  <a:schemeClr val="dk1"/>
                </a:solidFill>
              </a:rPr>
              <a:t>La confidencialidad de la información, impuesta en una adaptación del principio clásico</a:t>
            </a:r>
            <a:r>
              <a:rPr lang="es" sz="1300">
                <a:solidFill>
                  <a:schemeClr val="dk1"/>
                </a:solidFill>
                <a:uFill>
                  <a:noFill/>
                </a:uFill>
                <a:hlinkClick r:id="rId12"/>
              </a:rPr>
              <a:t> </a:t>
            </a:r>
            <a:r>
              <a:rPr lang="es" sz="1300">
                <a:solidFill>
                  <a:schemeClr val="dk1"/>
                </a:solidFill>
              </a:rPr>
              <a:t> "need-to-know", constituye la piedra angular de la seguridad de la información en corporaciones de hoy en día.                                </a:t>
            </a:r>
            <a:r>
              <a:rPr b="1" lang="es" sz="1300">
                <a:solidFill>
                  <a:schemeClr val="dk1"/>
                </a:solidFill>
              </a:rPr>
              <a:t>La llamada "burbuja de confidencialidad"</a:t>
            </a:r>
            <a:r>
              <a:rPr lang="es" sz="1300">
                <a:solidFill>
                  <a:schemeClr val="dk1"/>
                </a:solidFill>
              </a:rPr>
              <a:t> restringe los flujos de información, con consecuencias tanto positivas como negativas.</a:t>
            </a:r>
            <a:endParaRPr sz="13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0"/>
            <a:ext cx="8520600" cy="1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322300"/>
            <a:ext cx="8520600" cy="4246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s" sz="1500">
                <a:solidFill>
                  <a:schemeClr val="dk1"/>
                </a:solidFill>
              </a:rPr>
              <a:t>La confidencialidad se entiende en el ámbito de la seguridad informática</a:t>
            </a:r>
            <a:r>
              <a:rPr lang="es" sz="1500">
                <a:solidFill>
                  <a:schemeClr val="dk1"/>
                </a:solidFill>
              </a:rPr>
              <a:t>, como la</a:t>
            </a:r>
            <a:r>
              <a:rPr lang="es" sz="1500">
                <a:solidFill>
                  <a:schemeClr val="dk1"/>
                </a:solidFill>
                <a:uFill>
                  <a:noFill/>
                </a:uFill>
                <a:hlinkClick r:id="rId3"/>
              </a:rPr>
              <a:t> </a:t>
            </a:r>
            <a:r>
              <a:rPr b="1" lang="es" sz="1500">
                <a:solidFill>
                  <a:schemeClr val="dk1"/>
                </a:solidFill>
              </a:rPr>
              <a:t>proteccion de los datos y de información intercambiada entre un emisor y uno o más destinatarios frente a terceros.</a:t>
            </a:r>
            <a:r>
              <a:rPr lang="es" sz="1500">
                <a:solidFill>
                  <a:schemeClr val="dk1"/>
                </a:solidFill>
              </a:rPr>
              <a:t>                                                                                                   Esto debe hacerse independientemente de la seguridad del</a:t>
            </a:r>
            <a:r>
              <a:rPr lang="es" sz="1500">
                <a:solidFill>
                  <a:schemeClr val="dk1"/>
                </a:solidFill>
                <a:uFill>
                  <a:noFill/>
                </a:uFill>
                <a:hlinkClick r:id="rId4"/>
              </a:rPr>
              <a:t> </a:t>
            </a:r>
            <a:r>
              <a:rPr lang="es" sz="1500">
                <a:solidFill>
                  <a:schemeClr val="dk1"/>
                </a:solidFill>
              </a:rPr>
              <a:t>sistema de comunicaciones utilizado: de hecho, un asunto de gran interés es el problema de garantizar la confidencialidad de la comunicación utilizado cuando el sistema es inherentemente insegura </a:t>
            </a:r>
            <a:endParaRPr sz="1500">
              <a:solidFill>
                <a:schemeClr val="dk1"/>
              </a:solidFill>
            </a:endParaRPr>
          </a:p>
          <a:p>
            <a:pPr indent="0" lvl="0" marL="0" rtl="0" algn="l">
              <a:spcBef>
                <a:spcPts val="1200"/>
              </a:spcBef>
              <a:spcAft>
                <a:spcPts val="0"/>
              </a:spcAft>
              <a:buClr>
                <a:schemeClr val="dk1"/>
              </a:buClr>
              <a:buSzPts val="1100"/>
              <a:buFont typeface="Arial"/>
              <a:buNone/>
            </a:pPr>
            <a:r>
              <a:rPr b="1" lang="es" sz="1500">
                <a:solidFill>
                  <a:schemeClr val="dk1"/>
                </a:solidFill>
              </a:rPr>
              <a:t>En un sistema que garantice la confidencialidad</a:t>
            </a:r>
            <a:r>
              <a:rPr lang="es" sz="1500">
                <a:solidFill>
                  <a:schemeClr val="dk1"/>
                </a:solidFill>
              </a:rPr>
              <a:t>, un tercero que entra en posesión de la información intercambiada entre el remitente y el destinatario no es capaz de extraer cualquier contenido inteligible.</a:t>
            </a:r>
            <a:endParaRPr sz="1500">
              <a:solidFill>
                <a:schemeClr val="dk1"/>
              </a:solidFill>
            </a:endParaRPr>
          </a:p>
          <a:p>
            <a:pPr indent="0" lvl="0" marL="0" rtl="0" algn="l">
              <a:spcBef>
                <a:spcPts val="1200"/>
              </a:spcBef>
              <a:spcAft>
                <a:spcPts val="0"/>
              </a:spcAft>
              <a:buClr>
                <a:schemeClr val="dk1"/>
              </a:buClr>
              <a:buSzPts val="1100"/>
              <a:buFont typeface="Arial"/>
              <a:buNone/>
            </a:pPr>
            <a:r>
              <a:rPr lang="es" sz="1500">
                <a:solidFill>
                  <a:schemeClr val="dk1"/>
                </a:solidFill>
              </a:rPr>
              <a:t>Para garantizarla se utilizan mecanismos de cifrado y de ocultación de la comunicación.              Los mecanismos de cifrado garantizan la confidencialidad durante el tiempo necesario para descifrar el mensaje. Por esta razón, es necesario determinar durante cuánto tiempo el mensaje debe seguir siendo confidencial. No existe ningún mecanismo de seguridad absolutamente seguro.</a:t>
            </a:r>
            <a:endParaRPr sz="1500">
              <a:solidFill>
                <a:schemeClr val="dk1"/>
              </a:solidFill>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Confidencialidad en los Contratos Informáticos</a:t>
            </a:r>
            <a:endParaRPr/>
          </a:p>
        </p:txBody>
      </p:sp>
      <p:sp>
        <p:nvSpPr>
          <p:cNvPr id="80" name="Google Shape;80;p17"/>
          <p:cNvSpPr txBox="1"/>
          <p:nvPr>
            <p:ph idx="1" type="body"/>
          </p:nvPr>
        </p:nvSpPr>
        <p:spPr>
          <a:xfrm>
            <a:off x="311700" y="927525"/>
            <a:ext cx="8752800" cy="408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50">
                <a:solidFill>
                  <a:srgbClr val="283C50"/>
                </a:solidFill>
                <a:highlight>
                  <a:srgbClr val="FFFFFF"/>
                </a:highlight>
              </a:rPr>
              <a:t>Estamos viviendo una época en la que a través de un smartphone se pueden controlar muchos aspectos de la vida de otros: por lo que comparten en las redes sociales o, por ejemplo, por la visibilidad de su localización.                                                                                                                                                  </a:t>
            </a:r>
            <a:r>
              <a:rPr b="1" lang="es" sz="1950">
                <a:solidFill>
                  <a:srgbClr val="283C50"/>
                </a:solidFill>
                <a:highlight>
                  <a:srgbClr val="FFFFFF"/>
                </a:highlight>
              </a:rPr>
              <a:t>¿Qué tipo de información debe ser confidencial en la oficina?     </a:t>
            </a:r>
            <a:r>
              <a:rPr lang="es" sz="1950">
                <a:solidFill>
                  <a:srgbClr val="283C50"/>
                </a:solidFill>
                <a:highlight>
                  <a:srgbClr val="FFFFFF"/>
                </a:highlight>
              </a:rPr>
              <a:t>          </a:t>
            </a:r>
            <a:r>
              <a:rPr b="1" lang="es" sz="1500">
                <a:solidFill>
                  <a:srgbClr val="283C50"/>
                </a:solidFill>
                <a:highlight>
                  <a:srgbClr val="FFFFFF"/>
                </a:highlight>
              </a:rPr>
              <a:t>Protección de datos personales </a:t>
            </a:r>
            <a:r>
              <a:rPr lang="es" sz="1500">
                <a:solidFill>
                  <a:srgbClr val="283C50"/>
                </a:solidFill>
                <a:highlight>
                  <a:srgbClr val="FFFFFF"/>
                </a:highlight>
              </a:rPr>
              <a:t>                                                                                                      </a:t>
            </a:r>
            <a:r>
              <a:rPr lang="es" sz="1350">
                <a:solidFill>
                  <a:srgbClr val="283C50"/>
                </a:solidFill>
                <a:highlight>
                  <a:srgbClr val="FFFFFF"/>
                </a:highlight>
              </a:rPr>
              <a:t>Con la nueva ley de protección de datos, nunca antes había sido tan importante hacer un uso correcto de los datos personales que maneja la empresa. Preservar la confidencialidad de los datos de sus trabajadores, es fundamental.                                                                                                                                                      </a:t>
            </a:r>
            <a:r>
              <a:rPr b="1" lang="es" sz="1500">
                <a:solidFill>
                  <a:srgbClr val="283C50"/>
                </a:solidFill>
                <a:highlight>
                  <a:srgbClr val="FFFFFF"/>
                </a:highlight>
              </a:rPr>
              <a:t>Gestión empresarial            </a:t>
            </a:r>
            <a:r>
              <a:rPr lang="es" sz="1500">
                <a:solidFill>
                  <a:srgbClr val="283C50"/>
                </a:solidFill>
                <a:highlight>
                  <a:srgbClr val="FFFFFF"/>
                </a:highlight>
              </a:rPr>
              <a:t>                                                                                                       </a:t>
            </a:r>
            <a:r>
              <a:rPr lang="es" sz="1350">
                <a:solidFill>
                  <a:srgbClr val="283C50"/>
                </a:solidFill>
                <a:highlight>
                  <a:srgbClr val="FFFFFF"/>
                </a:highlight>
              </a:rPr>
              <a:t>Información confidencial sobre la gestión del negocio incluye casos como posibles despidos o ascensos. Este tipo de información debe ser confidencial para evitar mal ambiente en el lugar de trabajo                     </a:t>
            </a:r>
            <a:r>
              <a:rPr b="1" lang="es" sz="1500">
                <a:solidFill>
                  <a:srgbClr val="283C50"/>
                </a:solidFill>
                <a:highlight>
                  <a:srgbClr val="FFFFFF"/>
                </a:highlight>
              </a:rPr>
              <a:t>Información sobre el negocio </a:t>
            </a:r>
            <a:r>
              <a:rPr lang="es" sz="1500">
                <a:solidFill>
                  <a:srgbClr val="283C50"/>
                </a:solidFill>
                <a:highlight>
                  <a:srgbClr val="FFFFFF"/>
                </a:highlight>
              </a:rPr>
              <a:t>                                                                                                           </a:t>
            </a:r>
            <a:r>
              <a:rPr lang="es" sz="1350">
                <a:solidFill>
                  <a:srgbClr val="283C50"/>
                </a:solidFill>
                <a:highlight>
                  <a:srgbClr val="FFFFFF"/>
                </a:highlight>
              </a:rPr>
              <a:t>Una de las razones por la gran cantidad de documentos confidenciales que tienen con información sobre su empresa. Desde fórmulas y algoritmos, pasando por planes de negocios y presupuestos hasta listados con distribuidores, toda esa información confidencial debe estar en un lugar seguro.</a:t>
            </a:r>
            <a:endParaRPr sz="1350">
              <a:solidFill>
                <a:srgbClr val="283C50"/>
              </a:solidFill>
              <a:highlight>
                <a:srgbClr val="FFFFFF"/>
              </a:highlight>
            </a:endParaRPr>
          </a:p>
          <a:p>
            <a:pPr indent="0" lvl="0" marL="0" rtl="0" algn="l">
              <a:spcBef>
                <a:spcPts val="16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600"/>
              </a:spcAft>
              <a:buNone/>
            </a:pPr>
            <a:r>
              <a:t/>
            </a:r>
            <a:endParaRPr sz="1350">
              <a:solidFill>
                <a:srgbClr val="283C50"/>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70275"/>
            <a:ext cx="8520600" cy="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295125"/>
            <a:ext cx="8520600" cy="48483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s" sz="1500">
                <a:solidFill>
                  <a:srgbClr val="333333"/>
                </a:solidFill>
              </a:rPr>
              <a:t>Los “grandes activos” de las empresas hoy no solo comprenden bienes materiales, sino tambien bienes intangibles: software en desarrollo, códigos fuente, librerías propias, know how, proyectos en gestión, etc.; y en este orden son las empresas IT unas de las más suceptibles de ser victimas de este delito.</a:t>
            </a:r>
            <a:endParaRPr b="1" sz="1500">
              <a:solidFill>
                <a:srgbClr val="333333"/>
              </a:solidFill>
            </a:endParaRPr>
          </a:p>
          <a:p>
            <a:pPr indent="0" lvl="0" marL="0" rtl="0" algn="just">
              <a:spcBef>
                <a:spcPts val="1200"/>
              </a:spcBef>
              <a:spcAft>
                <a:spcPts val="0"/>
              </a:spcAft>
              <a:buClr>
                <a:schemeClr val="dk1"/>
              </a:buClr>
              <a:buSzPts val="1100"/>
              <a:buFont typeface="Arial"/>
              <a:buNone/>
            </a:pPr>
            <a:r>
              <a:rPr b="1" lang="es" sz="1500">
                <a:solidFill>
                  <a:srgbClr val="333333"/>
                </a:solidFill>
              </a:rPr>
              <a:t>La ley de Confidencialidad sobre Información y Productos (</a:t>
            </a:r>
            <a:r>
              <a:rPr b="1" lang="es" sz="1500" u="sng">
                <a:solidFill>
                  <a:schemeClr val="hlink"/>
                </a:solidFill>
                <a:hlinkClick r:id="rId3"/>
              </a:rPr>
              <a:t>Ley 24.766</a:t>
            </a:r>
            <a:r>
              <a:rPr b="1" lang="es" sz="1500">
                <a:solidFill>
                  <a:srgbClr val="333333"/>
                </a:solidFill>
              </a:rPr>
              <a:t>), establece:</a:t>
            </a:r>
            <a:endParaRPr b="1" sz="1500">
              <a:solidFill>
                <a:srgbClr val="333333"/>
              </a:solidFill>
            </a:endParaRPr>
          </a:p>
          <a:p>
            <a:pPr indent="0" lvl="0" marL="0" rtl="0" algn="just">
              <a:spcBef>
                <a:spcPts val="1200"/>
              </a:spcBef>
              <a:spcAft>
                <a:spcPts val="0"/>
              </a:spcAft>
              <a:buClr>
                <a:schemeClr val="dk1"/>
              </a:buClr>
              <a:buSzPts val="1100"/>
              <a:buFont typeface="Arial"/>
              <a:buNone/>
            </a:pPr>
            <a:r>
              <a:rPr b="1" lang="es" sz="1500">
                <a:solidFill>
                  <a:srgbClr val="666666"/>
                </a:solidFill>
                <a:highlight>
                  <a:srgbClr val="EEEEEE"/>
                </a:highlight>
              </a:rPr>
              <a:t>Las personas físicas o jurídicas podrán impedir que la información que esté legítimamente bajo su control se divulgue a terceros o sea adquirida o utilizada por terceros sin su consentimiento de manera contraria a los usos comerciales honesto, mientras dicha información reúna las siguientes condiciones:</a:t>
            </a:r>
            <a:endParaRPr b="1" sz="1500">
              <a:solidFill>
                <a:srgbClr val="666666"/>
              </a:solidFill>
              <a:highlight>
                <a:srgbClr val="EEEEEE"/>
              </a:highlight>
            </a:endParaRPr>
          </a:p>
          <a:p>
            <a:pPr indent="0" lvl="0" marL="0" rtl="0" algn="just">
              <a:spcBef>
                <a:spcPts val="1200"/>
              </a:spcBef>
              <a:spcAft>
                <a:spcPts val="0"/>
              </a:spcAft>
              <a:buClr>
                <a:schemeClr val="dk1"/>
              </a:buClr>
              <a:buSzPts val="1100"/>
              <a:buFont typeface="Arial"/>
              <a:buNone/>
            </a:pPr>
            <a:r>
              <a:rPr b="1" lang="es" sz="1500">
                <a:solidFill>
                  <a:srgbClr val="666666"/>
                </a:solidFill>
                <a:highlight>
                  <a:srgbClr val="EEEEEE"/>
                </a:highlight>
              </a:rPr>
              <a:t>a) A, sea secreta en el sentido de que no sea, como cuerpo o en la configuración, reunión precisa de sus componentes, generalmente conocida ni fácilmente accesible para personas introducidas en los círculos en que normalmente se utiliza el tipo de información en cuestión; y</a:t>
            </a:r>
            <a:endParaRPr b="1" sz="1500">
              <a:solidFill>
                <a:srgbClr val="666666"/>
              </a:solidFill>
              <a:highlight>
                <a:srgbClr val="EEEEEE"/>
              </a:highlight>
            </a:endParaRPr>
          </a:p>
          <a:p>
            <a:pPr indent="0" lvl="0" marL="0" rtl="0" algn="just">
              <a:spcBef>
                <a:spcPts val="1200"/>
              </a:spcBef>
              <a:spcAft>
                <a:spcPts val="0"/>
              </a:spcAft>
              <a:buClr>
                <a:schemeClr val="dk1"/>
              </a:buClr>
              <a:buSzPts val="1100"/>
              <a:buFont typeface="Arial"/>
              <a:buNone/>
            </a:pPr>
            <a:r>
              <a:rPr b="1" lang="es" sz="1500">
                <a:solidFill>
                  <a:srgbClr val="666666"/>
                </a:solidFill>
                <a:highlight>
                  <a:srgbClr val="EEEEEE"/>
                </a:highlight>
              </a:rPr>
              <a:t>b) Tenga un valor comercial por ser secreta; y</a:t>
            </a:r>
            <a:endParaRPr b="1" sz="1500">
              <a:solidFill>
                <a:srgbClr val="666666"/>
              </a:solidFill>
              <a:highlight>
                <a:srgbClr val="EEEEEE"/>
              </a:highlight>
            </a:endParaRPr>
          </a:p>
          <a:p>
            <a:pPr indent="0" lvl="0" marL="0" rtl="0" algn="l">
              <a:spcBef>
                <a:spcPts val="12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2" name="Google Shape;92;p19"/>
          <p:cNvSpPr txBox="1"/>
          <p:nvPr>
            <p:ph idx="1" type="body"/>
          </p:nvPr>
        </p:nvSpPr>
        <p:spPr>
          <a:xfrm>
            <a:off x="311700" y="154575"/>
            <a:ext cx="8520600" cy="51435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b="1" lang="es" sz="1600">
                <a:solidFill>
                  <a:srgbClr val="333333"/>
                </a:solidFill>
              </a:rPr>
              <a:t>Por su parte, nuestra Ley de Contrato de Trabajo, se refiere al deber de fidelidad:</a:t>
            </a:r>
            <a:endParaRPr b="1" sz="1600">
              <a:solidFill>
                <a:srgbClr val="333333"/>
              </a:solidFill>
            </a:endParaRPr>
          </a:p>
          <a:p>
            <a:pPr indent="0" lvl="0" marL="0" rtl="0" algn="just">
              <a:spcBef>
                <a:spcPts val="1200"/>
              </a:spcBef>
              <a:spcAft>
                <a:spcPts val="0"/>
              </a:spcAft>
              <a:buNone/>
            </a:pPr>
            <a:r>
              <a:rPr lang="es" sz="1600">
                <a:solidFill>
                  <a:srgbClr val="666666"/>
                </a:solidFill>
                <a:highlight>
                  <a:srgbClr val="EEEEEE"/>
                </a:highlight>
              </a:rPr>
              <a:t>Art. 85. —Deber de fidelidad. El trabajador debe observar todos aquellos deberes de fidelidad que deriven de la índole de las tareas que tenga asignadas, guardando reserva o secreto de las informaciones a que tenga acceso y que exijan tal comportamiento de su parte.                                                                                                                             </a:t>
            </a:r>
            <a:r>
              <a:rPr b="1" lang="es" sz="1600">
                <a:solidFill>
                  <a:srgbClr val="333333"/>
                </a:solidFill>
              </a:rPr>
              <a:t>Nuestro Código Penal</a:t>
            </a:r>
            <a:r>
              <a:rPr lang="es" sz="1600">
                <a:solidFill>
                  <a:srgbClr val="333333"/>
                </a:solidFill>
              </a:rPr>
              <a:t> Capitulo III,</a:t>
            </a:r>
            <a:r>
              <a:rPr lang="es" sz="1600">
                <a:solidFill>
                  <a:srgbClr val="333333"/>
                </a:solidFill>
                <a:uFill>
                  <a:noFill/>
                </a:uFill>
                <a:hlinkClick r:id="rId3"/>
              </a:rPr>
              <a:t> </a:t>
            </a:r>
            <a:r>
              <a:rPr lang="es" sz="1600" u="sng">
                <a:solidFill>
                  <a:schemeClr val="hlink"/>
                </a:solidFill>
                <a:hlinkClick r:id="rId4"/>
              </a:rPr>
              <a:t>Violación de Secretos y de la Privacidad</a:t>
            </a:r>
            <a:r>
              <a:rPr lang="es" sz="1600">
                <a:solidFill>
                  <a:srgbClr val="333333"/>
                </a:solidFill>
              </a:rPr>
              <a:t> (ley 26.388) .El primer análisis que debemos hacer es sobre que tipo de información es protegida por la ley: </a:t>
            </a:r>
            <a:r>
              <a:rPr b="1" lang="es" sz="1600">
                <a:solidFill>
                  <a:srgbClr val="333333"/>
                </a:solidFill>
              </a:rPr>
              <a:t>La información debe ser secreta</a:t>
            </a:r>
            <a:r>
              <a:rPr lang="es" sz="1600">
                <a:solidFill>
                  <a:srgbClr val="333333"/>
                </a:solidFill>
              </a:rPr>
              <a:t>. Y en este sentido, lo debe ser desde una visión objetiva, no basta con la simple clasificación de la empresa determinando, por ejemplo, que toda su información es secreto comercial, sino que se requiere que esta no sea conocida actualmente por la competencia ni facilmente cognoscible.</a:t>
            </a:r>
            <a:endParaRPr sz="1600">
              <a:solidFill>
                <a:srgbClr val="333333"/>
              </a:solidFill>
            </a:endParaRPr>
          </a:p>
          <a:p>
            <a:pPr indent="0" lvl="0" marL="0" rtl="0" algn="just">
              <a:spcBef>
                <a:spcPts val="1200"/>
              </a:spcBef>
              <a:spcAft>
                <a:spcPts val="0"/>
              </a:spcAft>
              <a:buNone/>
            </a:pPr>
            <a:r>
              <a:rPr b="1" lang="es" sz="1600">
                <a:solidFill>
                  <a:srgbClr val="333333"/>
                </a:solidFill>
              </a:rPr>
              <a:t>Aparte de ser secreta, debe tener un valor comercial</a:t>
            </a:r>
            <a:r>
              <a:rPr lang="es" sz="1600">
                <a:solidFill>
                  <a:srgbClr val="333333"/>
                </a:solidFill>
              </a:rPr>
              <a:t>. Debe referirse a datos que otorguen ciertos beneficios, ventajas, o posibilidades que repercutan o vayan a repercutir en el aspecto económico de la empresa. (Ejemplo: desarrollo de un novedoso software).</a:t>
            </a:r>
            <a:endParaRPr sz="1600">
              <a:solidFill>
                <a:srgbClr val="333333"/>
              </a:solidFill>
            </a:endParaRPr>
          </a:p>
          <a:p>
            <a:pPr indent="0" lvl="0" marL="0" rtl="0" algn="just">
              <a:spcBef>
                <a:spcPts val="1200"/>
              </a:spcBef>
              <a:spcAft>
                <a:spcPts val="0"/>
              </a:spcAft>
              <a:buNone/>
            </a:pPr>
            <a:r>
              <a:rPr b="1" lang="es" sz="1600">
                <a:solidFill>
                  <a:srgbClr val="333333"/>
                </a:solidFill>
              </a:rPr>
              <a:t>La empresa debe haber tomado las medidas de protección</a:t>
            </a:r>
            <a:r>
              <a:rPr lang="es" sz="1600">
                <a:solidFill>
                  <a:srgbClr val="333333"/>
                </a:solidFill>
              </a:rPr>
              <a:t> razonables para mantenerla secreta.</a:t>
            </a:r>
            <a:endParaRPr sz="1600">
              <a:solidFill>
                <a:srgbClr val="333333"/>
              </a:solidFill>
            </a:endParaRPr>
          </a:p>
          <a:p>
            <a:pPr indent="0" lvl="0" marL="0" rtl="0" algn="just">
              <a:spcBef>
                <a:spcPts val="1200"/>
              </a:spcBef>
              <a:spcAft>
                <a:spcPts val="0"/>
              </a:spcAft>
              <a:buClr>
                <a:schemeClr val="dk1"/>
              </a:buClr>
              <a:buSzPts val="1100"/>
              <a:buFont typeface="Arial"/>
              <a:buNone/>
            </a:pPr>
            <a:r>
              <a:rPr lang="es" sz="1600">
                <a:solidFill>
                  <a:srgbClr val="333333"/>
                </a:solidFill>
              </a:rPr>
              <a:t>La información corporativa confidencial debe estar protegida con medios técnicos y legales a la vez.</a:t>
            </a:r>
            <a:endParaRPr sz="1600">
              <a:solidFill>
                <a:srgbClr val="333333"/>
              </a:solidFill>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1600"/>
              </a:spcBef>
              <a:spcAft>
                <a:spcPts val="1600"/>
              </a:spcAft>
              <a:buNone/>
            </a:pPr>
            <a:r>
              <a:t/>
            </a:r>
            <a:endParaRPr/>
          </a:p>
        </p:txBody>
      </p:sp>
      <p:pic>
        <p:nvPicPr>
          <p:cNvPr id="99" name="Google Shape;99;p20"/>
          <p:cNvPicPr preferRelativeResize="0"/>
          <p:nvPr/>
        </p:nvPicPr>
        <p:blipFill>
          <a:blip r:embed="rId3">
            <a:alphaModFix/>
          </a:blip>
          <a:stretch>
            <a:fillRect/>
          </a:stretch>
        </p:blipFill>
        <p:spPr>
          <a:xfrm>
            <a:off x="1000125" y="185738"/>
            <a:ext cx="7143750" cy="4772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54575"/>
            <a:ext cx="8520600" cy="1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a:t>
            </a:r>
            <a:endParaRPr/>
          </a:p>
          <a:p>
            <a:pPr indent="0" lvl="0" marL="0" rtl="0" algn="l">
              <a:spcBef>
                <a:spcPts val="0"/>
              </a:spcBef>
              <a:spcAft>
                <a:spcPts val="0"/>
              </a:spcAft>
              <a:buNone/>
            </a:pPr>
            <a:r>
              <a:t/>
            </a:r>
            <a:endParaRPr/>
          </a:p>
        </p:txBody>
      </p:sp>
      <p:sp>
        <p:nvSpPr>
          <p:cNvPr id="105" name="Google Shape;105;p21"/>
          <p:cNvSpPr txBox="1"/>
          <p:nvPr>
            <p:ph idx="1" type="body"/>
          </p:nvPr>
        </p:nvSpPr>
        <p:spPr>
          <a:xfrm>
            <a:off x="311700" y="-56225"/>
            <a:ext cx="8520600" cy="46251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s" sz="1400">
                <a:solidFill>
                  <a:srgbClr val="333333"/>
                </a:solidFill>
              </a:rPr>
              <a:t>Los </a:t>
            </a:r>
            <a:r>
              <a:rPr b="1" lang="es" sz="1400">
                <a:solidFill>
                  <a:srgbClr val="333333"/>
                </a:solidFill>
              </a:rPr>
              <a:t>acuerdos de confidencialidad </a:t>
            </a:r>
            <a:r>
              <a:rPr lang="es" sz="1400">
                <a:solidFill>
                  <a:srgbClr val="333333"/>
                </a:solidFill>
              </a:rPr>
              <a:t>son aquellos en que </a:t>
            </a:r>
            <a:r>
              <a:rPr lang="es" sz="1400" u="sng">
                <a:solidFill>
                  <a:srgbClr val="333333"/>
                </a:solidFill>
              </a:rPr>
              <a:t>dos o más partes manifiestan su voluntad para mantener una información como confidencial,</a:t>
            </a:r>
            <a:r>
              <a:rPr lang="es" sz="1400">
                <a:solidFill>
                  <a:srgbClr val="333333"/>
                </a:solidFill>
              </a:rPr>
              <a:t> de tal manera que se comprometen </a:t>
            </a:r>
            <a:r>
              <a:rPr lang="es" sz="1400" u="sng">
                <a:solidFill>
                  <a:srgbClr val="333333"/>
                </a:solidFill>
              </a:rPr>
              <a:t>a no divulgar, usar o explotar la información confidencial a la que tengan acceso en virtud de un contrato o una labor determinada.</a:t>
            </a:r>
            <a:endParaRPr sz="1400" u="sng">
              <a:solidFill>
                <a:srgbClr val="333333"/>
              </a:solidFill>
            </a:endParaRPr>
          </a:p>
          <a:p>
            <a:pPr indent="0" lvl="0" marL="0" rtl="0" algn="just">
              <a:spcBef>
                <a:spcPts val="1200"/>
              </a:spcBef>
              <a:spcAft>
                <a:spcPts val="0"/>
              </a:spcAft>
              <a:buClr>
                <a:schemeClr val="dk1"/>
              </a:buClr>
              <a:buSzPts val="1100"/>
              <a:buFont typeface="Arial"/>
              <a:buNone/>
            </a:pPr>
            <a:r>
              <a:rPr lang="es" sz="1400">
                <a:solidFill>
                  <a:srgbClr val="333333"/>
                </a:solidFill>
              </a:rPr>
              <a:t>Sin embargo es importante aclarar que existen varias versiones de acuerdos de confidencialidad según el fin que se proponga, así pues podrá estipularse por ejemplo:</a:t>
            </a:r>
            <a:endParaRPr sz="1400">
              <a:solidFill>
                <a:srgbClr val="333333"/>
              </a:solidFill>
            </a:endParaRPr>
          </a:p>
          <a:p>
            <a:pPr indent="-317500" lvl="0" marL="457200" rtl="0" algn="just">
              <a:spcBef>
                <a:spcPts val="1200"/>
              </a:spcBef>
              <a:spcAft>
                <a:spcPts val="0"/>
              </a:spcAft>
              <a:buClr>
                <a:srgbClr val="333333"/>
              </a:buClr>
              <a:buSzPts val="1400"/>
              <a:buChar char="●"/>
            </a:pPr>
            <a:r>
              <a:rPr lang="es" sz="1400">
                <a:solidFill>
                  <a:srgbClr val="333333"/>
                </a:solidFill>
              </a:rPr>
              <a:t>Que toda la información suministrada por una o ambas partes que la divulga, sin excepción alguna, esté sujeta a confidencialidad.</a:t>
            </a:r>
            <a:endParaRPr sz="1400">
              <a:solidFill>
                <a:srgbClr val="333333"/>
              </a:solidFill>
            </a:endParaRPr>
          </a:p>
          <a:p>
            <a:pPr indent="-317500" lvl="0" marL="457200" rtl="0" algn="just">
              <a:spcBef>
                <a:spcPts val="0"/>
              </a:spcBef>
              <a:spcAft>
                <a:spcPts val="0"/>
              </a:spcAft>
              <a:buClr>
                <a:srgbClr val="333333"/>
              </a:buClr>
              <a:buSzPts val="1400"/>
              <a:buChar char="●"/>
            </a:pPr>
            <a:r>
              <a:rPr lang="es" sz="1400">
                <a:solidFill>
                  <a:srgbClr val="333333"/>
                </a:solidFill>
              </a:rPr>
              <a:t>Que sólo esté sujeta a confidencialidad la información que este señalada o marcada como tal, así pues toda la información de carácter confidencial debe plasmarse por escrito.</a:t>
            </a:r>
            <a:endParaRPr sz="1400">
              <a:solidFill>
                <a:srgbClr val="333333"/>
              </a:solidFill>
            </a:endParaRPr>
          </a:p>
          <a:p>
            <a:pPr indent="-317500" lvl="0" marL="457200" rtl="0" algn="just">
              <a:spcBef>
                <a:spcPts val="0"/>
              </a:spcBef>
              <a:spcAft>
                <a:spcPts val="0"/>
              </a:spcAft>
              <a:buClr>
                <a:srgbClr val="333333"/>
              </a:buClr>
              <a:buSzPts val="1400"/>
              <a:buChar char="●"/>
            </a:pPr>
            <a:r>
              <a:rPr lang="es" sz="1400">
                <a:solidFill>
                  <a:srgbClr val="333333"/>
                </a:solidFill>
              </a:rPr>
              <a:t>Que la confidencialidad solo se refiera a la información que se describa como tal en un anexo al acuerdo o contrato que se celebre.</a:t>
            </a:r>
            <a:r>
              <a:rPr i="1" lang="es" sz="1400">
                <a:solidFill>
                  <a:srgbClr val="333333"/>
                </a:solidFill>
              </a:rPr>
              <a:t> </a:t>
            </a:r>
            <a:endParaRPr i="1" sz="1400">
              <a:solidFill>
                <a:srgbClr val="333333"/>
              </a:solidFill>
            </a:endParaRPr>
          </a:p>
          <a:p>
            <a:pPr indent="0" lvl="0" marL="0" rtl="0" algn="just">
              <a:spcBef>
                <a:spcPts val="1200"/>
              </a:spcBef>
              <a:spcAft>
                <a:spcPts val="0"/>
              </a:spcAft>
              <a:buClr>
                <a:schemeClr val="dk1"/>
              </a:buClr>
              <a:buSzPts val="1100"/>
              <a:buFont typeface="Arial"/>
              <a:buNone/>
            </a:pPr>
            <a:r>
              <a:rPr lang="es" sz="1400">
                <a:solidFill>
                  <a:srgbClr val="333333"/>
                </a:solidFill>
              </a:rPr>
              <a:t>La importancia de un acuerdo de confidencialidad, ya sea previsto en el mismo contrato de trabajo, o por un anexo aparte, es radical a la hora de la protección de los secretos comerciales, información confidencial, y derechos de propiedad intelectual en las empresas IT.</a:t>
            </a:r>
            <a:endParaRPr sz="1400">
              <a:solidFill>
                <a:srgbClr val="333333"/>
              </a:solidFill>
            </a:endParaRPr>
          </a:p>
          <a:p>
            <a:pPr indent="0" lvl="0" marL="0" rtl="0" algn="l">
              <a:spcBef>
                <a:spcPts val="1200"/>
              </a:spcBef>
              <a:spcAft>
                <a:spcPts val="1600"/>
              </a:spcAft>
              <a:buNone/>
            </a:pPr>
            <a:r>
              <a:t/>
            </a:r>
            <a:endParaRPr sz="1500">
              <a:solidFill>
                <a:srgbClr val="33333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