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80a372d1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80a372d1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80a372d1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80a372d1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80a372d1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80a372d1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80a372d1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80a372d1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80a372d1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80a372d1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80a372d1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80a372d1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80a372d1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80a372d1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5452d73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5452d73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5452d73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5452d73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023f5b6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023f5b6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023f5b60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023f5b60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023f5b6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023f5b6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023f5b60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023f5b60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80a372d1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80a372d1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023f5b60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023f5b60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80a372d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80a372d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80a372d1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80a372d1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s.wikipedia.org/wiki/Acci%C3%B3n_jurisdiccional" TargetMode="External"/><Relationship Id="rId4" Type="http://schemas.openxmlformats.org/officeDocument/2006/relationships/hyperlink" Target="https://es.wikipedia.org/wiki/Acci%C3%B3n_constitucional" TargetMode="External"/><Relationship Id="rId5" Type="http://schemas.openxmlformats.org/officeDocument/2006/relationships/hyperlink" Target="https://es.wikipedia.org/wiki/Persona" TargetMode="External"/><Relationship Id="rId6" Type="http://schemas.openxmlformats.org/officeDocument/2006/relationships/hyperlink" Target="https://es.wikipedia.org/wiki/Persona" TargetMode="External"/><Relationship Id="rId7" Type="http://schemas.openxmlformats.org/officeDocument/2006/relationships/hyperlink" Target="https://es.wikipedia.org/wiki/Banco_de_dato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s.wikipedia.org/wiki/Transparencia_gubernament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HABEAS DATA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0"/>
            <a:ext cx="8520600" cy="1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111" name="Google Shape;111;p22"/>
          <p:cNvSpPr txBox="1"/>
          <p:nvPr>
            <p:ph idx="1" type="body"/>
          </p:nvPr>
        </p:nvSpPr>
        <p:spPr>
          <a:xfrm>
            <a:off x="311700" y="157500"/>
            <a:ext cx="8520600" cy="44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700">
                <a:solidFill>
                  <a:schemeClr val="dk1"/>
                </a:solidFill>
                <a:highlight>
                  <a:srgbClr val="B3D9E2"/>
                </a:highlight>
                <a:latin typeface="Verdana"/>
                <a:ea typeface="Verdana"/>
                <a:cs typeface="Verdana"/>
                <a:sym typeface="Verdana"/>
              </a:rPr>
              <a:t>d) Confidencialidad.</a:t>
            </a:r>
            <a:r>
              <a:rPr lang="es" sz="1600">
                <a:solidFill>
                  <a:schemeClr val="dk1"/>
                </a:solidFill>
                <a:highlight>
                  <a:srgbClr val="B3D9E2"/>
                </a:highlight>
                <a:latin typeface="Verdana"/>
                <a:ea typeface="Verdana"/>
                <a:cs typeface="Verdana"/>
                <a:sym typeface="Verdana"/>
              </a:rPr>
              <a:t> El paciente tiene derecho a que todo aquello que llegare a conocimiento de los profesionales de la salud o sus colaboradores con motivo o en razón de su ejercicio, y de quienes manipulen su documentación clínica, no se dé a conocer sin su expresa autorización, salvo los casos que la ley que se reglamenta u otras leyes así lo determinen, o que medie disposición judicial en contrario o cuando se trate de evitar un mal mayor con motivo de salud pública. Todos estos supuestos, en los que proceda revelar el contenido de los datos confidenciales, deberán ser debidamente registrados en la historia clínica y, cuando corresponda, ser puestos en conocimiento del paciente, si no mediare disposición judicial en contrario. El deber de confidencialidad es extensivo a toda persona que acceda a la documentación clínica, incluso a quienes actúan como aseguradores o financiadores de las prestaciones. Responde por la confidencialidad no sólo el profesional tratante sino la máxima autoridad del establecimiento asistencial, y de las instituciones de la seguridad social o cualquier otra instancia pública o privada que accede a la misma.</a:t>
            </a:r>
            <a:endParaRPr sz="1600">
              <a:solidFill>
                <a:schemeClr val="dk1"/>
              </a:solidFill>
              <a:highlight>
                <a:srgbClr val="B3D9E2"/>
              </a:highlight>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t/>
            </a:r>
            <a:endParaRPr sz="15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98525"/>
            <a:ext cx="8520600" cy="1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3"/>
          <p:cNvSpPr txBox="1"/>
          <p:nvPr>
            <p:ph idx="1" type="body"/>
          </p:nvPr>
        </p:nvSpPr>
        <p:spPr>
          <a:xfrm>
            <a:off x="311700" y="98525"/>
            <a:ext cx="8832300" cy="50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600">
                <a:solidFill>
                  <a:schemeClr val="dk1"/>
                </a:solidFill>
                <a:highlight>
                  <a:srgbClr val="B3D9E2"/>
                </a:highlight>
                <a:latin typeface="Verdana"/>
                <a:ea typeface="Verdana"/>
                <a:cs typeface="Verdana"/>
                <a:sym typeface="Verdana"/>
              </a:rPr>
              <a:t>e) Autonomía de la Voluntad</a:t>
            </a:r>
            <a:r>
              <a:rPr lang="es" sz="1500">
                <a:solidFill>
                  <a:schemeClr val="dk1"/>
                </a:solidFill>
                <a:highlight>
                  <a:srgbClr val="B3D9E2"/>
                </a:highlight>
                <a:latin typeface="Verdana"/>
                <a:ea typeface="Verdana"/>
                <a:cs typeface="Verdana"/>
                <a:sym typeface="Verdana"/>
              </a:rPr>
              <a:t>. El paciente es soberano para aceptar o rechazar las terapias o procedimientos médicos o biológicos que se le propongan en relación a su persona, </a:t>
            </a:r>
            <a:r>
              <a:rPr lang="es" sz="1500" u="sng">
                <a:solidFill>
                  <a:schemeClr val="dk1"/>
                </a:solidFill>
                <a:highlight>
                  <a:srgbClr val="B3D9E2"/>
                </a:highlight>
                <a:latin typeface="Verdana"/>
                <a:ea typeface="Verdana"/>
                <a:cs typeface="Verdana"/>
                <a:sym typeface="Verdana"/>
              </a:rPr>
              <a:t>para lo cual tiene derecho a tener la información necesaria y suficiente para la toma de su decisión, a entenderla claramente e incluso a negarse a </a:t>
            </a:r>
            <a:r>
              <a:rPr lang="es" sz="1500">
                <a:solidFill>
                  <a:schemeClr val="dk1"/>
                </a:solidFill>
                <a:highlight>
                  <a:srgbClr val="B3D9E2"/>
                </a:highlight>
                <a:latin typeface="Verdana"/>
                <a:ea typeface="Verdana"/>
                <a:cs typeface="Verdana"/>
                <a:sym typeface="Verdana"/>
              </a:rPr>
              <a:t>participar en la enseñanza e investigación científica en el arte de curar. </a:t>
            </a:r>
            <a:endParaRPr sz="1500">
              <a:solidFill>
                <a:schemeClr val="dk1"/>
              </a:solidFill>
            </a:endParaRPr>
          </a:p>
          <a:p>
            <a:pPr indent="0" lvl="0" marL="0" rtl="0" algn="l">
              <a:spcBef>
                <a:spcPts val="1600"/>
              </a:spcBef>
              <a:spcAft>
                <a:spcPts val="0"/>
              </a:spcAft>
              <a:buClr>
                <a:schemeClr val="dk1"/>
              </a:buClr>
              <a:buSzPts val="1100"/>
              <a:buFont typeface="Arial"/>
              <a:buNone/>
            </a:pPr>
            <a:r>
              <a:rPr lang="es" sz="1600">
                <a:solidFill>
                  <a:schemeClr val="dk1"/>
                </a:solidFill>
                <a:highlight>
                  <a:srgbClr val="B3D9E2"/>
                </a:highlight>
                <a:latin typeface="Verdana"/>
                <a:ea typeface="Verdana"/>
                <a:cs typeface="Verdana"/>
                <a:sym typeface="Verdana"/>
              </a:rPr>
              <a:t>Tanto del diagnóstico</a:t>
            </a:r>
            <a:r>
              <a:rPr lang="es" sz="1500">
                <a:solidFill>
                  <a:schemeClr val="dk1"/>
                </a:solidFill>
                <a:highlight>
                  <a:srgbClr val="B3D9E2"/>
                </a:highlight>
                <a:latin typeface="Verdana"/>
                <a:ea typeface="Verdana"/>
                <a:cs typeface="Verdana"/>
                <a:sym typeface="Verdana"/>
              </a:rPr>
              <a:t>, incluyendo los parámetros físico-psíquicos del paciente que lo sustenten, como del ejercicio efectivo de la autonomía de la voluntad, deberá quedar constancia explícita en la historia clínica, con la firma del médico tratante, d</a:t>
            </a:r>
            <a:endParaRPr sz="1500">
              <a:solidFill>
                <a:schemeClr val="dk1"/>
              </a:solidFill>
            </a:endParaRPr>
          </a:p>
          <a:p>
            <a:pPr indent="0" lvl="0" marL="0" rtl="0" algn="l">
              <a:spcBef>
                <a:spcPts val="1600"/>
              </a:spcBef>
              <a:spcAft>
                <a:spcPts val="0"/>
              </a:spcAft>
              <a:buClr>
                <a:schemeClr val="dk1"/>
              </a:buClr>
              <a:buSzPts val="1100"/>
              <a:buFont typeface="Arial"/>
              <a:buNone/>
            </a:pPr>
            <a:r>
              <a:rPr lang="es" sz="1500">
                <a:solidFill>
                  <a:schemeClr val="dk1"/>
                </a:solidFill>
                <a:highlight>
                  <a:srgbClr val="B3D9E2"/>
                </a:highlight>
                <a:latin typeface="Verdana"/>
                <a:ea typeface="Verdana"/>
                <a:cs typeface="Verdana"/>
                <a:sym typeface="Verdana"/>
              </a:rPr>
              <a:t>f</a:t>
            </a:r>
            <a:r>
              <a:rPr lang="es" sz="1600">
                <a:solidFill>
                  <a:schemeClr val="dk1"/>
                </a:solidFill>
                <a:highlight>
                  <a:srgbClr val="B3D9E2"/>
                </a:highlight>
                <a:latin typeface="Verdana"/>
                <a:ea typeface="Verdana"/>
                <a:cs typeface="Verdana"/>
                <a:sym typeface="Verdana"/>
              </a:rPr>
              <a:t>) Información Sanitaria. </a:t>
            </a:r>
            <a:r>
              <a:rPr lang="es" sz="1500">
                <a:solidFill>
                  <a:schemeClr val="dk1"/>
                </a:solidFill>
                <a:highlight>
                  <a:srgbClr val="B3D9E2"/>
                </a:highlight>
                <a:latin typeface="Verdana"/>
                <a:ea typeface="Verdana"/>
                <a:cs typeface="Verdana"/>
                <a:sym typeface="Verdana"/>
              </a:rPr>
              <a:t>El profesional de la salud deberá proveer de la información sanitaria al paciente, o representante legal, referida a estudios y/o tratamientos, y a las personas vinculadas a él por razones familiares o de hecho, en la medida en que el paciente lo autorice o solicite expresamente.</a:t>
            </a:r>
            <a:endParaRPr sz="1500">
              <a:solidFill>
                <a:schemeClr val="dk1"/>
              </a:solidFill>
              <a:highlight>
                <a:srgbClr val="B3D9E2"/>
              </a:highlight>
              <a:latin typeface="Verdana"/>
              <a:ea typeface="Verdana"/>
              <a:cs typeface="Verdana"/>
              <a:sym typeface="Verdana"/>
            </a:endParaRPr>
          </a:p>
          <a:p>
            <a:pPr indent="0" lvl="0" marL="0" rtl="0" algn="l">
              <a:spcBef>
                <a:spcPts val="1600"/>
              </a:spcBef>
              <a:spcAft>
                <a:spcPts val="1600"/>
              </a:spcAft>
              <a:buNone/>
            </a:pPr>
            <a:r>
              <a:rPr lang="es" sz="1600">
                <a:solidFill>
                  <a:schemeClr val="dk1"/>
                </a:solidFill>
                <a:highlight>
                  <a:srgbClr val="B3D9E2"/>
                </a:highlight>
                <a:latin typeface="Verdana"/>
                <a:ea typeface="Verdana"/>
                <a:cs typeface="Verdana"/>
                <a:sym typeface="Verdana"/>
              </a:rPr>
              <a:t>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381000" rtl="0" algn="just">
              <a:lnSpc>
                <a:spcPct val="115000"/>
              </a:lnSpc>
              <a:spcBef>
                <a:spcPts val="800"/>
              </a:spcBef>
              <a:spcAft>
                <a:spcPts val="0"/>
              </a:spcAft>
              <a:buClr>
                <a:schemeClr val="dk1"/>
              </a:buClr>
              <a:buSzPts val="1100"/>
              <a:buFont typeface="Arial"/>
              <a:buNone/>
            </a:pPr>
            <a:r>
              <a:rPr b="1" lang="es" sz="1700">
                <a:latin typeface="Verdana"/>
                <a:ea typeface="Verdana"/>
                <a:cs typeface="Verdana"/>
                <a:sym typeface="Verdana"/>
              </a:rPr>
              <a:t>PROTECCION DE LOS DATOS PERSONALES Ley 25.326</a:t>
            </a:r>
            <a:endParaRPr b="1" sz="1700">
              <a:latin typeface="Verdana"/>
              <a:ea typeface="Verdana"/>
              <a:cs typeface="Verdana"/>
              <a:sym typeface="Verdana"/>
            </a:endParaRPr>
          </a:p>
          <a:p>
            <a:pPr indent="0" lvl="0" marL="0" rtl="0" algn="l">
              <a:spcBef>
                <a:spcPts val="1500"/>
              </a:spcBef>
              <a:spcAft>
                <a:spcPts val="0"/>
              </a:spcAft>
              <a:buNone/>
            </a:pPr>
            <a:r>
              <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381000" marR="381000" rtl="0" algn="just">
              <a:spcBef>
                <a:spcPts val="800"/>
              </a:spcBef>
              <a:spcAft>
                <a:spcPts val="0"/>
              </a:spcAft>
              <a:buClr>
                <a:schemeClr val="dk1"/>
              </a:buClr>
              <a:buSzPts val="1100"/>
              <a:buFont typeface="Arial"/>
              <a:buNone/>
            </a:pPr>
            <a:r>
              <a:rPr b="1" lang="es" sz="1600">
                <a:solidFill>
                  <a:schemeClr val="dk1"/>
                </a:solidFill>
                <a:latin typeface="Verdana"/>
                <a:ea typeface="Verdana"/>
                <a:cs typeface="Verdana"/>
                <a:sym typeface="Verdana"/>
              </a:rPr>
              <a:t>ARTICULO 2° </a:t>
            </a:r>
            <a:r>
              <a:rPr lang="es" sz="1600">
                <a:solidFill>
                  <a:schemeClr val="dk1"/>
                </a:solidFill>
                <a:latin typeface="Verdana"/>
                <a:ea typeface="Verdana"/>
                <a:cs typeface="Verdana"/>
                <a:sym typeface="Verdana"/>
              </a:rPr>
              <a:t>— (Definiciones). A los fines de la presente ley se entiende por:</a:t>
            </a:r>
            <a:endParaRPr sz="1600">
              <a:solidFill>
                <a:schemeClr val="dk1"/>
              </a:solidFill>
              <a:latin typeface="Verdana"/>
              <a:ea typeface="Verdana"/>
              <a:cs typeface="Verdana"/>
              <a:sym typeface="Verdana"/>
            </a:endParaRPr>
          </a:p>
          <a:p>
            <a:pPr indent="0" lvl="0" marL="381000" marR="381000" rtl="0" algn="just">
              <a:spcBef>
                <a:spcPts val="1500"/>
              </a:spcBef>
              <a:spcAft>
                <a:spcPts val="0"/>
              </a:spcAft>
              <a:buClr>
                <a:schemeClr val="dk1"/>
              </a:buClr>
              <a:buSzPts val="1100"/>
              <a:buFont typeface="Arial"/>
              <a:buNone/>
            </a:pPr>
            <a:r>
              <a:rPr lang="es" sz="1600">
                <a:solidFill>
                  <a:schemeClr val="dk1"/>
                </a:solidFill>
                <a:latin typeface="Verdana"/>
                <a:ea typeface="Verdana"/>
                <a:cs typeface="Verdana"/>
                <a:sym typeface="Verdana"/>
              </a:rPr>
              <a:t>— </a:t>
            </a:r>
            <a:r>
              <a:rPr b="1" lang="es" sz="1600">
                <a:solidFill>
                  <a:schemeClr val="dk1"/>
                </a:solidFill>
                <a:latin typeface="Verdana"/>
                <a:ea typeface="Verdana"/>
                <a:cs typeface="Verdana"/>
                <a:sym typeface="Verdana"/>
              </a:rPr>
              <a:t>Datos personales:</a:t>
            </a:r>
            <a:r>
              <a:rPr lang="es" sz="1600">
                <a:solidFill>
                  <a:schemeClr val="dk1"/>
                </a:solidFill>
                <a:latin typeface="Verdana"/>
                <a:ea typeface="Verdana"/>
                <a:cs typeface="Verdana"/>
                <a:sym typeface="Verdana"/>
              </a:rPr>
              <a:t> Información de cualquier tipo referida a personas físicas o de existencia ideal determinadas o determinables.</a:t>
            </a:r>
            <a:endParaRPr sz="1600">
              <a:solidFill>
                <a:schemeClr val="dk1"/>
              </a:solidFill>
              <a:latin typeface="Verdana"/>
              <a:ea typeface="Verdana"/>
              <a:cs typeface="Verdana"/>
              <a:sym typeface="Verdana"/>
            </a:endParaRPr>
          </a:p>
          <a:p>
            <a:pPr indent="0" lvl="0" marL="381000" marR="381000" rtl="0" algn="just">
              <a:spcBef>
                <a:spcPts val="1500"/>
              </a:spcBef>
              <a:spcAft>
                <a:spcPts val="0"/>
              </a:spcAft>
              <a:buNone/>
            </a:pPr>
            <a:r>
              <a:rPr lang="es" sz="1600">
                <a:solidFill>
                  <a:schemeClr val="dk1"/>
                </a:solidFill>
                <a:latin typeface="Verdana"/>
                <a:ea typeface="Verdana"/>
                <a:cs typeface="Verdana"/>
                <a:sym typeface="Verdana"/>
              </a:rPr>
              <a:t>— </a:t>
            </a:r>
            <a:r>
              <a:rPr b="1" lang="es" sz="1600">
                <a:solidFill>
                  <a:schemeClr val="dk1"/>
                </a:solidFill>
                <a:latin typeface="Verdana"/>
                <a:ea typeface="Verdana"/>
                <a:cs typeface="Verdana"/>
                <a:sym typeface="Verdana"/>
              </a:rPr>
              <a:t>Datos sensibles:</a:t>
            </a:r>
            <a:r>
              <a:rPr lang="es" sz="1600">
                <a:solidFill>
                  <a:schemeClr val="dk1"/>
                </a:solidFill>
                <a:latin typeface="Verdana"/>
                <a:ea typeface="Verdana"/>
                <a:cs typeface="Verdana"/>
                <a:sym typeface="Verdana"/>
              </a:rPr>
              <a:t> Datos personales que revelan origen racial y étnico, opiniones políticas, convicciones religiosas, filosóficas o morales, afiliación sindical e información referente a la salud o a la vida sexual.</a:t>
            </a:r>
            <a:endParaRPr sz="1600">
              <a:solidFill>
                <a:schemeClr val="dk1"/>
              </a:solidFill>
              <a:latin typeface="Verdana"/>
              <a:ea typeface="Verdana"/>
              <a:cs typeface="Verdana"/>
              <a:sym typeface="Verdana"/>
            </a:endParaRPr>
          </a:p>
          <a:p>
            <a:pPr indent="0" lvl="0" marL="381000" marR="381000" rtl="0" algn="just">
              <a:spcBef>
                <a:spcPts val="1500"/>
              </a:spcBef>
              <a:spcAft>
                <a:spcPts val="0"/>
              </a:spcAft>
              <a:buNone/>
            </a:pPr>
            <a:r>
              <a:t/>
            </a:r>
            <a:endParaRPr sz="1600">
              <a:solidFill>
                <a:schemeClr val="dk1"/>
              </a:solidFill>
              <a:latin typeface="Verdana"/>
              <a:ea typeface="Verdana"/>
              <a:cs typeface="Verdana"/>
              <a:sym typeface="Verdana"/>
            </a:endParaRPr>
          </a:p>
          <a:p>
            <a:pPr indent="0" lvl="0" marL="381000" marR="381000" rtl="0" algn="just">
              <a:spcBef>
                <a:spcPts val="1500"/>
              </a:spcBef>
              <a:spcAft>
                <a:spcPts val="0"/>
              </a:spcAft>
              <a:buNone/>
            </a:pPr>
            <a:r>
              <a:t/>
            </a:r>
            <a:endParaRPr sz="1400">
              <a:solidFill>
                <a:schemeClr val="dk1"/>
              </a:solidFill>
              <a:latin typeface="Verdana"/>
              <a:ea typeface="Verdana"/>
              <a:cs typeface="Verdana"/>
              <a:sym typeface="Verdana"/>
            </a:endParaRPr>
          </a:p>
          <a:p>
            <a:pPr indent="0" lvl="0" marL="381000" marR="381000" rtl="0" algn="just">
              <a:spcBef>
                <a:spcPts val="1500"/>
              </a:spcBef>
              <a:spcAft>
                <a:spcPts val="0"/>
              </a:spcAft>
              <a:buNone/>
            </a:pPr>
            <a:r>
              <a:t/>
            </a:r>
            <a:endParaRPr sz="1400">
              <a:solidFill>
                <a:schemeClr val="dk1"/>
              </a:solidFill>
              <a:latin typeface="Verdana"/>
              <a:ea typeface="Verdana"/>
              <a:cs typeface="Verdana"/>
              <a:sym typeface="Verdana"/>
            </a:endParaRPr>
          </a:p>
          <a:p>
            <a:pPr indent="0" lvl="0" marL="381000" marR="381000" rtl="0" algn="just">
              <a:spcBef>
                <a:spcPts val="1500"/>
              </a:spcBef>
              <a:spcAft>
                <a:spcPts val="0"/>
              </a:spcAft>
              <a:buNone/>
            </a:pPr>
            <a:r>
              <a:t/>
            </a:r>
            <a:endParaRPr sz="1400">
              <a:solidFill>
                <a:schemeClr val="dk1"/>
              </a:solidFill>
              <a:latin typeface="Verdana"/>
              <a:ea typeface="Verdana"/>
              <a:cs typeface="Verdana"/>
              <a:sym typeface="Verdana"/>
            </a:endParaRPr>
          </a:p>
          <a:p>
            <a:pPr indent="0" lvl="0" marL="381000" marR="381000" rtl="0" algn="just">
              <a:spcBef>
                <a:spcPts val="1500"/>
              </a:spcBef>
              <a:spcAft>
                <a:spcPts val="0"/>
              </a:spcAft>
              <a:buClr>
                <a:schemeClr val="dk1"/>
              </a:buClr>
              <a:buSzPts val="1100"/>
              <a:buFont typeface="Arial"/>
              <a:buNone/>
            </a:pPr>
            <a:r>
              <a:t/>
            </a:r>
            <a:endParaRPr sz="1400">
              <a:solidFill>
                <a:schemeClr val="dk1"/>
              </a:solidFill>
              <a:latin typeface="Verdana"/>
              <a:ea typeface="Verdana"/>
              <a:cs typeface="Verdana"/>
              <a:sym typeface="Verdana"/>
            </a:endParaRPr>
          </a:p>
          <a:p>
            <a:pPr indent="0" lvl="0" marL="381000" marR="381000" rtl="0" algn="just">
              <a:spcBef>
                <a:spcPts val="1500"/>
              </a:spcBef>
              <a:spcAft>
                <a:spcPts val="0"/>
              </a:spcAft>
              <a:buClr>
                <a:schemeClr val="dk1"/>
              </a:buClr>
              <a:buSzPts val="1100"/>
              <a:buFont typeface="Arial"/>
              <a:buNone/>
            </a:pPr>
            <a:r>
              <a:rPr lang="es" sz="1400">
                <a:solidFill>
                  <a:schemeClr val="dk1"/>
                </a:solidFill>
                <a:latin typeface="Verdana"/>
                <a:ea typeface="Verdana"/>
                <a:cs typeface="Verdana"/>
                <a:sym typeface="Verdana"/>
              </a:rPr>
              <a:t>— Archivo, registro, base o banco de datos: Indistintamente, designan al conjunto organizado de datos personales que sean objeto de tratamiento o procesamiento, electrónico o no, cualquiera que fuere la modalidad de su formación, almacenamiento, organización o acceso.</a:t>
            </a:r>
            <a:endParaRPr sz="1400">
              <a:solidFill>
                <a:schemeClr val="dk1"/>
              </a:solidFill>
              <a:latin typeface="Verdana"/>
              <a:ea typeface="Verdana"/>
              <a:cs typeface="Verdana"/>
              <a:sym typeface="Verdana"/>
            </a:endParaRPr>
          </a:p>
          <a:p>
            <a:pPr indent="0" lvl="0" marL="381000" marR="381000" rtl="0" algn="just">
              <a:spcBef>
                <a:spcPts val="1500"/>
              </a:spcBef>
              <a:spcAft>
                <a:spcPts val="0"/>
              </a:spcAft>
              <a:buClr>
                <a:schemeClr val="dk1"/>
              </a:buClr>
              <a:buSzPts val="1100"/>
              <a:buFont typeface="Arial"/>
              <a:buNone/>
            </a:pPr>
            <a:r>
              <a:rPr lang="es" sz="1400">
                <a:solidFill>
                  <a:schemeClr val="dk1"/>
                </a:solidFill>
                <a:latin typeface="Verdana"/>
                <a:ea typeface="Verdana"/>
                <a:cs typeface="Verdana"/>
                <a:sym typeface="Verdana"/>
              </a:rPr>
              <a:t>— Tratamiento de datos: Operaciones y procedimientos sistemáticos, electrónicos o no, que permitan la recolección, conservación, ordenación, almacenamiento, modificación, relacionamiento, evaluación, bloqueo, destrucción, y en general el procesamiento de datos personales, así como también su cesión a terceros a través de comunicaciones, consultas, interconexiones o transferencias.</a:t>
            </a:r>
            <a:endParaRPr sz="1400">
              <a:solidFill>
                <a:schemeClr val="dk1"/>
              </a:solidFill>
              <a:latin typeface="Verdana"/>
              <a:ea typeface="Verdana"/>
              <a:cs typeface="Verdana"/>
              <a:sym typeface="Verdana"/>
            </a:endParaRPr>
          </a:p>
          <a:p>
            <a:pPr indent="0" lvl="0" marL="381000" marR="381000" rtl="0" algn="just">
              <a:spcBef>
                <a:spcPts val="1500"/>
              </a:spcBef>
              <a:spcAft>
                <a:spcPts val="0"/>
              </a:spcAft>
              <a:buClr>
                <a:schemeClr val="dk1"/>
              </a:buClr>
              <a:buSzPts val="1100"/>
              <a:buFont typeface="Arial"/>
              <a:buNone/>
            </a:pPr>
            <a:r>
              <a:rPr lang="es" sz="1400">
                <a:solidFill>
                  <a:schemeClr val="dk1"/>
                </a:solidFill>
                <a:latin typeface="Verdana"/>
                <a:ea typeface="Verdana"/>
                <a:cs typeface="Verdana"/>
                <a:sym typeface="Verdana"/>
              </a:rPr>
              <a:t>— Responsable de archivo, registro, base o banco de datos: Persona física o de existencia ideal pública o privada, que es titular de un archivo, registro, base o banco de datos.</a:t>
            </a:r>
            <a:endParaRPr sz="1400">
              <a:solidFill>
                <a:schemeClr val="dk1"/>
              </a:solidFill>
              <a:latin typeface="Verdana"/>
              <a:ea typeface="Verdana"/>
              <a:cs typeface="Verdana"/>
              <a:sym typeface="Verdana"/>
            </a:endParaRPr>
          </a:p>
          <a:p>
            <a:pPr indent="0" lvl="0" marL="381000" marR="381000" rtl="0" algn="just">
              <a:spcBef>
                <a:spcPts val="1500"/>
              </a:spcBef>
              <a:spcAft>
                <a:spcPts val="0"/>
              </a:spcAft>
              <a:buClr>
                <a:schemeClr val="dk1"/>
              </a:buClr>
              <a:buSzPts val="1100"/>
              <a:buFont typeface="Arial"/>
              <a:buNone/>
            </a:pPr>
            <a:r>
              <a:rPr lang="es" sz="1400">
                <a:solidFill>
                  <a:schemeClr val="dk1"/>
                </a:solidFill>
                <a:latin typeface="Verdana"/>
                <a:ea typeface="Verdana"/>
                <a:cs typeface="Verdana"/>
                <a:sym typeface="Verdana"/>
              </a:rPr>
              <a:t>— Datos informatizados: Los datos personales sometidos al tratamiento o procesamiento electrónico o automatizado.</a:t>
            </a:r>
            <a:endParaRPr sz="1400">
              <a:solidFill>
                <a:schemeClr val="dk1"/>
              </a:solidFill>
              <a:latin typeface="Verdana"/>
              <a:ea typeface="Verdana"/>
              <a:cs typeface="Verdana"/>
              <a:sym typeface="Verdana"/>
            </a:endParaRPr>
          </a:p>
          <a:p>
            <a:pPr indent="0" lvl="0" marL="381000" marR="381000" rtl="0" algn="just">
              <a:spcBef>
                <a:spcPts val="1500"/>
              </a:spcBef>
              <a:spcAft>
                <a:spcPts val="0"/>
              </a:spcAft>
              <a:buClr>
                <a:schemeClr val="dk1"/>
              </a:buClr>
              <a:buSzPts val="1100"/>
              <a:buFont typeface="Arial"/>
              <a:buNone/>
            </a:pPr>
            <a:r>
              <a:rPr lang="es" sz="1400">
                <a:solidFill>
                  <a:schemeClr val="dk1"/>
                </a:solidFill>
                <a:latin typeface="Verdana"/>
                <a:ea typeface="Verdana"/>
                <a:cs typeface="Verdana"/>
                <a:sym typeface="Verdana"/>
              </a:rPr>
              <a:t>— Titular de los datos: Toda persona física o persona de existencia ideal con domicilio legal o delegaciones o sucursales en el país, cuyos datos sean objeto del tratamiento al que se refiere la presente ley.</a:t>
            </a:r>
            <a:endParaRPr sz="1400">
              <a:solidFill>
                <a:schemeClr val="dk1"/>
              </a:solidFill>
              <a:latin typeface="Verdana"/>
              <a:ea typeface="Verdana"/>
              <a:cs typeface="Verdana"/>
              <a:sym typeface="Verdana"/>
            </a:endParaRPr>
          </a:p>
          <a:p>
            <a:pPr indent="0" lvl="0" marL="381000" marR="381000" rtl="0" algn="just">
              <a:spcBef>
                <a:spcPts val="1500"/>
              </a:spcBef>
              <a:spcAft>
                <a:spcPts val="0"/>
              </a:spcAft>
              <a:buClr>
                <a:schemeClr val="dk1"/>
              </a:buClr>
              <a:buSzPts val="1100"/>
              <a:buFont typeface="Arial"/>
              <a:buNone/>
            </a:pPr>
            <a:r>
              <a:rPr lang="es" sz="1400">
                <a:solidFill>
                  <a:schemeClr val="dk1"/>
                </a:solidFill>
                <a:latin typeface="Verdana"/>
                <a:ea typeface="Verdana"/>
                <a:cs typeface="Verdana"/>
                <a:sym typeface="Verdana"/>
              </a:rPr>
              <a:t>— Usuario de datos: Toda persona, pública o privada que realice a su arbitrio el tratamiento de datos, ya sea en archivos, registros o bancos de datos propios o a través de conexión con los mismos.</a:t>
            </a:r>
            <a:endParaRPr sz="1400">
              <a:solidFill>
                <a:schemeClr val="dk1"/>
              </a:solidFill>
              <a:latin typeface="Verdana"/>
              <a:ea typeface="Verdana"/>
              <a:cs typeface="Verdana"/>
              <a:sym typeface="Verdana"/>
            </a:endParaRPr>
          </a:p>
          <a:p>
            <a:pPr indent="0" lvl="0" marL="381000" marR="381000" rtl="0" algn="just">
              <a:spcBef>
                <a:spcPts val="1500"/>
              </a:spcBef>
              <a:spcAft>
                <a:spcPts val="0"/>
              </a:spcAft>
              <a:buClr>
                <a:schemeClr val="dk1"/>
              </a:buClr>
              <a:buSzPts val="1100"/>
              <a:buFont typeface="Arial"/>
              <a:buNone/>
            </a:pPr>
            <a:r>
              <a:rPr lang="es" sz="1400">
                <a:solidFill>
                  <a:schemeClr val="dk1"/>
                </a:solidFill>
                <a:latin typeface="Verdana"/>
                <a:ea typeface="Verdana"/>
                <a:cs typeface="Verdana"/>
                <a:sym typeface="Verdana"/>
              </a:rPr>
              <a:t>— Disociación de datos: Todo tratamiento de datos personales de manera que la información obtenida no pueda asociarse a persona determinada o determinable.</a:t>
            </a:r>
            <a:endParaRPr sz="1400">
              <a:solidFill>
                <a:schemeClr val="dk1"/>
              </a:solidFill>
              <a:latin typeface="Verdana"/>
              <a:ea typeface="Verdana"/>
              <a:cs typeface="Verdana"/>
              <a:sym typeface="Verdana"/>
            </a:endParaRPr>
          </a:p>
          <a:p>
            <a:pPr indent="0" lvl="0" marL="0" rtl="0" algn="l">
              <a:spcBef>
                <a:spcPts val="150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157650"/>
            <a:ext cx="8520600" cy="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29" name="Google Shape;129;p25"/>
          <p:cNvSpPr txBox="1"/>
          <p:nvPr>
            <p:ph idx="1" type="body"/>
          </p:nvPr>
        </p:nvSpPr>
        <p:spPr>
          <a:xfrm>
            <a:off x="311700" y="512375"/>
            <a:ext cx="8520600" cy="405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0"/>
            <a:ext cx="8520600" cy="1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36" name="Google Shape;136;p26"/>
          <p:cNvSpPr txBox="1"/>
          <p:nvPr>
            <p:ph idx="1" type="body"/>
          </p:nvPr>
        </p:nvSpPr>
        <p:spPr>
          <a:xfrm>
            <a:off x="311700" y="0"/>
            <a:ext cx="9144000" cy="5399700"/>
          </a:xfrm>
          <a:prstGeom prst="rect">
            <a:avLst/>
          </a:prstGeom>
        </p:spPr>
        <p:txBody>
          <a:bodyPr anchorCtr="0" anchor="t" bIns="91425" lIns="91425" spcFirstLastPara="1" rIns="91425" wrap="square" tIns="91425">
            <a:noAutofit/>
          </a:bodyPr>
          <a:lstStyle/>
          <a:p>
            <a:pPr indent="0" lvl="0" marL="381000" marR="381000" rtl="0" algn="l">
              <a:spcBef>
                <a:spcPts val="800"/>
              </a:spcBef>
              <a:spcAft>
                <a:spcPts val="0"/>
              </a:spcAft>
              <a:buClr>
                <a:schemeClr val="dk1"/>
              </a:buClr>
              <a:buSzPts val="1100"/>
              <a:buFont typeface="Arial"/>
              <a:buNone/>
            </a:pPr>
            <a:r>
              <a:rPr lang="es" sz="1500">
                <a:solidFill>
                  <a:schemeClr val="dk1"/>
                </a:solidFill>
                <a:latin typeface="Verdana"/>
                <a:ea typeface="Verdana"/>
                <a:cs typeface="Verdana"/>
                <a:sym typeface="Verdana"/>
              </a:rPr>
              <a:t>— Archivo, registro, base o banco de datos: Indistintamente, designan al conjunto organizado de datos personales que sean objeto de tratamiento o procesamiento, electrónico o no, cualquiera que fuere la modalidad de su formación, almacenamiento, organización o acceso.                                      — Tratamiento de datos: Operaciones y procedimientos sistemáticos, electrónicos o no, que permitan la recolección, conservación, ordenación, almacenamiento, modificación, relacionamiento, evaluación, bloqueo, destrucción, y en general el procesamiento de datos personales, así como también su cesión a terceros a través de comunicaciones, consultas, interconexiones o transferencias.                                                                    — Responsable de archivo, registro, base o banco de datos: Persona física o de existencia ideal pública o privada, que es titular de un archivo, registro, base o banco de datos.                                                                                                — Datos informatizados: Los datos personales sometidos al tratamiento o procesamiento electrónico o automatizado.                                                          — Titular de los datos: Toda persona física o persona de existencia ideal con domicilio legal o delegaciones o sucursales en el país, cuyos datos sean objeto del tratamiento al que se refiere la presente ley.                                                       — Usuario de datos: Toda persona, pública o privada que realice a su arbitrio el tratamiento de datos, ya sea en archivos, registros o bancos de datos propios o a través de conexión con los mismos.</a:t>
            </a:r>
            <a:endParaRPr sz="1500">
              <a:solidFill>
                <a:schemeClr val="dk1"/>
              </a:solidFill>
              <a:latin typeface="Verdana"/>
              <a:ea typeface="Verdana"/>
              <a:cs typeface="Verdana"/>
              <a:sym typeface="Verdana"/>
            </a:endParaRPr>
          </a:p>
          <a:p>
            <a:pPr indent="0" lvl="0" marL="381000" marR="381000" rtl="0" algn="l">
              <a:spcBef>
                <a:spcPts val="1500"/>
              </a:spcBef>
              <a:spcAft>
                <a:spcPts val="0"/>
              </a:spcAft>
              <a:buClr>
                <a:schemeClr val="dk1"/>
              </a:buClr>
              <a:buSzPts val="1100"/>
              <a:buFont typeface="Arial"/>
              <a:buNone/>
            </a:pPr>
            <a:r>
              <a:rPr lang="es" sz="1500">
                <a:solidFill>
                  <a:schemeClr val="dk1"/>
                </a:solidFill>
                <a:latin typeface="Verdana"/>
                <a:ea typeface="Verdana"/>
                <a:cs typeface="Verdana"/>
                <a:sym typeface="Verdana"/>
              </a:rPr>
              <a:t>— Disociación de datos: Todo tratamiento de datos personales de manera que la información obtenida no pueda asociarse a persona determinada o determinable.</a:t>
            </a:r>
            <a:endParaRPr sz="1500">
              <a:solidFill>
                <a:schemeClr val="dk1"/>
              </a:solidFill>
              <a:latin typeface="Verdana"/>
              <a:ea typeface="Verdana"/>
              <a:cs typeface="Verdana"/>
              <a:sym typeface="Verdana"/>
            </a:endParaRPr>
          </a:p>
          <a:p>
            <a:pPr indent="0" lvl="0" marL="0" rtl="0" algn="l">
              <a:spcBef>
                <a:spcPts val="150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160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157650"/>
            <a:ext cx="8520600" cy="5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850">
                <a:highlight>
                  <a:srgbClr val="FFFFFF"/>
                </a:highlight>
                <a:latin typeface="Verdana"/>
                <a:ea typeface="Verdana"/>
                <a:cs typeface="Verdana"/>
                <a:sym typeface="Verdana"/>
              </a:rPr>
              <a:t>PRINCIPIOS BÁSICOS EN MATERIA DE HABEAS DATA</a:t>
            </a:r>
            <a:endParaRPr sz="3600"/>
          </a:p>
        </p:txBody>
      </p:sp>
      <p:sp>
        <p:nvSpPr>
          <p:cNvPr id="142" name="Google Shape;142;p27"/>
          <p:cNvSpPr txBox="1"/>
          <p:nvPr>
            <p:ph idx="1" type="body"/>
          </p:nvPr>
        </p:nvSpPr>
        <p:spPr>
          <a:xfrm>
            <a:off x="311700" y="571500"/>
            <a:ext cx="8520600" cy="39975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b="1" lang="es" sz="1550">
                <a:solidFill>
                  <a:schemeClr val="dk1"/>
                </a:solidFill>
                <a:highlight>
                  <a:srgbClr val="FFFFFF"/>
                </a:highlight>
                <a:latin typeface="Verdana"/>
                <a:ea typeface="Verdana"/>
                <a:cs typeface="Verdana"/>
                <a:sym typeface="Verdana"/>
              </a:rPr>
              <a:t>Provisión de datos sensibles                                                                      </a:t>
            </a:r>
            <a:r>
              <a:rPr lang="es" sz="1550">
                <a:solidFill>
                  <a:schemeClr val="dk1"/>
                </a:solidFill>
                <a:highlight>
                  <a:srgbClr val="FFFFFF"/>
                </a:highlight>
                <a:latin typeface="Verdana"/>
                <a:ea typeface="Verdana"/>
                <a:cs typeface="Verdana"/>
                <a:sym typeface="Verdana"/>
              </a:rPr>
              <a:t>Ninguna persona puede ser obligada a proporcionar datos sensibles.                     Los datos sensibles sólo pueden ser recolectados y ser objeto de tratamiento cuando medien razones de interés general autorizadas por ley. También podrán ser tratados con finalidades estadísticas o científicas cuando no puedan ser identificados sus titulares.                                                                           Queda prohibida la formación de archivos, bancos o registros que almacenen información que directa o indirectamente revele datos sensibles, salvo conformidad de sus titulares.                                                                                              Los datos relativos a antecedentes penales o contravencionales sólo pueden ser objeto de tratamiento por parte de las autoridades públicas competentes, en el marco de las leyes y reglamentaciones respectivas.</a:t>
            </a:r>
            <a:endParaRPr sz="1550">
              <a:solidFill>
                <a:schemeClr val="dk1"/>
              </a:solidFill>
              <a:highlight>
                <a:srgbClr val="FFFFFF"/>
              </a:highlight>
              <a:latin typeface="Verdana"/>
              <a:ea typeface="Verdana"/>
              <a:cs typeface="Verdana"/>
              <a:sym typeface="Verdana"/>
            </a:endParaRPr>
          </a:p>
          <a:p>
            <a:pPr indent="0" lvl="0" marL="0" rtl="0" algn="l">
              <a:spcBef>
                <a:spcPts val="17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118250"/>
            <a:ext cx="8520600" cy="2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48" name="Google Shape;148;p28"/>
          <p:cNvSpPr txBox="1"/>
          <p:nvPr>
            <p:ph idx="1" type="body"/>
          </p:nvPr>
        </p:nvSpPr>
        <p:spPr>
          <a:xfrm>
            <a:off x="311700" y="335150"/>
            <a:ext cx="8520600" cy="43749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b="1" lang="es" sz="1550">
                <a:solidFill>
                  <a:schemeClr val="dk1"/>
                </a:solidFill>
                <a:highlight>
                  <a:srgbClr val="FFFFFF"/>
                </a:highlight>
                <a:latin typeface="Verdana"/>
                <a:ea typeface="Verdana"/>
                <a:cs typeface="Verdana"/>
                <a:sym typeface="Verdana"/>
              </a:rPr>
              <a:t>Recolección y almacenamiento de los datos </a:t>
            </a:r>
            <a:r>
              <a:rPr lang="es" sz="1550">
                <a:solidFill>
                  <a:schemeClr val="dk1"/>
                </a:solidFill>
                <a:highlight>
                  <a:srgbClr val="FFFFFF"/>
                </a:highlight>
                <a:latin typeface="Verdana"/>
                <a:ea typeface="Verdana"/>
                <a:cs typeface="Verdana"/>
                <a:sym typeface="Verdana"/>
              </a:rPr>
              <a:t>                                                  La recolección de datos no puede hacerse por medios desleales, fraudulentos o en forma contraria a las disposiciones de la ley.                                     </a:t>
            </a:r>
            <a:r>
              <a:rPr b="1" lang="es" sz="1550">
                <a:solidFill>
                  <a:schemeClr val="dk1"/>
                </a:solidFill>
                <a:highlight>
                  <a:srgbClr val="FFFFFF"/>
                </a:highlight>
                <a:latin typeface="Verdana"/>
                <a:ea typeface="Verdana"/>
                <a:cs typeface="Verdana"/>
                <a:sym typeface="Verdana"/>
              </a:rPr>
              <a:t>Consentimiento y/o autorización para obtener los datos                               </a:t>
            </a:r>
            <a:r>
              <a:rPr lang="es" sz="1550">
                <a:solidFill>
                  <a:schemeClr val="dk1"/>
                </a:solidFill>
                <a:highlight>
                  <a:srgbClr val="FFFFFF"/>
                </a:highlight>
                <a:latin typeface="Verdana"/>
                <a:ea typeface="Verdana"/>
                <a:cs typeface="Verdana"/>
                <a:sym typeface="Verdana"/>
              </a:rPr>
              <a:t>El tratamiento de datos personales y/o sensibles es ilícito cuando el titular no hubiere prestado su consentimiento libre,                                               </a:t>
            </a:r>
            <a:r>
              <a:rPr b="1" lang="es" sz="1550">
                <a:solidFill>
                  <a:schemeClr val="dk1"/>
                </a:solidFill>
                <a:highlight>
                  <a:srgbClr val="FFFFFF"/>
                </a:highlight>
                <a:latin typeface="Verdana"/>
                <a:ea typeface="Verdana"/>
                <a:cs typeface="Verdana"/>
                <a:sym typeface="Verdana"/>
              </a:rPr>
              <a:t>DERECHOS DEL TITULAR DE LOS DATOS PERSONALES</a:t>
            </a:r>
            <a:endParaRPr b="1" sz="1550">
              <a:solidFill>
                <a:schemeClr val="dk1"/>
              </a:solidFill>
              <a:highlight>
                <a:srgbClr val="FFFFFF"/>
              </a:highlight>
              <a:latin typeface="Verdana"/>
              <a:ea typeface="Verdana"/>
              <a:cs typeface="Verdana"/>
              <a:sym typeface="Verdana"/>
            </a:endParaRPr>
          </a:p>
          <a:p>
            <a:pPr indent="0" lvl="0" marL="0" rtl="0" algn="l">
              <a:lnSpc>
                <a:spcPct val="140000"/>
              </a:lnSpc>
              <a:spcBef>
                <a:spcPts val="1700"/>
              </a:spcBef>
              <a:spcAft>
                <a:spcPts val="0"/>
              </a:spcAft>
              <a:buNone/>
            </a:pPr>
            <a:r>
              <a:rPr b="1" lang="es" sz="1550">
                <a:solidFill>
                  <a:schemeClr val="dk1"/>
                </a:solidFill>
                <a:highlight>
                  <a:srgbClr val="FFFFFF"/>
                </a:highlight>
                <a:latin typeface="Verdana"/>
                <a:ea typeface="Verdana"/>
                <a:cs typeface="Verdana"/>
                <a:sym typeface="Verdana"/>
              </a:rPr>
              <a:t>Derecho de información </a:t>
            </a:r>
            <a:r>
              <a:rPr lang="es" sz="1550">
                <a:solidFill>
                  <a:schemeClr val="dk1"/>
                </a:solidFill>
                <a:highlight>
                  <a:srgbClr val="FFFFFF"/>
                </a:highlight>
                <a:latin typeface="Verdana"/>
                <a:ea typeface="Verdana"/>
                <a:cs typeface="Verdana"/>
                <a:sym typeface="Verdana"/>
              </a:rPr>
              <a:t>Toda persona puede solicitar información al organismo </a:t>
            </a:r>
            <a:r>
              <a:rPr b="1" lang="es" sz="1550">
                <a:solidFill>
                  <a:schemeClr val="dk1"/>
                </a:solidFill>
                <a:highlight>
                  <a:srgbClr val="FFFFFF"/>
                </a:highlight>
                <a:latin typeface="Verdana"/>
                <a:ea typeface="Verdana"/>
                <a:cs typeface="Verdana"/>
                <a:sym typeface="Verdana"/>
              </a:rPr>
              <a:t>Derecho de acceso </a:t>
            </a:r>
            <a:r>
              <a:rPr lang="es" sz="1550">
                <a:solidFill>
                  <a:schemeClr val="dk1"/>
                </a:solidFill>
                <a:highlight>
                  <a:srgbClr val="FFFFFF"/>
                </a:highlight>
                <a:latin typeface="Verdana"/>
                <a:ea typeface="Verdana"/>
                <a:cs typeface="Verdana"/>
                <a:sym typeface="Verdana"/>
              </a:rPr>
              <a:t>El titular de los datos, previa acreditación de su identidad, tiene derecho a solicitar y obtener información de sus datos personales i</a:t>
            </a:r>
            <a:endParaRPr sz="1550">
              <a:solidFill>
                <a:schemeClr val="dk1"/>
              </a:solidFill>
              <a:highlight>
                <a:srgbClr val="FFFFFF"/>
              </a:highlight>
              <a:latin typeface="Verdana"/>
              <a:ea typeface="Verdana"/>
              <a:cs typeface="Verdana"/>
              <a:sym typeface="Verdana"/>
            </a:endParaRPr>
          </a:p>
          <a:p>
            <a:pPr indent="0" lvl="0" marL="0" rtl="0" algn="l">
              <a:lnSpc>
                <a:spcPct val="140000"/>
              </a:lnSpc>
              <a:spcBef>
                <a:spcPts val="1700"/>
              </a:spcBef>
              <a:spcAft>
                <a:spcPts val="0"/>
              </a:spcAft>
              <a:buNone/>
            </a:pPr>
            <a:r>
              <a:t/>
            </a:r>
            <a:endParaRPr sz="1550">
              <a:solidFill>
                <a:schemeClr val="dk1"/>
              </a:solidFill>
              <a:highlight>
                <a:srgbClr val="FFFFFF"/>
              </a:highlight>
              <a:latin typeface="Verdana"/>
              <a:ea typeface="Verdana"/>
              <a:cs typeface="Verdana"/>
              <a:sym typeface="Verdana"/>
            </a:endParaRPr>
          </a:p>
          <a:p>
            <a:pPr indent="0" lvl="0" marL="0" rtl="0" algn="l">
              <a:lnSpc>
                <a:spcPct val="140000"/>
              </a:lnSpc>
              <a:spcBef>
                <a:spcPts val="1700"/>
              </a:spcBef>
              <a:spcAft>
                <a:spcPts val="0"/>
              </a:spcAft>
              <a:buClr>
                <a:schemeClr val="dk1"/>
              </a:buClr>
              <a:buSzPts val="1100"/>
              <a:buFont typeface="Arial"/>
              <a:buNone/>
            </a:pPr>
            <a:r>
              <a:t/>
            </a:r>
            <a:endParaRPr sz="1550">
              <a:solidFill>
                <a:schemeClr val="dk1"/>
              </a:solidFill>
              <a:highlight>
                <a:srgbClr val="FFFFFF"/>
              </a:highlight>
              <a:latin typeface="Verdana"/>
              <a:ea typeface="Verdana"/>
              <a:cs typeface="Verdana"/>
              <a:sym typeface="Verdana"/>
            </a:endParaRPr>
          </a:p>
          <a:p>
            <a:pPr indent="0" lvl="0" marL="0" rtl="0" algn="l">
              <a:spcBef>
                <a:spcPts val="17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0"/>
            <a:ext cx="8520600" cy="2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54" name="Google Shape;154;p29"/>
          <p:cNvSpPr txBox="1"/>
          <p:nvPr>
            <p:ph idx="1" type="body"/>
          </p:nvPr>
        </p:nvSpPr>
        <p:spPr>
          <a:xfrm>
            <a:off x="311700" y="236400"/>
            <a:ext cx="8520600" cy="4572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sz="1700">
                <a:solidFill>
                  <a:srgbClr val="333333"/>
                </a:solidFill>
              </a:rPr>
              <a:t>Los </a:t>
            </a:r>
            <a:r>
              <a:rPr b="1" lang="es" sz="1700">
                <a:solidFill>
                  <a:srgbClr val="333333"/>
                </a:solidFill>
              </a:rPr>
              <a:t>datos sensibles</a:t>
            </a:r>
            <a:r>
              <a:rPr lang="es" sz="1700">
                <a:solidFill>
                  <a:srgbClr val="333333"/>
                </a:solidFill>
              </a:rPr>
              <a:t>, pertenecen a una categoría especial de datos, que por su influencia en la intimidad requieren una mayor protección que el resto de datos de carácter personal.</a:t>
            </a:r>
            <a:endParaRPr sz="1700">
              <a:solidFill>
                <a:srgbClr val="333333"/>
              </a:solidFill>
            </a:endParaRPr>
          </a:p>
          <a:p>
            <a:pPr indent="0" lvl="0" marL="0" rtl="0" algn="just">
              <a:spcBef>
                <a:spcPts val="0"/>
              </a:spcBef>
              <a:spcAft>
                <a:spcPts val="0"/>
              </a:spcAft>
              <a:buNone/>
            </a:pPr>
            <a:r>
              <a:rPr lang="es" sz="1700">
                <a:solidFill>
                  <a:srgbClr val="333333"/>
                </a:solidFill>
              </a:rPr>
              <a:t>Esta </a:t>
            </a:r>
            <a:r>
              <a:rPr b="1" lang="es" sz="1700">
                <a:solidFill>
                  <a:srgbClr val="333333"/>
                </a:solidFill>
              </a:rPr>
              <a:t>especial protección</a:t>
            </a:r>
            <a:r>
              <a:rPr lang="es" sz="1700">
                <a:solidFill>
                  <a:srgbClr val="333333"/>
                </a:solidFill>
              </a:rPr>
              <a:t> se justifica en el hecho de que, debido a la información a la que se refiere este tipo de datos, el tratamiento indebido de los mismos, además de lesionar el derecho fundamental a la protección de datos, podría dañar otros derechos fundamentales.</a:t>
            </a:r>
            <a:endParaRPr b="1" sz="1700">
              <a:solidFill>
                <a:srgbClr val="135CAE"/>
              </a:solidFill>
            </a:endParaRPr>
          </a:p>
          <a:p>
            <a:pPr indent="0" lvl="0" marL="0" rtl="0" algn="just">
              <a:lnSpc>
                <a:spcPct val="126923"/>
              </a:lnSpc>
              <a:spcBef>
                <a:spcPts val="0"/>
              </a:spcBef>
              <a:spcAft>
                <a:spcPts val="0"/>
              </a:spcAft>
              <a:buClr>
                <a:schemeClr val="dk1"/>
              </a:buClr>
              <a:buSzPts val="1100"/>
              <a:buFont typeface="Arial"/>
              <a:buNone/>
            </a:pPr>
            <a:r>
              <a:rPr b="1" lang="es" sz="1700">
                <a:solidFill>
                  <a:srgbClr val="135CAE"/>
                </a:solidFill>
              </a:rPr>
              <a:t>SE DIVIDEN EN TRES GRUPOS:</a:t>
            </a:r>
            <a:endParaRPr b="1" sz="1700">
              <a:solidFill>
                <a:srgbClr val="135CAE"/>
              </a:solidFill>
            </a:endParaRPr>
          </a:p>
          <a:p>
            <a:pPr indent="-342900" lvl="0" marL="698500" rtl="0" algn="l">
              <a:lnSpc>
                <a:spcPct val="150000"/>
              </a:lnSpc>
              <a:spcBef>
                <a:spcPts val="0"/>
              </a:spcBef>
              <a:spcAft>
                <a:spcPts val="0"/>
              </a:spcAft>
              <a:buClr>
                <a:srgbClr val="333333"/>
              </a:buClr>
              <a:buSzPts val="1800"/>
              <a:buAutoNum type="arabicPeriod"/>
            </a:pPr>
            <a:r>
              <a:rPr b="1" lang="es" sz="1700">
                <a:solidFill>
                  <a:srgbClr val="333333"/>
                </a:solidFill>
              </a:rPr>
              <a:t>Aquellos que revelan la ideología, afiliación sindical, religión y creencias de una persona física.</a:t>
            </a:r>
            <a:endParaRPr b="1" sz="1700">
              <a:solidFill>
                <a:srgbClr val="333333"/>
              </a:solidFill>
            </a:endParaRPr>
          </a:p>
          <a:p>
            <a:pPr indent="-342900" lvl="0" marL="698500" rtl="0" algn="l">
              <a:lnSpc>
                <a:spcPct val="150000"/>
              </a:lnSpc>
              <a:spcBef>
                <a:spcPts val="0"/>
              </a:spcBef>
              <a:spcAft>
                <a:spcPts val="0"/>
              </a:spcAft>
              <a:buClr>
                <a:srgbClr val="333333"/>
              </a:buClr>
              <a:buSzPts val="1800"/>
              <a:buAutoNum type="arabicPeriod"/>
            </a:pPr>
            <a:r>
              <a:rPr b="1" lang="es" sz="1700">
                <a:solidFill>
                  <a:srgbClr val="333333"/>
                </a:solidFill>
              </a:rPr>
              <a:t>Aquellos que hacen referencia al origen racial, a la salud y a la vida sexual.</a:t>
            </a:r>
            <a:endParaRPr b="1" sz="1700">
              <a:solidFill>
                <a:srgbClr val="333333"/>
              </a:solidFill>
            </a:endParaRPr>
          </a:p>
          <a:p>
            <a:pPr indent="-342900" lvl="0" marL="698500" rtl="0" algn="l">
              <a:lnSpc>
                <a:spcPct val="150000"/>
              </a:lnSpc>
              <a:spcBef>
                <a:spcPts val="0"/>
              </a:spcBef>
              <a:spcAft>
                <a:spcPts val="0"/>
              </a:spcAft>
              <a:buClr>
                <a:srgbClr val="333333"/>
              </a:buClr>
              <a:buSzPts val="1800"/>
              <a:buAutoNum type="arabicPeriod"/>
            </a:pPr>
            <a:r>
              <a:rPr b="1" lang="es" sz="1700">
                <a:solidFill>
                  <a:srgbClr val="333333"/>
                </a:solidFill>
              </a:rPr>
              <a:t>Los relativos a la comisión de infracciones penales o administrativas.</a:t>
            </a:r>
            <a:endParaRPr b="1" sz="1700">
              <a:solidFill>
                <a:srgbClr val="333333"/>
              </a:solidFill>
            </a:endParaRPr>
          </a:p>
          <a:p>
            <a:pPr indent="0" lvl="0" marL="0" rtl="0" algn="l">
              <a:spcBef>
                <a:spcPts val="2200"/>
              </a:spcBef>
              <a:spcAft>
                <a:spcPts val="1600"/>
              </a:spcAft>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177350"/>
            <a:ext cx="8520600" cy="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60" name="Google Shape;160;p30"/>
          <p:cNvSpPr txBox="1"/>
          <p:nvPr>
            <p:ph idx="1" type="body"/>
          </p:nvPr>
        </p:nvSpPr>
        <p:spPr>
          <a:xfrm>
            <a:off x="311700" y="492675"/>
            <a:ext cx="8520600" cy="4650900"/>
          </a:xfrm>
          <a:prstGeom prst="rect">
            <a:avLst/>
          </a:prstGeom>
        </p:spPr>
        <p:txBody>
          <a:bodyPr anchorCtr="0" anchor="t" bIns="91425" lIns="91425" spcFirstLastPara="1" rIns="91425" wrap="square" tIns="91425">
            <a:noAutofit/>
          </a:bodyPr>
          <a:lstStyle/>
          <a:p>
            <a:pPr indent="0" lvl="0" marL="0" rtl="0" algn="l">
              <a:lnSpc>
                <a:spcPct val="114705"/>
              </a:lnSpc>
              <a:spcBef>
                <a:spcPts val="0"/>
              </a:spcBef>
              <a:spcAft>
                <a:spcPts val="0"/>
              </a:spcAft>
              <a:buClr>
                <a:schemeClr val="dk1"/>
              </a:buClr>
              <a:buSzPts val="1100"/>
              <a:buFont typeface="Arial"/>
              <a:buNone/>
            </a:pPr>
            <a:r>
              <a:rPr b="1" lang="es" sz="1900">
                <a:solidFill>
                  <a:srgbClr val="333333"/>
                </a:solidFill>
              </a:rPr>
              <a:t>TRATAMIENTO DE LOS DATOS RELATIVOS AL ORIGEN RACIAL, A LA SALUD Y A LA VIDA SEXUAL                                                                    </a:t>
            </a:r>
            <a:r>
              <a:rPr lang="es" sz="1900">
                <a:solidFill>
                  <a:srgbClr val="333333"/>
                </a:solidFill>
              </a:rPr>
              <a:t>Este tipo de datos sólo podrán ser recabados, tratados y cedidos cuando, por razones de interés general, así lo disponga una ley o el afectado consienta expresamente.                                                                                               Este tipo de datos requiere un </a:t>
            </a:r>
            <a:r>
              <a:rPr b="1" lang="es" sz="1900">
                <a:solidFill>
                  <a:srgbClr val="333333"/>
                </a:solidFill>
              </a:rPr>
              <a:t>consentimiento expreso</a:t>
            </a:r>
            <a:r>
              <a:rPr lang="es" sz="1900">
                <a:solidFill>
                  <a:srgbClr val="333333"/>
                </a:solidFill>
              </a:rPr>
              <a:t> del afectado para poder ser objeto de tratamiento y de su posterior cesión.</a:t>
            </a:r>
            <a:endParaRPr sz="1900">
              <a:solidFill>
                <a:srgbClr val="333333"/>
              </a:solidFill>
            </a:endParaRPr>
          </a:p>
          <a:p>
            <a:pPr indent="0" lvl="0" marL="0" rtl="0" algn="l">
              <a:lnSpc>
                <a:spcPct val="114705"/>
              </a:lnSpc>
              <a:spcBef>
                <a:spcPts val="1100"/>
              </a:spcBef>
              <a:spcAft>
                <a:spcPts val="0"/>
              </a:spcAft>
              <a:buClr>
                <a:schemeClr val="dk1"/>
              </a:buClr>
              <a:buSzPts val="1100"/>
              <a:buFont typeface="Arial"/>
              <a:buNone/>
            </a:pPr>
            <a:r>
              <a:rPr b="1" lang="es" sz="1900">
                <a:solidFill>
                  <a:srgbClr val="333333"/>
                </a:solidFill>
              </a:rPr>
              <a:t>DATOS RELATIVOS A INFRACCIONES PENALES O ADMINISTRATIVAS</a:t>
            </a:r>
            <a:endParaRPr b="1" sz="1900">
              <a:solidFill>
                <a:srgbClr val="333333"/>
              </a:solidFill>
            </a:endParaRPr>
          </a:p>
          <a:p>
            <a:pPr indent="0" lvl="0" marL="0" rtl="0" algn="l">
              <a:spcBef>
                <a:spcPts val="1100"/>
              </a:spcBef>
              <a:spcAft>
                <a:spcPts val="0"/>
              </a:spcAft>
              <a:buClr>
                <a:schemeClr val="dk1"/>
              </a:buClr>
              <a:buSzPts val="1100"/>
              <a:buFont typeface="Arial"/>
              <a:buNone/>
            </a:pPr>
            <a:r>
              <a:rPr lang="es" sz="1900">
                <a:solidFill>
                  <a:srgbClr val="333333"/>
                </a:solidFill>
              </a:rPr>
              <a:t>Este tipo de datos sólo podrán ser incluidos en ficheros de las Administraciones públicas competentes en los supuestos previstos en las respectivas normas reguladoras. </a:t>
            </a:r>
            <a:endParaRPr sz="1900">
              <a:solidFill>
                <a:srgbClr val="333333"/>
              </a:solidFill>
            </a:endParaRPr>
          </a:p>
          <a:p>
            <a:pPr indent="0" lvl="0" marL="0" rtl="0" algn="l">
              <a:spcBef>
                <a:spcPts val="0"/>
              </a:spcBef>
              <a:spcAft>
                <a:spcPts val="0"/>
              </a:spcAft>
              <a:buNone/>
            </a:pPr>
            <a:r>
              <a:rPr lang="es" sz="1900">
                <a:solidFill>
                  <a:srgbClr val="333333"/>
                </a:solidFill>
              </a:rPr>
              <a:t>Los antecedentes penales constan en el </a:t>
            </a:r>
            <a:r>
              <a:rPr b="1" lang="es" sz="1900">
                <a:solidFill>
                  <a:srgbClr val="333333"/>
                </a:solidFill>
              </a:rPr>
              <a:t>Registro de Penados</a:t>
            </a:r>
            <a:r>
              <a:rPr lang="es" sz="1900">
                <a:solidFill>
                  <a:srgbClr val="333333"/>
                </a:solidFill>
              </a:rPr>
              <a:t>, que depende del Ministerio de Justicia.</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82700"/>
            <a:ext cx="8520600" cy="43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2192300" y="252950"/>
            <a:ext cx="5579175" cy="453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250">
                <a:solidFill>
                  <a:srgbClr val="202122"/>
                </a:solidFill>
                <a:highlight>
                  <a:srgbClr val="FFFFFF"/>
                </a:highlight>
              </a:rPr>
              <a:t>El </a:t>
            </a:r>
            <a:r>
              <a:rPr b="1" i="1" lang="es" sz="2250">
                <a:solidFill>
                  <a:srgbClr val="202122"/>
                </a:solidFill>
                <a:highlight>
                  <a:srgbClr val="FFFFFF"/>
                </a:highlight>
              </a:rPr>
              <a:t>habeas data</a:t>
            </a:r>
            <a:r>
              <a:rPr lang="es" sz="2250">
                <a:solidFill>
                  <a:srgbClr val="202122"/>
                </a:solidFill>
                <a:highlight>
                  <a:srgbClr val="FFFFFF"/>
                </a:highlight>
              </a:rPr>
              <a:t> (del latín: </a:t>
            </a:r>
            <a:r>
              <a:rPr i="1" lang="es" sz="2250">
                <a:solidFill>
                  <a:srgbClr val="202122"/>
                </a:solidFill>
                <a:highlight>
                  <a:srgbClr val="FFFFFF"/>
                </a:highlight>
              </a:rPr>
              <a:t>tener datos presentes e información</a:t>
            </a:r>
            <a:r>
              <a:rPr lang="es" sz="2250">
                <a:solidFill>
                  <a:srgbClr val="202122"/>
                </a:solidFill>
                <a:highlight>
                  <a:srgbClr val="FFFFFF"/>
                </a:highlight>
              </a:rPr>
              <a:t>)</a:t>
            </a:r>
            <a:endParaRPr sz="4000"/>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es" sz="1400">
                <a:solidFill>
                  <a:srgbClr val="202122"/>
                </a:solidFill>
                <a:highlight>
                  <a:srgbClr val="FFFFFF"/>
                </a:highlight>
              </a:rPr>
              <a:t>Es una </a:t>
            </a:r>
            <a:r>
              <a:rPr lang="es" sz="1400">
                <a:solidFill>
                  <a:srgbClr val="0B0080"/>
                </a:solidFill>
                <a:highlight>
                  <a:srgbClr val="FFFFFF"/>
                </a:highlight>
                <a:uFill>
                  <a:noFill/>
                </a:uFill>
                <a:hlinkClick r:id="rId3"/>
              </a:rPr>
              <a:t>acción </a:t>
            </a:r>
            <a:r>
              <a:rPr lang="es" sz="1400">
                <a:solidFill>
                  <a:srgbClr val="202122"/>
                </a:solidFill>
                <a:highlight>
                  <a:srgbClr val="FFFFFF"/>
                </a:highlight>
              </a:rPr>
              <a:t>propia del derecho, normalmente </a:t>
            </a:r>
            <a:r>
              <a:rPr lang="es" sz="1400">
                <a:solidFill>
                  <a:srgbClr val="0B0080"/>
                </a:solidFill>
                <a:highlight>
                  <a:srgbClr val="FFFFFF"/>
                </a:highlight>
                <a:uFill>
                  <a:noFill/>
                </a:uFill>
                <a:hlinkClick r:id="rId4"/>
              </a:rPr>
              <a:t>constitucional</a:t>
            </a:r>
            <a:r>
              <a:rPr lang="es" sz="1400">
                <a:solidFill>
                  <a:srgbClr val="202122"/>
                </a:solidFill>
                <a:highlight>
                  <a:srgbClr val="FFFFFF"/>
                </a:highlight>
              </a:rPr>
              <a:t>, que confirma el derecho de cualquier </a:t>
            </a:r>
            <a:r>
              <a:rPr lang="es" sz="1400">
                <a:solidFill>
                  <a:srgbClr val="0B0080"/>
                </a:solidFill>
                <a:highlight>
                  <a:srgbClr val="FFFFFF"/>
                </a:highlight>
                <a:uFill>
                  <a:noFill/>
                </a:uFill>
                <a:hlinkClick r:id="rId5"/>
              </a:rPr>
              <a:t>persona</a:t>
            </a:r>
            <a:r>
              <a:rPr lang="es" sz="1400">
                <a:solidFill>
                  <a:srgbClr val="202122"/>
                </a:solidFill>
                <a:highlight>
                  <a:srgbClr val="FFFFFF"/>
                </a:highlight>
              </a:rPr>
              <a:t> física o jurídica para solicitar y obtener la información existente sobre su </a:t>
            </a:r>
            <a:r>
              <a:rPr lang="es" sz="1400">
                <a:solidFill>
                  <a:srgbClr val="0B0080"/>
                </a:solidFill>
                <a:highlight>
                  <a:srgbClr val="FFFFFF"/>
                </a:highlight>
                <a:uFill>
                  <a:noFill/>
                </a:uFill>
                <a:hlinkClick r:id="rId6"/>
              </a:rPr>
              <a:t>persona</a:t>
            </a:r>
            <a:r>
              <a:rPr lang="es" sz="1400">
                <a:solidFill>
                  <a:srgbClr val="202122"/>
                </a:solidFill>
                <a:highlight>
                  <a:srgbClr val="FFFFFF"/>
                </a:highlight>
              </a:rPr>
              <a:t>, y de solicitar su eliminación o corrección si fuera falsa o estuviera desactualizada.</a:t>
            </a:r>
            <a:endParaRPr sz="1400">
              <a:solidFill>
                <a:srgbClr val="202122"/>
              </a:solidFill>
              <a:highlight>
                <a:srgbClr val="FFFFFF"/>
              </a:highlight>
            </a:endParaRPr>
          </a:p>
          <a:p>
            <a:pPr indent="0" lvl="0" marL="0" rtl="0" algn="l">
              <a:spcBef>
                <a:spcPts val="500"/>
              </a:spcBef>
              <a:spcAft>
                <a:spcPts val="0"/>
              </a:spcAft>
              <a:buNone/>
            </a:pPr>
            <a:r>
              <a:rPr lang="es" sz="1400">
                <a:solidFill>
                  <a:srgbClr val="202122"/>
                </a:solidFill>
                <a:highlight>
                  <a:srgbClr val="FFFFFF"/>
                </a:highlight>
              </a:rPr>
              <a:t>Este derecho aplica a información almacenada en registros o </a:t>
            </a:r>
            <a:r>
              <a:rPr lang="es" sz="1400">
                <a:solidFill>
                  <a:srgbClr val="0B0080"/>
                </a:solidFill>
                <a:highlight>
                  <a:srgbClr val="FFFFFF"/>
                </a:highlight>
                <a:uFill>
                  <a:noFill/>
                </a:uFill>
                <a:hlinkClick r:id="rId7"/>
              </a:rPr>
              <a:t>banco de datos</a:t>
            </a:r>
            <a:r>
              <a:rPr lang="es" sz="1400">
                <a:solidFill>
                  <a:srgbClr val="202122"/>
                </a:solidFill>
                <a:highlight>
                  <a:srgbClr val="FFFFFF"/>
                </a:highlight>
              </a:rPr>
              <a:t> de todo tipo, ya sea en instituciones públicas o privadas, y en registros informáticos o no.</a:t>
            </a:r>
            <a:endParaRPr sz="1400">
              <a:solidFill>
                <a:srgbClr val="202122"/>
              </a:solidFill>
              <a:highlight>
                <a:srgbClr val="FFFFFF"/>
              </a:highlight>
            </a:endParaRPr>
          </a:p>
          <a:p>
            <a:pPr indent="0" lvl="0" marL="0" rtl="0" algn="l">
              <a:spcBef>
                <a:spcPts val="500"/>
              </a:spcBef>
              <a:spcAft>
                <a:spcPts val="0"/>
              </a:spcAft>
              <a:buNone/>
            </a:pPr>
            <a:r>
              <a:rPr lang="es" sz="1400">
                <a:solidFill>
                  <a:srgbClr val="202122"/>
                </a:solidFill>
                <a:highlight>
                  <a:srgbClr val="FFFFFF"/>
                </a:highlight>
              </a:rPr>
              <a:t> El derecho </a:t>
            </a:r>
            <a:r>
              <a:rPr i="1" lang="es" sz="1400">
                <a:solidFill>
                  <a:srgbClr val="202122"/>
                </a:solidFill>
                <a:highlight>
                  <a:srgbClr val="FFFFFF"/>
                </a:highlight>
              </a:rPr>
              <a:t>habeas data</a:t>
            </a:r>
            <a:r>
              <a:rPr lang="es" sz="1400">
                <a:solidFill>
                  <a:srgbClr val="202122"/>
                </a:solidFill>
                <a:highlight>
                  <a:srgbClr val="FFFFFF"/>
                </a:highlight>
              </a:rPr>
              <a:t> puede cobijar también el concepto de </a:t>
            </a:r>
            <a:r>
              <a:rPr i="1" lang="es" sz="1400">
                <a:solidFill>
                  <a:srgbClr val="202122"/>
                </a:solidFill>
                <a:highlight>
                  <a:srgbClr val="FFFFFF"/>
                </a:highlight>
              </a:rPr>
              <a:t>derecho al olvido</a:t>
            </a:r>
            <a:r>
              <a:rPr lang="es" sz="1400">
                <a:solidFill>
                  <a:srgbClr val="202122"/>
                </a:solidFill>
                <a:highlight>
                  <a:srgbClr val="FFFFFF"/>
                </a:highlight>
              </a:rPr>
              <a:t>, esto es, el derecho a eliminar información que se considera obsoleta por el transcurso del tiempo y ha perdido su utilidad. </a:t>
            </a:r>
            <a:endParaRPr sz="1400">
              <a:solidFill>
                <a:srgbClr val="202122"/>
              </a:solidFill>
              <a:highlight>
                <a:srgbClr val="FFFFFF"/>
              </a:highlight>
            </a:endParaRPr>
          </a:p>
          <a:p>
            <a:pPr indent="0" lvl="0" marL="0" rtl="0" algn="l">
              <a:spcBef>
                <a:spcPts val="500"/>
              </a:spcBef>
              <a:spcAft>
                <a:spcPts val="0"/>
              </a:spcAft>
              <a:buClr>
                <a:schemeClr val="dk1"/>
              </a:buClr>
              <a:buSzPts val="1100"/>
              <a:buFont typeface="Arial"/>
              <a:buNone/>
            </a:pPr>
            <a:r>
              <a:rPr lang="es" sz="1400">
                <a:solidFill>
                  <a:srgbClr val="202122"/>
                </a:solidFill>
                <a:highlight>
                  <a:srgbClr val="FFFFFF"/>
                </a:highlight>
              </a:rPr>
              <a:t>En términos más específicos el </a:t>
            </a:r>
            <a:r>
              <a:rPr i="1" lang="es" sz="1400">
                <a:solidFill>
                  <a:srgbClr val="202122"/>
                </a:solidFill>
                <a:highlight>
                  <a:srgbClr val="FFFFFF"/>
                </a:highlight>
              </a:rPr>
              <a:t>habeas data</a:t>
            </a:r>
            <a:r>
              <a:rPr lang="es" sz="1400">
                <a:solidFill>
                  <a:srgbClr val="202122"/>
                </a:solidFill>
                <a:highlight>
                  <a:srgbClr val="FFFFFF"/>
                </a:highlight>
              </a:rPr>
              <a:t> es una acción que puede realizar cualquier ciudadano cuando sus datos no son válidos, alguna deuda que no sea real, etc.</a:t>
            </a:r>
            <a:endParaRPr sz="1400">
              <a:solidFill>
                <a:srgbClr val="202122"/>
              </a:solidFill>
              <a:highlight>
                <a:srgbClr val="FFFFFF"/>
              </a:highlight>
            </a:endParaRPr>
          </a:p>
          <a:p>
            <a:pPr indent="0" lvl="0" marL="0" rtl="0" algn="l">
              <a:spcBef>
                <a:spcPts val="5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40525"/>
            <a:ext cx="8520600" cy="674700"/>
          </a:xfrm>
          <a:prstGeom prst="rect">
            <a:avLst/>
          </a:prstGeom>
        </p:spPr>
        <p:txBody>
          <a:bodyPr anchorCtr="0" anchor="t" bIns="91425" lIns="91425" spcFirstLastPara="1" rIns="91425" wrap="square" tIns="91425">
            <a:noAutofit/>
          </a:bodyPr>
          <a:lstStyle/>
          <a:p>
            <a:pPr indent="0" lvl="0" marL="0" rtl="0" algn="l">
              <a:lnSpc>
                <a:spcPct val="130000"/>
              </a:lnSpc>
              <a:spcBef>
                <a:spcPts val="1700"/>
              </a:spcBef>
              <a:spcAft>
                <a:spcPts val="0"/>
              </a:spcAft>
              <a:buClr>
                <a:schemeClr val="dk1"/>
              </a:buClr>
              <a:buSzPts val="1100"/>
              <a:buFont typeface="Arial"/>
              <a:buNone/>
            </a:pPr>
            <a:r>
              <a:rPr lang="es" sz="2200">
                <a:highlight>
                  <a:srgbClr val="FFFFFF"/>
                </a:highlight>
                <a:latin typeface="Georgia"/>
                <a:ea typeface="Georgia"/>
                <a:cs typeface="Georgia"/>
                <a:sym typeface="Georgia"/>
              </a:rPr>
              <a:t>El </a:t>
            </a:r>
            <a:r>
              <a:rPr i="1" lang="es" sz="2200">
                <a:highlight>
                  <a:srgbClr val="FFFFFF"/>
                </a:highlight>
                <a:latin typeface="Georgia"/>
                <a:ea typeface="Georgia"/>
                <a:cs typeface="Georgia"/>
                <a:sym typeface="Georgia"/>
              </a:rPr>
              <a:t>habeas data</a:t>
            </a:r>
            <a:r>
              <a:rPr lang="es" sz="2200">
                <a:highlight>
                  <a:srgbClr val="FFFFFF"/>
                </a:highlight>
                <a:latin typeface="Georgia"/>
                <a:ea typeface="Georgia"/>
                <a:cs typeface="Georgia"/>
                <a:sym typeface="Georgia"/>
              </a:rPr>
              <a:t> y el acceso a la información pública</a:t>
            </a:r>
            <a:endParaRPr sz="2200">
              <a:highlight>
                <a:srgbClr val="FFFFFF"/>
              </a:highlight>
              <a:latin typeface="Georgia"/>
              <a:ea typeface="Georgia"/>
              <a:cs typeface="Georgia"/>
              <a:sym typeface="Georgia"/>
            </a:endParaRPr>
          </a:p>
          <a:p>
            <a:pPr indent="0" lvl="0" marL="0" rtl="0" algn="l">
              <a:spcBef>
                <a:spcPts val="400"/>
              </a:spcBef>
              <a:spcAft>
                <a:spcPts val="0"/>
              </a:spcAft>
              <a:buNone/>
            </a:pPr>
            <a:r>
              <a:t/>
            </a:r>
            <a:endParaRPr/>
          </a:p>
        </p:txBody>
      </p:sp>
      <p:sp>
        <p:nvSpPr>
          <p:cNvPr id="74" name="Google Shape;74;p16"/>
          <p:cNvSpPr txBox="1"/>
          <p:nvPr>
            <p:ph idx="1" type="body"/>
          </p:nvPr>
        </p:nvSpPr>
        <p:spPr>
          <a:xfrm>
            <a:off x="311700" y="815225"/>
            <a:ext cx="8520600" cy="43284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es" sz="1400">
                <a:solidFill>
                  <a:srgbClr val="202122"/>
                </a:solidFill>
                <a:highlight>
                  <a:srgbClr val="FFFFFF"/>
                </a:highlight>
              </a:rPr>
              <a:t>El derecho de acceso a la información pública surge del derecho a la información en general. </a:t>
            </a:r>
            <a:endParaRPr sz="1400">
              <a:solidFill>
                <a:srgbClr val="202122"/>
              </a:solidFill>
              <a:highlight>
                <a:srgbClr val="FFFFFF"/>
              </a:highlight>
            </a:endParaRPr>
          </a:p>
          <a:p>
            <a:pPr indent="0" lvl="0" marL="0" rtl="0" algn="l">
              <a:spcBef>
                <a:spcPts val="500"/>
              </a:spcBef>
              <a:spcAft>
                <a:spcPts val="0"/>
              </a:spcAft>
              <a:buClr>
                <a:schemeClr val="dk1"/>
              </a:buClr>
              <a:buSzPts val="1100"/>
              <a:buFont typeface="Arial"/>
              <a:buNone/>
            </a:pPr>
            <a:r>
              <a:rPr lang="es" sz="1400">
                <a:solidFill>
                  <a:srgbClr val="202122"/>
                </a:solidFill>
                <a:highlight>
                  <a:srgbClr val="FFFFFF"/>
                </a:highlight>
              </a:rPr>
              <a:t>El derecho de acceso a la información pública es entonces un derecho subjetivo perfecto, por lo que formulada una petición en tal sentido, genera una obligación del Estado de brindar información solicitada, salvo algunas excepciones legales.</a:t>
            </a:r>
            <a:endParaRPr sz="1400">
              <a:solidFill>
                <a:srgbClr val="202122"/>
              </a:solidFill>
              <a:highlight>
                <a:srgbClr val="FFFFFF"/>
              </a:highlight>
            </a:endParaRPr>
          </a:p>
          <a:p>
            <a:pPr indent="0" lvl="0" marL="0" rtl="0" algn="l">
              <a:spcBef>
                <a:spcPts val="500"/>
              </a:spcBef>
              <a:spcAft>
                <a:spcPts val="0"/>
              </a:spcAft>
              <a:buNone/>
            </a:pPr>
            <a:r>
              <a:rPr lang="es" sz="1400">
                <a:solidFill>
                  <a:srgbClr val="202122"/>
                </a:solidFill>
                <a:highlight>
                  <a:srgbClr val="FFFFFF"/>
                </a:highlight>
              </a:rPr>
              <a:t>El derecho de acceso a la información pública surge de la necesidad de transparencia y como una exigencia democrática. </a:t>
            </a:r>
            <a:endParaRPr sz="1400">
              <a:solidFill>
                <a:srgbClr val="202122"/>
              </a:solidFill>
              <a:highlight>
                <a:srgbClr val="FFFFFF"/>
              </a:highlight>
            </a:endParaRPr>
          </a:p>
          <a:p>
            <a:pPr indent="0" lvl="0" marL="0" rtl="0" algn="l">
              <a:spcBef>
                <a:spcPts val="500"/>
              </a:spcBef>
              <a:spcAft>
                <a:spcPts val="0"/>
              </a:spcAft>
              <a:buClr>
                <a:schemeClr val="dk1"/>
              </a:buClr>
              <a:buSzPts val="1100"/>
              <a:buFont typeface="Arial"/>
              <a:buNone/>
            </a:pPr>
            <a:r>
              <a:rPr lang="es" sz="1400">
                <a:solidFill>
                  <a:srgbClr val="202122"/>
                </a:solidFill>
                <a:highlight>
                  <a:srgbClr val="FFFFFF"/>
                </a:highlight>
              </a:rPr>
              <a:t>La </a:t>
            </a:r>
            <a:r>
              <a:rPr lang="es" sz="1400">
                <a:solidFill>
                  <a:srgbClr val="0B0080"/>
                </a:solidFill>
                <a:highlight>
                  <a:srgbClr val="FFFFFF"/>
                </a:highlight>
                <a:uFill>
                  <a:noFill/>
                </a:uFill>
                <a:hlinkClick r:id="rId3"/>
              </a:rPr>
              <a:t>transparencia</a:t>
            </a:r>
            <a:r>
              <a:rPr lang="es" sz="1400">
                <a:solidFill>
                  <a:srgbClr val="202122"/>
                </a:solidFill>
                <a:highlight>
                  <a:srgbClr val="FFFFFF"/>
                </a:highlight>
              </a:rPr>
              <a:t>, se ha dicho, tiene una </a:t>
            </a:r>
            <a:r>
              <a:rPr i="1" lang="es" sz="1400">
                <a:solidFill>
                  <a:srgbClr val="202122"/>
                </a:solidFill>
                <a:highlight>
                  <a:srgbClr val="FFFFFF"/>
                </a:highlight>
              </a:rPr>
              <a:t>triple finalidad:</a:t>
            </a:r>
            <a:r>
              <a:rPr lang="es" sz="1400">
                <a:solidFill>
                  <a:srgbClr val="202122"/>
                </a:solidFill>
                <a:highlight>
                  <a:srgbClr val="FFFFFF"/>
                </a:highlight>
              </a:rPr>
              <a:t>                                                                                                                                el derecho a saber,                                                                                                                                         el derecho a controlar                                                                                                                                  y el derecho a ser actor (y no simple espectador) en la vida pública.</a:t>
            </a:r>
            <a:endParaRPr sz="1400">
              <a:solidFill>
                <a:srgbClr val="202122"/>
              </a:solidFill>
              <a:highlight>
                <a:srgbClr val="FFFFFF"/>
              </a:highlight>
            </a:endParaRPr>
          </a:p>
          <a:p>
            <a:pPr indent="0" lvl="0" marL="0" rtl="0" algn="l">
              <a:spcBef>
                <a:spcPts val="500"/>
              </a:spcBef>
              <a:spcAft>
                <a:spcPts val="500"/>
              </a:spcAft>
              <a:buNone/>
            </a:pPr>
            <a:r>
              <a:rPr lang="es" sz="1400">
                <a:solidFill>
                  <a:srgbClr val="202122"/>
                </a:solidFill>
                <a:highlight>
                  <a:srgbClr val="FFFFFF"/>
                </a:highlight>
              </a:rPr>
              <a:t>Las personas generamos cada vez más información, tanto en el ámbito privado como en el público. Esa información se almacena, en distintas formas en las instituciones con las que interactuamos: empresas, institutos de enseñanza, bancos, organismos públicos. La cultura de la transparencia facilita el flujo de información, contemplando el derecho de todos los ciudadanos a obtenerla. El ejercicio del derecho de obtener información pública genera muchas ventajas: mejora la calidad de la democracia, la gestión administrativa es más transparente, percibimos mayor eficacia institucional y confiamos más.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26475"/>
            <a:ext cx="8520600" cy="744900"/>
          </a:xfrm>
          <a:prstGeom prst="rect">
            <a:avLst/>
          </a:prstGeom>
        </p:spPr>
        <p:txBody>
          <a:bodyPr anchorCtr="0" anchor="t" bIns="91425" lIns="91425" spcFirstLastPara="1" rIns="91425" wrap="square" tIns="91425">
            <a:noAutofit/>
          </a:bodyPr>
          <a:lstStyle/>
          <a:p>
            <a:pPr indent="0" lvl="0" marL="0" rtl="0" algn="l">
              <a:lnSpc>
                <a:spcPct val="130000"/>
              </a:lnSpc>
              <a:spcBef>
                <a:spcPts val="1700"/>
              </a:spcBef>
              <a:spcAft>
                <a:spcPts val="0"/>
              </a:spcAft>
              <a:buClr>
                <a:schemeClr val="dk1"/>
              </a:buClr>
              <a:buSzPts val="1100"/>
              <a:buFont typeface="Arial"/>
              <a:buNone/>
            </a:pPr>
            <a:r>
              <a:rPr lang="es" sz="2400">
                <a:highlight>
                  <a:srgbClr val="FFFFFF"/>
                </a:highlight>
                <a:latin typeface="Georgia"/>
                <a:ea typeface="Georgia"/>
                <a:cs typeface="Georgia"/>
                <a:sym typeface="Georgia"/>
              </a:rPr>
              <a:t>El </a:t>
            </a:r>
            <a:r>
              <a:rPr i="1" lang="es" sz="2400">
                <a:highlight>
                  <a:srgbClr val="FFFFFF"/>
                </a:highlight>
                <a:latin typeface="Georgia"/>
                <a:ea typeface="Georgia"/>
                <a:cs typeface="Georgia"/>
                <a:sym typeface="Georgia"/>
              </a:rPr>
              <a:t>habeas data</a:t>
            </a:r>
            <a:r>
              <a:rPr lang="es" sz="2400">
                <a:highlight>
                  <a:srgbClr val="FFFFFF"/>
                </a:highlight>
                <a:latin typeface="Georgia"/>
                <a:ea typeface="Georgia"/>
                <a:cs typeface="Georgia"/>
                <a:sym typeface="Georgia"/>
              </a:rPr>
              <a:t> y la protección de datos personales</a:t>
            </a:r>
            <a:endParaRPr sz="2400">
              <a:highlight>
                <a:srgbClr val="FFFFFF"/>
              </a:highlight>
              <a:latin typeface="Georgia"/>
              <a:ea typeface="Georgia"/>
              <a:cs typeface="Georgia"/>
              <a:sym typeface="Georgia"/>
            </a:endParaRPr>
          </a:p>
          <a:p>
            <a:pPr indent="0" lvl="0" marL="0" rtl="0" algn="l">
              <a:spcBef>
                <a:spcPts val="400"/>
              </a:spcBef>
              <a:spcAft>
                <a:spcPts val="0"/>
              </a:spcAft>
              <a:buNone/>
            </a:pPr>
            <a:r>
              <a:t/>
            </a:r>
            <a:endParaRPr/>
          </a:p>
        </p:txBody>
      </p:sp>
      <p:sp>
        <p:nvSpPr>
          <p:cNvPr id="80" name="Google Shape;80;p17"/>
          <p:cNvSpPr txBox="1"/>
          <p:nvPr>
            <p:ph idx="1" type="body"/>
          </p:nvPr>
        </p:nvSpPr>
        <p:spPr>
          <a:xfrm>
            <a:off x="311700" y="871375"/>
            <a:ext cx="8640300" cy="427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 </a:t>
            </a:r>
            <a:r>
              <a:rPr lang="es" sz="1400"/>
              <a:t> </a:t>
            </a:r>
            <a:r>
              <a:rPr lang="es" sz="1400">
                <a:solidFill>
                  <a:srgbClr val="202122"/>
                </a:solidFill>
                <a:highlight>
                  <a:srgbClr val="FFFFFF"/>
                </a:highlight>
              </a:rPr>
              <a:t>Esta noción de </a:t>
            </a:r>
            <a:r>
              <a:rPr b="1" lang="es" sz="1400">
                <a:solidFill>
                  <a:srgbClr val="202122"/>
                </a:solidFill>
                <a:highlight>
                  <a:srgbClr val="FFFFFF"/>
                </a:highlight>
              </a:rPr>
              <a:t>protección de datos personales</a:t>
            </a:r>
            <a:r>
              <a:rPr lang="es" sz="1400">
                <a:solidFill>
                  <a:srgbClr val="202122"/>
                </a:solidFill>
                <a:highlight>
                  <a:srgbClr val="FFFFFF"/>
                </a:highlight>
              </a:rPr>
              <a:t> constituye un Derecho Humano Fundamental de cuarta generación, fuertemente vinculado a la creciente globalización, al rápido avance de nuevas tecnologías y la democratización en el acceso a la información. Esta garantía no pretende ir contra la utilización y desarrollo de las nuevas tecnologías, sino contra su uso incorrecto cuando atenta contra ciertos derechos inherentes a la calidad humana.                                                                                        Se reconoce el derecho a informar y a estar informado, pero también como inherente a todo individuo el respeto de la esfera personal y su entorno familiar, social, profesional. Ésta tutela comprende dos dimensiones. Una previsión de no realizar cierta conducta, vedándose la intrusión de terceros en el ámbito privado del sujeto. A tal fin se prohíbe el tratamiento de datos personales que revelen origen racial o étnico, opiniones políticas, convicciones religiosas o filosóficas, filiación sindical y datos relativos a la salud o a la sexualidad del individuo.                                                                                                             La afectación de Derechos Humanos como el derecho a la privacidad, intimidad, a la dignidad, dependerá del uso al que se sometan las bases de datos. Es así que el tratamiento de los datos personales debe ser ajustado a ciertas reglas, contando su titular con acciones que operen de plena garantía para su protección en casos de afectación. Se persigue de esta manera la protección del derecho a la intimidad de las personas. </a:t>
            </a:r>
            <a:endParaRPr sz="1400">
              <a:solidFill>
                <a:srgbClr val="20212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748850" y="177350"/>
            <a:ext cx="8083500" cy="1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295600" y="177350"/>
            <a:ext cx="8536800" cy="45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1600"/>
              </a:spcBef>
              <a:spcAft>
                <a:spcPts val="1600"/>
              </a:spcAft>
              <a:buNone/>
            </a:pPr>
            <a:r>
              <a:t/>
            </a:r>
            <a:endParaRPr/>
          </a:p>
        </p:txBody>
      </p:sp>
      <p:pic>
        <p:nvPicPr>
          <p:cNvPr id="87" name="Google Shape;87;p18"/>
          <p:cNvPicPr preferRelativeResize="0"/>
          <p:nvPr/>
        </p:nvPicPr>
        <p:blipFill>
          <a:blip r:embed="rId3">
            <a:alphaModFix/>
          </a:blip>
          <a:stretch>
            <a:fillRect/>
          </a:stretch>
        </p:blipFill>
        <p:spPr>
          <a:xfrm>
            <a:off x="1257300" y="576276"/>
            <a:ext cx="7357475" cy="442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9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750">
                <a:solidFill>
                  <a:srgbClr val="000000"/>
                </a:solidFill>
                <a:latin typeface="Verdana"/>
                <a:ea typeface="Verdana"/>
                <a:cs typeface="Verdana"/>
                <a:sym typeface="Verdana"/>
              </a:rPr>
              <a:t>HÁBEAS DATA DEL PACIENTE. </a:t>
            </a:r>
            <a:endParaRPr b="1" sz="1750">
              <a:solidFill>
                <a:srgbClr val="000000"/>
              </a:solidFill>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rPr b="1" lang="es" sz="1750">
                <a:solidFill>
                  <a:srgbClr val="000000"/>
                </a:solidFill>
                <a:latin typeface="Verdana"/>
                <a:ea typeface="Verdana"/>
                <a:cs typeface="Verdana"/>
                <a:sym typeface="Verdana"/>
              </a:rPr>
              <a:t>IMPORTANCIA DE LA HISTORIA CLÍNICA</a:t>
            </a:r>
            <a:endParaRPr b="1" sz="1750">
              <a:solidFill>
                <a:srgbClr val="000000"/>
              </a:solidFill>
              <a:latin typeface="Verdana"/>
              <a:ea typeface="Verdana"/>
              <a:cs typeface="Verdana"/>
              <a:sym typeface="Verdana"/>
            </a:endParaRPr>
          </a:p>
          <a:p>
            <a:pPr indent="0" lvl="0" marL="0" rtl="0" algn="l">
              <a:spcBef>
                <a:spcPts val="600"/>
              </a:spcBef>
              <a:spcAft>
                <a:spcPts val="0"/>
              </a:spcAft>
              <a:buNone/>
            </a:pPr>
            <a:r>
              <a:t/>
            </a:r>
            <a:endParaRPr/>
          </a:p>
        </p:txBody>
      </p:sp>
      <p:sp>
        <p:nvSpPr>
          <p:cNvPr id="93" name="Google Shape;93;p19"/>
          <p:cNvSpPr txBox="1"/>
          <p:nvPr>
            <p:ph idx="1" type="body"/>
          </p:nvPr>
        </p:nvSpPr>
        <p:spPr>
          <a:xfrm>
            <a:off x="311700" y="1359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550">
                <a:solidFill>
                  <a:srgbClr val="000000"/>
                </a:solidFill>
                <a:highlight>
                  <a:srgbClr val="FFFFFF"/>
                </a:highlight>
              </a:rPr>
              <a:t>Para poder acceder a este documento hasta el año 2010 se recurría a la Ley de Habeas Data, general,  ya que no había legislación específica, recién a fines de ese año se sanciona la Ley 26.529 de Derechos del paciente, que surgió para llenar lagunas legales que existían hasta el momento</a:t>
            </a:r>
            <a:endParaRPr b="1" sz="1550">
              <a:solidFill>
                <a:srgbClr val="000000"/>
              </a:solidFill>
              <a:highlight>
                <a:srgbClr val="FFFFFF"/>
              </a:highlight>
            </a:endParaRPr>
          </a:p>
          <a:p>
            <a:pPr indent="0" lvl="0" marL="0" rtl="0" algn="l">
              <a:spcBef>
                <a:spcPts val="1600"/>
              </a:spcBef>
              <a:spcAft>
                <a:spcPts val="0"/>
              </a:spcAft>
              <a:buNone/>
            </a:pPr>
            <a:r>
              <a:rPr b="1" lang="es" sz="1550">
                <a:solidFill>
                  <a:srgbClr val="000000"/>
                </a:solidFill>
                <a:highlight>
                  <a:srgbClr val="FFFFFF"/>
                </a:highlight>
              </a:rPr>
              <a:t>La información relativa a la salud de las personas constituye un dato de carácter sensible, ya que se trata de información que revela aspectos de nuestra vida privada e información con potencial discriminatorio. Existe legislación que regula el tema y protege los derechos del paciente. </a:t>
            </a:r>
            <a:endParaRPr b="1" sz="1550">
              <a:solidFill>
                <a:srgbClr val="000000"/>
              </a:solidFill>
              <a:highlight>
                <a:srgbClr val="FFFFFF"/>
              </a:highlight>
            </a:endParaRPr>
          </a:p>
          <a:p>
            <a:pPr indent="0" lvl="0" marL="0" rtl="0" algn="l">
              <a:spcBef>
                <a:spcPts val="1600"/>
              </a:spcBef>
              <a:spcAft>
                <a:spcPts val="1600"/>
              </a:spcAft>
              <a:buNone/>
            </a:pPr>
            <a:r>
              <a:rPr b="1" lang="es" sz="1550">
                <a:solidFill>
                  <a:srgbClr val="000000"/>
                </a:solidFill>
                <a:highlight>
                  <a:srgbClr val="FFFFFF"/>
                </a:highlight>
              </a:rPr>
              <a:t>La Ley nacional 26529 de Derechos del Paciente define como historia clínica el “documento obligatorio cronológico, </a:t>
            </a:r>
            <a:endParaRPr b="1" sz="1550">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0000"/>
              </a:lnSpc>
              <a:spcBef>
                <a:spcPts val="300"/>
              </a:spcBef>
              <a:spcAft>
                <a:spcPts val="0"/>
              </a:spcAft>
              <a:buClr>
                <a:schemeClr val="dk1"/>
              </a:buClr>
              <a:buSzPts val="1100"/>
              <a:buFont typeface="Arial"/>
              <a:buNone/>
            </a:pPr>
            <a:r>
              <a:rPr b="1" lang="es" sz="2600">
                <a:solidFill>
                  <a:srgbClr val="333333"/>
                </a:solidFill>
                <a:latin typeface="Roboto"/>
                <a:ea typeface="Roboto"/>
                <a:cs typeface="Roboto"/>
                <a:sym typeface="Roboto"/>
              </a:rPr>
              <a:t>¿Qué datos contiene la historia clínica?</a:t>
            </a:r>
            <a:endParaRPr b="1" sz="2600">
              <a:solidFill>
                <a:srgbClr val="333333"/>
              </a:solidFill>
              <a:latin typeface="Roboto"/>
              <a:ea typeface="Roboto"/>
              <a:cs typeface="Roboto"/>
              <a:sym typeface="Roboto"/>
            </a:endParaRPr>
          </a:p>
          <a:p>
            <a:pPr indent="0" lvl="0" marL="0" rtl="0" algn="l">
              <a:spcBef>
                <a:spcPts val="30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b="1" lang="es" sz="1600">
                <a:solidFill>
                  <a:srgbClr val="525252"/>
                </a:solidFill>
                <a:latin typeface="Roboto"/>
                <a:ea typeface="Roboto"/>
                <a:cs typeface="Roboto"/>
                <a:sym typeface="Roboto"/>
              </a:rPr>
              <a:t>La historia clínica contiene, entre otros, estos datos:</a:t>
            </a:r>
            <a:endParaRPr b="1" sz="1600">
              <a:solidFill>
                <a:srgbClr val="525252"/>
              </a:solidFill>
              <a:latin typeface="Roboto"/>
              <a:ea typeface="Roboto"/>
              <a:cs typeface="Roboto"/>
              <a:sym typeface="Roboto"/>
            </a:endParaRPr>
          </a:p>
          <a:p>
            <a:pPr indent="-330200" lvl="0" marL="457200" rtl="0" algn="l">
              <a:lnSpc>
                <a:spcPct val="150000"/>
              </a:lnSpc>
              <a:spcBef>
                <a:spcPts val="1800"/>
              </a:spcBef>
              <a:spcAft>
                <a:spcPts val="0"/>
              </a:spcAft>
              <a:buClr>
                <a:srgbClr val="333333"/>
              </a:buClr>
              <a:buSzPts val="1600"/>
              <a:buFont typeface="Roboto"/>
              <a:buChar char="●"/>
            </a:pPr>
            <a:r>
              <a:rPr b="1" lang="es" sz="1600">
                <a:solidFill>
                  <a:srgbClr val="333333"/>
                </a:solidFill>
                <a:latin typeface="Roboto"/>
                <a:ea typeface="Roboto"/>
                <a:cs typeface="Roboto"/>
                <a:sym typeface="Roboto"/>
              </a:rPr>
              <a:t>La fecha en que se inició.</a:t>
            </a:r>
            <a:endParaRPr b="1" sz="1600">
              <a:solidFill>
                <a:srgbClr val="333333"/>
              </a:solidFill>
              <a:latin typeface="Roboto"/>
              <a:ea typeface="Roboto"/>
              <a:cs typeface="Roboto"/>
              <a:sym typeface="Roboto"/>
            </a:endParaRPr>
          </a:p>
          <a:p>
            <a:pPr indent="-330200" lvl="0" marL="457200" rtl="0" algn="l">
              <a:lnSpc>
                <a:spcPct val="150000"/>
              </a:lnSpc>
              <a:spcBef>
                <a:spcPts val="0"/>
              </a:spcBef>
              <a:spcAft>
                <a:spcPts val="0"/>
              </a:spcAft>
              <a:buClr>
                <a:srgbClr val="333333"/>
              </a:buClr>
              <a:buSzPts val="1600"/>
              <a:buFont typeface="Roboto"/>
              <a:buChar char="●"/>
            </a:pPr>
            <a:r>
              <a:rPr b="1" lang="es" sz="1600">
                <a:solidFill>
                  <a:srgbClr val="333333"/>
                </a:solidFill>
                <a:latin typeface="Roboto"/>
                <a:ea typeface="Roboto"/>
                <a:cs typeface="Roboto"/>
                <a:sym typeface="Roboto"/>
              </a:rPr>
              <a:t>Tus datos personales y los de tu médico.</a:t>
            </a:r>
            <a:endParaRPr b="1" sz="1600">
              <a:solidFill>
                <a:srgbClr val="333333"/>
              </a:solidFill>
              <a:latin typeface="Roboto"/>
              <a:ea typeface="Roboto"/>
              <a:cs typeface="Roboto"/>
              <a:sym typeface="Roboto"/>
            </a:endParaRPr>
          </a:p>
          <a:p>
            <a:pPr indent="-330200" lvl="0" marL="457200" rtl="0" algn="l">
              <a:lnSpc>
                <a:spcPct val="150000"/>
              </a:lnSpc>
              <a:spcBef>
                <a:spcPts val="0"/>
              </a:spcBef>
              <a:spcAft>
                <a:spcPts val="0"/>
              </a:spcAft>
              <a:buClr>
                <a:srgbClr val="333333"/>
              </a:buClr>
              <a:buSzPts val="1600"/>
              <a:buFont typeface="Roboto"/>
              <a:buChar char="●"/>
            </a:pPr>
            <a:r>
              <a:rPr b="1" lang="es" sz="1600">
                <a:solidFill>
                  <a:srgbClr val="333333"/>
                </a:solidFill>
                <a:latin typeface="Roboto"/>
                <a:ea typeface="Roboto"/>
                <a:cs typeface="Roboto"/>
                <a:sym typeface="Roboto"/>
              </a:rPr>
              <a:t>Tus antecedentes médicos.</a:t>
            </a:r>
            <a:endParaRPr b="1" sz="1600">
              <a:solidFill>
                <a:srgbClr val="333333"/>
              </a:solidFill>
              <a:latin typeface="Roboto"/>
              <a:ea typeface="Roboto"/>
              <a:cs typeface="Roboto"/>
              <a:sym typeface="Roboto"/>
            </a:endParaRPr>
          </a:p>
          <a:p>
            <a:pPr indent="-330200" lvl="0" marL="457200" rtl="0" algn="l">
              <a:lnSpc>
                <a:spcPct val="150000"/>
              </a:lnSpc>
              <a:spcBef>
                <a:spcPts val="0"/>
              </a:spcBef>
              <a:spcAft>
                <a:spcPts val="0"/>
              </a:spcAft>
              <a:buClr>
                <a:srgbClr val="333333"/>
              </a:buClr>
              <a:buSzPts val="1600"/>
              <a:buFont typeface="Roboto"/>
              <a:buChar char="●"/>
            </a:pPr>
            <a:r>
              <a:rPr b="1" lang="es" sz="1600">
                <a:solidFill>
                  <a:srgbClr val="333333"/>
                </a:solidFill>
                <a:latin typeface="Roboto"/>
                <a:ea typeface="Roboto"/>
                <a:cs typeface="Roboto"/>
                <a:sym typeface="Roboto"/>
              </a:rPr>
              <a:t>Los actos médicos que te hayas realizado como estudios, internaciones y operaciones.</a:t>
            </a:r>
            <a:endParaRPr b="1" sz="1600">
              <a:solidFill>
                <a:srgbClr val="333333"/>
              </a:solidFill>
              <a:latin typeface="Roboto"/>
              <a:ea typeface="Roboto"/>
              <a:cs typeface="Roboto"/>
              <a:sym typeface="Roboto"/>
            </a:endParaRPr>
          </a:p>
          <a:p>
            <a:pPr indent="-330200" lvl="0" marL="457200" rtl="0" algn="l">
              <a:lnSpc>
                <a:spcPct val="150000"/>
              </a:lnSpc>
              <a:spcBef>
                <a:spcPts val="0"/>
              </a:spcBef>
              <a:spcAft>
                <a:spcPts val="0"/>
              </a:spcAft>
              <a:buClr>
                <a:srgbClr val="333333"/>
              </a:buClr>
              <a:buSzPts val="1600"/>
              <a:buFont typeface="Roboto"/>
              <a:buChar char="●"/>
            </a:pPr>
            <a:r>
              <a:rPr b="1" lang="es" sz="1600">
                <a:solidFill>
                  <a:srgbClr val="333333"/>
                </a:solidFill>
                <a:latin typeface="Roboto"/>
                <a:ea typeface="Roboto"/>
                <a:cs typeface="Roboto"/>
                <a:sym typeface="Roboto"/>
              </a:rPr>
              <a:t>Las autorizaciones para estudios, tratamientos y operaciones.</a:t>
            </a:r>
            <a:endParaRPr b="1" sz="1600">
              <a:solidFill>
                <a:srgbClr val="333333"/>
              </a:solidFill>
              <a:latin typeface="Roboto"/>
              <a:ea typeface="Roboto"/>
              <a:cs typeface="Roboto"/>
              <a:sym typeface="Roboto"/>
            </a:endParaRPr>
          </a:p>
          <a:p>
            <a:pPr indent="-330200" lvl="0" marL="457200" rtl="0" algn="l">
              <a:lnSpc>
                <a:spcPct val="150000"/>
              </a:lnSpc>
              <a:spcBef>
                <a:spcPts val="0"/>
              </a:spcBef>
              <a:spcAft>
                <a:spcPts val="0"/>
              </a:spcAft>
              <a:buClr>
                <a:srgbClr val="333333"/>
              </a:buClr>
              <a:buSzPts val="1600"/>
              <a:buFont typeface="Roboto"/>
              <a:buChar char="●"/>
            </a:pPr>
            <a:r>
              <a:rPr b="1" lang="es" sz="1600">
                <a:solidFill>
                  <a:srgbClr val="333333"/>
                </a:solidFill>
                <a:latin typeface="Roboto"/>
                <a:ea typeface="Roboto"/>
                <a:cs typeface="Roboto"/>
                <a:sym typeface="Roboto"/>
              </a:rPr>
              <a:t>Los medicamentos que hayas tomado.</a:t>
            </a:r>
            <a:endParaRPr b="1" sz="1600">
              <a:solidFill>
                <a:srgbClr val="333333"/>
              </a:solidFill>
              <a:latin typeface="Roboto"/>
              <a:ea typeface="Roboto"/>
              <a:cs typeface="Roboto"/>
              <a:sym typeface="Roboto"/>
            </a:endParaRPr>
          </a:p>
          <a:p>
            <a:pPr indent="0" lvl="0" marL="0" rtl="0" algn="l">
              <a:spcBef>
                <a:spcPts val="1800"/>
              </a:spcBef>
              <a:spcAft>
                <a:spcPts val="16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0"/>
            <a:ext cx="8520600" cy="1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05" name="Google Shape;105;p21"/>
          <p:cNvSpPr txBox="1"/>
          <p:nvPr>
            <p:ph idx="1" type="body"/>
          </p:nvPr>
        </p:nvSpPr>
        <p:spPr>
          <a:xfrm>
            <a:off x="311700" y="118200"/>
            <a:ext cx="8520600" cy="44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u="sng">
                <a:solidFill>
                  <a:schemeClr val="dk1"/>
                </a:solidFill>
                <a:highlight>
                  <a:srgbClr val="B3D9E2"/>
                </a:highlight>
                <a:latin typeface="Verdana"/>
                <a:ea typeface="Verdana"/>
                <a:cs typeface="Verdana"/>
                <a:sym typeface="Verdana"/>
              </a:rPr>
              <a:t>a) Asistencia</a:t>
            </a:r>
            <a:r>
              <a:rPr lang="es">
                <a:solidFill>
                  <a:schemeClr val="dk1"/>
                </a:solidFill>
                <a:highlight>
                  <a:srgbClr val="B3D9E2"/>
                </a:highlight>
                <a:latin typeface="Verdana"/>
                <a:ea typeface="Verdana"/>
                <a:cs typeface="Verdana"/>
                <a:sym typeface="Verdana"/>
              </a:rPr>
              <a:t>. </a:t>
            </a:r>
            <a:r>
              <a:rPr lang="es" sz="1500">
                <a:solidFill>
                  <a:schemeClr val="dk1"/>
                </a:solidFill>
                <a:highlight>
                  <a:srgbClr val="B3D9E2"/>
                </a:highlight>
                <a:latin typeface="Verdana"/>
                <a:ea typeface="Verdana"/>
                <a:cs typeface="Verdana"/>
                <a:sym typeface="Verdana"/>
              </a:rPr>
              <a:t>Considérase que el derecho de los pacientes a ser asistidos.           En ningún caso, el profesional de la salud podrá invocar para negar su asistencia profesional, reglamentos administrativos institucionales, órdenes superiores, o cualquier otra cuestión que desvirtúe la función social que lo caracteriza.</a:t>
            </a:r>
            <a:r>
              <a:rPr lang="es" sz="1500">
                <a:solidFill>
                  <a:schemeClr val="dk1"/>
                </a:solidFill>
              </a:rPr>
              <a:t>                                         </a:t>
            </a:r>
            <a:r>
              <a:rPr lang="es" sz="1500">
                <a:solidFill>
                  <a:schemeClr val="dk1"/>
                </a:solidFill>
                <a:highlight>
                  <a:srgbClr val="B3D9E2"/>
                </a:highlight>
                <a:latin typeface="Verdana"/>
                <a:ea typeface="Verdana"/>
                <a:cs typeface="Verdana"/>
                <a:sym typeface="Verdana"/>
              </a:rPr>
              <a:t>Deberá quedar documentada en la historia clínica la mención del nuevo profesional tratante si mediara derivación, o bien, la decisión del paciente de requerir los servicios de otro profesional.</a:t>
            </a:r>
            <a:endParaRPr sz="1500">
              <a:solidFill>
                <a:schemeClr val="dk1"/>
              </a:solidFill>
              <a:highlight>
                <a:srgbClr val="B3D9E2"/>
              </a:highlight>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rPr lang="es" sz="1600" u="sng">
                <a:solidFill>
                  <a:schemeClr val="dk1"/>
                </a:solidFill>
                <a:highlight>
                  <a:srgbClr val="B3D9E2"/>
                </a:highlight>
                <a:latin typeface="Verdana"/>
                <a:ea typeface="Verdana"/>
                <a:cs typeface="Verdana"/>
                <a:sym typeface="Verdana"/>
              </a:rPr>
              <a:t>b) Trato digno y respetuoso.</a:t>
            </a:r>
            <a:r>
              <a:rPr lang="es" sz="1600">
                <a:solidFill>
                  <a:schemeClr val="dk1"/>
                </a:solidFill>
                <a:highlight>
                  <a:srgbClr val="B3D9E2"/>
                </a:highlight>
                <a:latin typeface="Verdana"/>
                <a:ea typeface="Verdana"/>
                <a:cs typeface="Verdana"/>
                <a:sym typeface="Verdana"/>
              </a:rPr>
              <a:t> </a:t>
            </a:r>
            <a:endParaRPr sz="1600">
              <a:solidFill>
                <a:schemeClr val="dk1"/>
              </a:solidFill>
            </a:endParaRPr>
          </a:p>
          <a:p>
            <a:pPr indent="0" lvl="0" marL="0" rtl="0" algn="l">
              <a:spcBef>
                <a:spcPts val="1600"/>
              </a:spcBef>
              <a:spcAft>
                <a:spcPts val="0"/>
              </a:spcAft>
              <a:buClr>
                <a:schemeClr val="dk1"/>
              </a:buClr>
              <a:buSzPts val="1100"/>
              <a:buFont typeface="Arial"/>
              <a:buNone/>
            </a:pPr>
            <a:r>
              <a:rPr lang="es" sz="1600" u="sng">
                <a:solidFill>
                  <a:schemeClr val="dk1"/>
                </a:solidFill>
                <a:highlight>
                  <a:srgbClr val="B3D9E2"/>
                </a:highlight>
                <a:latin typeface="Verdana"/>
                <a:ea typeface="Verdana"/>
                <a:cs typeface="Verdana"/>
                <a:sym typeface="Verdana"/>
              </a:rPr>
              <a:t>c) Intimidad.</a:t>
            </a:r>
            <a:r>
              <a:rPr lang="es" sz="1500">
                <a:solidFill>
                  <a:schemeClr val="dk1"/>
                </a:solidFill>
                <a:highlight>
                  <a:srgbClr val="B3D9E2"/>
                </a:highlight>
                <a:latin typeface="Verdana"/>
                <a:ea typeface="Verdana"/>
                <a:cs typeface="Verdana"/>
                <a:sym typeface="Verdana"/>
              </a:rPr>
              <a:t> A los fines de esta reglamentación entiéndese por datos personales a la información de cualquier tipo referida a los pacientes, en su condición de tales, y en especial a sus datos sensibles, entendidos como los datos personales que revelan origen étnico, opiniones políticas, convicciones religiosas, filosóficas o morales. afiliación sindical e información referente a la salud o a la vida sexual, con los alcances previstos por la Ley Nº 25.326.</a:t>
            </a:r>
            <a:endParaRPr sz="1500">
              <a:solidFill>
                <a:schemeClr val="dk1"/>
              </a:solidFill>
              <a:highlight>
                <a:srgbClr val="B3D9E2"/>
              </a:highlight>
              <a:latin typeface="Verdana"/>
              <a:ea typeface="Verdana"/>
              <a:cs typeface="Verdana"/>
              <a:sym typeface="Verdana"/>
            </a:endParaRPr>
          </a:p>
          <a:p>
            <a:pPr indent="0" lvl="0" marL="0" rtl="0" algn="l">
              <a:spcBef>
                <a:spcPts val="1600"/>
              </a:spcBef>
              <a:spcAft>
                <a:spcPts val="0"/>
              </a:spcAft>
              <a:buClr>
                <a:schemeClr val="dk1"/>
              </a:buClr>
              <a:buSzPts val="1100"/>
              <a:buFont typeface="Arial"/>
              <a:buNone/>
            </a:pPr>
            <a:r>
              <a:t/>
            </a:r>
            <a:endParaRPr sz="1500">
              <a:solidFill>
                <a:schemeClr val="dk1"/>
              </a:solidFill>
            </a:endParaRPr>
          </a:p>
          <a:p>
            <a:pPr indent="0" lvl="0" marL="0" rtl="0" algn="l">
              <a:lnSpc>
                <a:spcPct val="100000"/>
              </a:lnSpc>
              <a:spcBef>
                <a:spcPts val="1600"/>
              </a:spcBef>
              <a:spcAft>
                <a:spcPts val="1600"/>
              </a:spcAft>
              <a:buNone/>
            </a:pPr>
            <a:r>
              <a:t/>
            </a:r>
            <a:endParaRPr b="1" sz="15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