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671809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671809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010fe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010fe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2e5416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e5416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2e54164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2e54164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e54164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e54164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e54164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e54164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e54164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e54164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e54164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e54164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2e54164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e54164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2e54164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e54164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267180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67180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2e54164e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2e54164e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2e54164e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2e54164e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010fee1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010fee1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010fee1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010fee1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010fee1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010fee1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a5ad04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a5ad04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3a5ad04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3a5ad04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3a5ad04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a5ad04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3a5ad04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3a5ad04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3a5ad04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3a5ad04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2671809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2671809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3a5ad04f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a5ad04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3a5ad04f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a5ad04f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3a5ad04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a5ad04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2671809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2671809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2671809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671809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2671809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671809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26718090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2671809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6718090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671809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2671809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671809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s.wikipedia.org/wiki/C%C3%B3digo_(comunicaci%C3%B3n)"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GESTION DE RIESGOS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47725"/>
            <a:ext cx="8520600" cy="2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429750"/>
            <a:ext cx="8520600" cy="413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872925" y="821325"/>
            <a:ext cx="7104200" cy="374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914400" y="581025"/>
            <a:ext cx="7620000" cy="428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SGSI</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un SGSI, </a:t>
            </a:r>
            <a:r>
              <a:rPr b="1" lang="es"/>
              <a:t>la organización conoce los riesgos </a:t>
            </a:r>
            <a:r>
              <a:rPr lang="es"/>
              <a:t>a los que está sometida su información y los asume, </a:t>
            </a:r>
            <a:r>
              <a:rPr b="1" lang="es"/>
              <a:t>minimiza, transfiere o controla</a:t>
            </a:r>
            <a:r>
              <a:rPr lang="es"/>
              <a:t> mediante una sistemática definida, documentada y conocida por todos, que se revisa y actualiza constantemente​.</a:t>
            </a:r>
            <a:endParaRPr/>
          </a:p>
          <a:p>
            <a:pPr indent="0" lvl="0" marL="0" rtl="0" algn="l">
              <a:spcBef>
                <a:spcPts val="1600"/>
              </a:spcBef>
              <a:spcAft>
                <a:spcPts val="1600"/>
              </a:spcAft>
              <a:buNone/>
            </a:pPr>
            <a:r>
              <a:rPr lang="es"/>
              <a:t>¿Qué incluye un SGSI? Un Sistema de Gestión de la Seguridad de la Información basado en ISO 27001 está formado por una serie de documentos que pueden clasificarse en una pirámide de cuatro niveles.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flipH="1" rot="10800000">
            <a:off x="311700" y="154579"/>
            <a:ext cx="8520600" cy="2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409575"/>
            <a:ext cx="8520600" cy="45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2047875" y="409575"/>
            <a:ext cx="5048250" cy="432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63750" y="445025"/>
            <a:ext cx="8368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s" sz="2400">
                <a:solidFill>
                  <a:schemeClr val="dk2"/>
                </a:solidFill>
              </a:rPr>
              <a:t>¿Cómo se implementa un SGSI? </a:t>
            </a:r>
            <a:endParaRPr b="1" sz="2400"/>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Para establecer y gestionar un Sistema de Gestión de la Seguridad de la Información en base a ISO 27001, </a:t>
            </a:r>
            <a:r>
              <a:rPr b="1" lang="es"/>
              <a:t>se utiliza el ciclo continuo PDCA,</a:t>
            </a:r>
            <a:r>
              <a:rPr lang="es"/>
              <a:t> tradicional en los sistemas de gestión de la calidad. </a:t>
            </a:r>
            <a:endParaRPr/>
          </a:p>
          <a:p>
            <a:pPr indent="0" lvl="0" marL="0" rtl="0" algn="l">
              <a:spcBef>
                <a:spcPts val="1600"/>
              </a:spcBef>
              <a:spcAft>
                <a:spcPts val="0"/>
              </a:spcAft>
              <a:buNone/>
            </a:pPr>
            <a:r>
              <a:rPr lang="es"/>
              <a:t> </a:t>
            </a:r>
            <a:r>
              <a:rPr b="1" lang="es"/>
              <a:t>P l a n </a:t>
            </a:r>
            <a:r>
              <a:rPr lang="es"/>
              <a:t>( p l a n i f i c a r ) : ​ establecer el SGSI.</a:t>
            </a:r>
            <a:endParaRPr/>
          </a:p>
          <a:p>
            <a:pPr indent="0" lvl="0" marL="0" rtl="0" algn="l">
              <a:spcBef>
                <a:spcPts val="1600"/>
              </a:spcBef>
              <a:spcAft>
                <a:spcPts val="0"/>
              </a:spcAft>
              <a:buNone/>
            </a:pPr>
            <a:r>
              <a:rPr lang="es"/>
              <a:t> </a:t>
            </a:r>
            <a:r>
              <a:rPr b="1" lang="es"/>
              <a:t>D o</a:t>
            </a:r>
            <a:r>
              <a:rPr lang="es"/>
              <a:t> ( h a c e r ) : ​ implementar y utilizar el SGSI</a:t>
            </a:r>
            <a:endParaRPr/>
          </a:p>
          <a:p>
            <a:pPr indent="0" lvl="0" marL="0" rtl="0" algn="l">
              <a:spcBef>
                <a:spcPts val="1600"/>
              </a:spcBef>
              <a:spcAft>
                <a:spcPts val="0"/>
              </a:spcAft>
              <a:buNone/>
            </a:pPr>
            <a:r>
              <a:rPr lang="es"/>
              <a:t>​ </a:t>
            </a:r>
            <a:r>
              <a:rPr b="1" lang="es"/>
              <a:t>C h e c k </a:t>
            </a:r>
            <a:r>
              <a:rPr lang="es"/>
              <a:t>( v e r i f i c a r ) : ​ monitorizar y revisar el SGSI.</a:t>
            </a:r>
            <a:endParaRPr/>
          </a:p>
          <a:p>
            <a:pPr indent="0" lvl="0" marL="0" rtl="0" algn="l">
              <a:spcBef>
                <a:spcPts val="1600"/>
              </a:spcBef>
              <a:spcAft>
                <a:spcPts val="0"/>
              </a:spcAft>
              <a:buClr>
                <a:schemeClr val="dk1"/>
              </a:buClr>
              <a:buSzPts val="1100"/>
              <a:buFont typeface="Arial"/>
              <a:buNone/>
            </a:pPr>
            <a:r>
              <a:rPr lang="es"/>
              <a:t>​</a:t>
            </a:r>
            <a:r>
              <a:rPr b="1" lang="es"/>
              <a:t> A c t </a:t>
            </a:r>
            <a:r>
              <a:rPr lang="es"/>
              <a:t>( a c t u a r ) : ​ mantener y mejorar el SGSI.</a:t>
            </a:r>
            <a:endParaRPr/>
          </a:p>
          <a:p>
            <a:pPr indent="0" lvl="0" marL="0" rtl="0" algn="l">
              <a:spcBef>
                <a:spcPts val="1600"/>
              </a:spcBef>
              <a:spcAft>
                <a:spcPts val="0"/>
              </a:spcAft>
              <a:buClr>
                <a:schemeClr val="dk1"/>
              </a:buClr>
              <a:buSzPts val="1100"/>
              <a:buFont typeface="Arial"/>
              <a:buNone/>
            </a:pPr>
            <a:r>
              <a:rPr lang="es"/>
              <a:t>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 l a n :​ Establecer el SGSI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b="1" lang="es"/>
              <a:t>Definir el ​alcance​ ​del SGSI</a:t>
            </a:r>
            <a:r>
              <a:rPr lang="es"/>
              <a:t> en términos del negocio, la organización, su localización, activos y tecnologías, incluyendo detalles y justificación de cualquier exclusión</a:t>
            </a:r>
            <a:endParaRPr/>
          </a:p>
          <a:p>
            <a:pPr indent="0" lvl="0" marL="0" rtl="0" algn="l">
              <a:spcBef>
                <a:spcPts val="1600"/>
              </a:spcBef>
              <a:spcAft>
                <a:spcPts val="0"/>
              </a:spcAft>
              <a:buNone/>
            </a:pPr>
            <a:r>
              <a:rPr lang="es"/>
              <a:t>  </a:t>
            </a:r>
            <a:r>
              <a:rPr b="1" lang="es"/>
              <a:t>Definir una ​metodología de evaluación del riesgo​ </a:t>
            </a:r>
            <a:endParaRPr b="1"/>
          </a:p>
          <a:p>
            <a:pPr indent="0" lvl="0" marL="0" rtl="0" algn="l">
              <a:spcBef>
                <a:spcPts val="1600"/>
              </a:spcBef>
              <a:spcAft>
                <a:spcPts val="0"/>
              </a:spcAft>
              <a:buNone/>
            </a:pPr>
            <a:r>
              <a:rPr lang="es"/>
              <a:t>  </a:t>
            </a:r>
            <a:r>
              <a:rPr b="1" lang="es"/>
              <a:t>Identificar los riesgos</a:t>
            </a:r>
            <a:endParaRPr b="1"/>
          </a:p>
          <a:p>
            <a:pPr indent="0" lvl="0" marL="0" rtl="0" algn="l">
              <a:spcBef>
                <a:spcPts val="1600"/>
              </a:spcBef>
              <a:spcAft>
                <a:spcPts val="1600"/>
              </a:spcAft>
              <a:buNone/>
            </a:pPr>
            <a:r>
              <a:rPr lang="es"/>
              <a:t>  </a:t>
            </a:r>
            <a:r>
              <a:rPr b="1" lang="es"/>
              <a:t>Analizar y evaluar los riesgos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 o :​ Implementar y utilizar el SGSI </a:t>
            </a:r>
            <a:endParaRPr/>
          </a:p>
        </p:txBody>
      </p:sp>
      <p:sp>
        <p:nvSpPr>
          <p:cNvPr id="153" name="Google Shape;153;p28"/>
          <p:cNvSpPr txBox="1"/>
          <p:nvPr>
            <p:ph idx="1" type="body"/>
          </p:nvPr>
        </p:nvSpPr>
        <p:spPr>
          <a:xfrm>
            <a:off x="311700" y="1152475"/>
            <a:ext cx="8654400" cy="3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Definir un plan de tratamiento de riesgos​ </a:t>
            </a:r>
            <a:endParaRPr/>
          </a:p>
          <a:p>
            <a:pPr indent="0" lvl="0" marL="0" rtl="0" algn="l">
              <a:spcBef>
                <a:spcPts val="1600"/>
              </a:spcBef>
              <a:spcAft>
                <a:spcPts val="0"/>
              </a:spcAft>
              <a:buNone/>
            </a:pPr>
            <a:r>
              <a:rPr b="1" lang="es"/>
              <a:t>Implantar el plan de tratamiento de riesgos​</a:t>
            </a:r>
            <a:endParaRPr/>
          </a:p>
          <a:p>
            <a:pPr indent="0" lvl="0" marL="0" rtl="0" algn="l">
              <a:spcBef>
                <a:spcPts val="1600"/>
              </a:spcBef>
              <a:spcAft>
                <a:spcPts val="0"/>
              </a:spcAft>
              <a:buNone/>
            </a:pPr>
            <a:r>
              <a:rPr lang="es"/>
              <a:t>​</a:t>
            </a:r>
            <a:r>
              <a:rPr b="1" lang="es"/>
              <a:t>Implementar los controles​ anteriormente seleccionados</a:t>
            </a:r>
            <a:r>
              <a:rPr lang="es"/>
              <a:t> </a:t>
            </a:r>
            <a:endParaRPr/>
          </a:p>
          <a:p>
            <a:pPr indent="0" lvl="0" marL="0" rtl="0" algn="l">
              <a:spcBef>
                <a:spcPts val="1600"/>
              </a:spcBef>
              <a:spcAft>
                <a:spcPts val="0"/>
              </a:spcAft>
              <a:buNone/>
            </a:pPr>
            <a:r>
              <a:rPr b="1" lang="es"/>
              <a:t>Definir ​un sistema de métricas​ que permita obtener resultados reproducibles</a:t>
            </a:r>
            <a:r>
              <a:rPr lang="es"/>
              <a:t> </a:t>
            </a:r>
            <a:endParaRPr/>
          </a:p>
          <a:p>
            <a:pPr indent="0" lvl="0" marL="0" rtl="0" algn="l">
              <a:spcBef>
                <a:spcPts val="1600"/>
              </a:spcBef>
              <a:spcAft>
                <a:spcPts val="0"/>
              </a:spcAft>
              <a:buNone/>
            </a:pPr>
            <a:r>
              <a:rPr b="1" lang="es"/>
              <a:t>Procurar programas de ​formación y concienciación​ </a:t>
            </a:r>
            <a:endParaRPr/>
          </a:p>
          <a:p>
            <a:pPr indent="0" lvl="0" marL="0" rtl="0" algn="l">
              <a:spcBef>
                <a:spcPts val="1600"/>
              </a:spcBef>
              <a:spcAft>
                <a:spcPts val="0"/>
              </a:spcAft>
              <a:buNone/>
            </a:pPr>
            <a:r>
              <a:rPr b="1" lang="es"/>
              <a:t>Gestionar las operaciones del SGSI. </a:t>
            </a:r>
            <a:endParaRPr b="1"/>
          </a:p>
          <a:p>
            <a:pPr indent="0" lvl="0" marL="0" rtl="0" algn="l">
              <a:spcBef>
                <a:spcPts val="1600"/>
              </a:spcBef>
              <a:spcAft>
                <a:spcPts val="1600"/>
              </a:spcAft>
              <a:buNone/>
            </a:pPr>
            <a:r>
              <a:rPr b="1" lang="es"/>
              <a:t>​Gestionar los recursos​</a:t>
            </a:r>
            <a:r>
              <a:rPr lang="e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 h e c k : ​ Monitorizar y revisar el SGSI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b="1" lang="es"/>
              <a:t>Ejecutar procedimientos de monitorización y revisión </a:t>
            </a:r>
            <a:endParaRPr b="1"/>
          </a:p>
          <a:p>
            <a:pPr indent="0" lvl="0" marL="0" rtl="0" algn="l">
              <a:spcBef>
                <a:spcPts val="1600"/>
              </a:spcBef>
              <a:spcAft>
                <a:spcPts val="0"/>
              </a:spcAft>
              <a:buNone/>
            </a:pPr>
            <a:r>
              <a:rPr b="1" lang="es"/>
              <a:t> Revisar regularmente la ​efectividad del SGSI​, </a:t>
            </a:r>
            <a:endParaRPr b="1"/>
          </a:p>
          <a:p>
            <a:pPr indent="0" lvl="0" marL="0" rtl="0" algn="l">
              <a:spcBef>
                <a:spcPts val="1600"/>
              </a:spcBef>
              <a:spcAft>
                <a:spcPts val="0"/>
              </a:spcAft>
              <a:buNone/>
            </a:pPr>
            <a:r>
              <a:rPr b="1" lang="es"/>
              <a:t> Medir la ​efectividad de los controles</a:t>
            </a:r>
            <a:endParaRPr b="1"/>
          </a:p>
          <a:p>
            <a:pPr indent="0" lvl="0" marL="0" rtl="0" algn="l">
              <a:spcBef>
                <a:spcPts val="1600"/>
              </a:spcBef>
              <a:spcAft>
                <a:spcPts val="0"/>
              </a:spcAft>
              <a:buNone/>
            </a:pPr>
            <a:r>
              <a:rPr b="1" lang="es"/>
              <a:t>Realizar periódicamente ​auditorías internas​ del SGSI </a:t>
            </a:r>
            <a:endParaRPr b="1"/>
          </a:p>
          <a:p>
            <a:pPr indent="0" lvl="0" marL="0" rtl="0" algn="l">
              <a:spcBef>
                <a:spcPts val="1600"/>
              </a:spcBef>
              <a:spcAft>
                <a:spcPts val="0"/>
              </a:spcAft>
              <a:buNone/>
            </a:pPr>
            <a:r>
              <a:rPr b="1" lang="es"/>
              <a:t> ​Actualizar los planes de seguridad​     </a:t>
            </a:r>
            <a:endParaRPr b="1"/>
          </a:p>
          <a:p>
            <a:pPr indent="0" lvl="0" marL="0" rtl="0" algn="l">
              <a:spcBef>
                <a:spcPts val="1600"/>
              </a:spcBef>
              <a:spcAft>
                <a:spcPts val="0"/>
              </a:spcAft>
              <a:buNone/>
            </a:pPr>
            <a:r>
              <a:rPr b="1" lang="es"/>
              <a:t>​Registrar acciones y eventos</a:t>
            </a:r>
            <a:endParaRPr b="1"/>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c t :​ Mantener y mejorar el SGSI </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Implantar en el SGSI las ​mejoras identificadas​.</a:t>
            </a:r>
            <a:r>
              <a:rPr lang="es"/>
              <a:t> </a:t>
            </a:r>
            <a:endParaRPr/>
          </a:p>
          <a:p>
            <a:pPr indent="0" lvl="0" marL="0" rtl="0" algn="l">
              <a:spcBef>
                <a:spcPts val="1600"/>
              </a:spcBef>
              <a:spcAft>
                <a:spcPts val="0"/>
              </a:spcAft>
              <a:buNone/>
            </a:pPr>
            <a:r>
              <a:rPr b="1" lang="es"/>
              <a:t>Realizar las ​acciones preventivas y correctivas​ </a:t>
            </a:r>
            <a:endParaRPr/>
          </a:p>
          <a:p>
            <a:pPr indent="0" lvl="0" marL="0" rtl="0" algn="l">
              <a:spcBef>
                <a:spcPts val="1600"/>
              </a:spcBef>
              <a:spcAft>
                <a:spcPts val="0"/>
              </a:spcAft>
              <a:buNone/>
            </a:pPr>
            <a:r>
              <a:rPr b="1" lang="es"/>
              <a:t>Comunicar las acciones y mejoras​ a todas las partes interesadas</a:t>
            </a:r>
            <a:r>
              <a:rPr lang="es"/>
              <a:t> </a:t>
            </a:r>
            <a:endParaRPr/>
          </a:p>
          <a:p>
            <a:pPr indent="0" lvl="0" marL="0" rtl="0" algn="l">
              <a:spcBef>
                <a:spcPts val="1600"/>
              </a:spcBef>
              <a:spcAft>
                <a:spcPts val="1600"/>
              </a:spcAft>
              <a:buNone/>
            </a:pPr>
            <a:r>
              <a:rPr b="1" lang="es"/>
              <a:t>Asegurarse que las mejoras introducidas alcanzan los ​objetivos previstos</a:t>
            </a: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31"/>
          <p:cNvPicPr preferRelativeResize="0"/>
          <p:nvPr/>
        </p:nvPicPr>
        <p:blipFill>
          <a:blip r:embed="rId3">
            <a:alphaModFix/>
          </a:blip>
          <a:stretch>
            <a:fillRect/>
          </a:stretch>
        </p:blipFill>
        <p:spPr>
          <a:xfrm>
            <a:off x="2457774" y="1552575"/>
            <a:ext cx="3711625" cy="294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1275"/>
            <a:ext cx="8520600" cy="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Normas ISO</a:t>
            </a:r>
            <a:endParaRPr/>
          </a:p>
        </p:txBody>
      </p:sp>
      <p:sp>
        <p:nvSpPr>
          <p:cNvPr id="61" name="Google Shape;61;p14"/>
          <p:cNvSpPr txBox="1"/>
          <p:nvPr>
            <p:ph idx="1" type="body"/>
          </p:nvPr>
        </p:nvSpPr>
        <p:spPr>
          <a:xfrm>
            <a:off x="311700" y="705900"/>
            <a:ext cx="8520600" cy="3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888888"/>
                </a:solidFill>
                <a:highlight>
                  <a:srgbClr val="FFFFFF"/>
                </a:highlight>
              </a:rPr>
              <a:t>					</a:t>
            </a:r>
            <a:endParaRPr>
              <a:solidFill>
                <a:srgbClr val="888888"/>
              </a:solidFill>
              <a:highlight>
                <a:srgbClr val="FFFFFF"/>
              </a:highlight>
            </a:endParaRPr>
          </a:p>
          <a:p>
            <a:pPr indent="0" lvl="0" marL="0" rtl="0" algn="l">
              <a:spcBef>
                <a:spcPts val="1600"/>
              </a:spcBef>
              <a:spcAft>
                <a:spcPts val="0"/>
              </a:spcAft>
              <a:buNone/>
            </a:pPr>
            <a:r>
              <a:rPr lang="es">
                <a:solidFill>
                  <a:srgbClr val="888888"/>
                </a:solidFill>
                <a:highlight>
                  <a:srgbClr val="FFFFFF"/>
                </a:highlight>
              </a:rPr>
              <a:t>                             </a:t>
            </a:r>
            <a:endParaRPr>
              <a:solidFill>
                <a:srgbClr val="888888"/>
              </a:solidFill>
              <a:highlight>
                <a:srgbClr val="FFFFFF"/>
              </a:highlight>
            </a:endParaRPr>
          </a:p>
          <a:p>
            <a:pPr indent="0" lvl="0" marL="0" rtl="0" algn="l">
              <a:spcBef>
                <a:spcPts val="1600"/>
              </a:spcBef>
              <a:spcAft>
                <a:spcPts val="0"/>
              </a:spcAft>
              <a:buNone/>
            </a:pPr>
            <a:r>
              <a:t/>
            </a:r>
            <a:endParaRPr>
              <a:solidFill>
                <a:srgbClr val="888888"/>
              </a:solidFill>
              <a:highlight>
                <a:srgbClr val="FFFFFF"/>
              </a:highlight>
            </a:endParaRPr>
          </a:p>
          <a:p>
            <a:pPr indent="0" lvl="0" marL="0" rtl="0" algn="l">
              <a:spcBef>
                <a:spcPts val="1600"/>
              </a:spcBef>
              <a:spcAft>
                <a:spcPts val="0"/>
              </a:spcAft>
              <a:buNone/>
            </a:pPr>
            <a:r>
              <a:rPr lang="es">
                <a:solidFill>
                  <a:srgbClr val="888888"/>
                </a:solidFill>
                <a:highlight>
                  <a:srgbClr val="FFFFFF"/>
                </a:highlight>
              </a:rPr>
              <a:t>Son un conjunto de </a:t>
            </a:r>
            <a:r>
              <a:rPr lang="es">
                <a:solidFill>
                  <a:schemeClr val="dk1"/>
                </a:solidFill>
                <a:highlight>
                  <a:srgbClr val="FFFFFF"/>
                </a:highlight>
              </a:rPr>
              <a:t>normas orientadas a ordenar la gestión de una empresa</a:t>
            </a:r>
            <a:r>
              <a:rPr lang="es">
                <a:solidFill>
                  <a:srgbClr val="888888"/>
                </a:solidFill>
                <a:highlight>
                  <a:srgbClr val="FFFFFF"/>
                </a:highlight>
              </a:rPr>
              <a:t> en sus distintos ámbitos</a:t>
            </a:r>
            <a:endParaRPr>
              <a:solidFill>
                <a:srgbClr val="888888"/>
              </a:solidFill>
              <a:highlight>
                <a:srgbClr val="FFFFFF"/>
              </a:highlight>
            </a:endParaRPr>
          </a:p>
          <a:p>
            <a:pPr indent="0" lvl="0" marL="0" rtl="0" algn="l">
              <a:spcBef>
                <a:spcPts val="1600"/>
              </a:spcBef>
              <a:spcAft>
                <a:spcPts val="0"/>
              </a:spcAft>
              <a:buNone/>
            </a:pPr>
            <a:r>
              <a:rPr lang="es">
                <a:solidFill>
                  <a:srgbClr val="888888"/>
                </a:solidFill>
                <a:highlight>
                  <a:srgbClr val="FFFFFF"/>
                </a:highlight>
              </a:rPr>
              <a:t>Se crearon con la finalidad de ofrecer</a:t>
            </a:r>
            <a:r>
              <a:rPr lang="es">
                <a:solidFill>
                  <a:schemeClr val="dk1"/>
                </a:solidFill>
                <a:highlight>
                  <a:srgbClr val="FFFFFF"/>
                </a:highlight>
              </a:rPr>
              <a:t> orientación, coordinación, simplificación y unificación de criterios </a:t>
            </a:r>
            <a:r>
              <a:rPr lang="es">
                <a:solidFill>
                  <a:srgbClr val="888888"/>
                </a:solidFill>
                <a:highlight>
                  <a:srgbClr val="FFFFFF"/>
                </a:highlight>
              </a:rPr>
              <a:t>a las empresas y organizaciones con el objeto de </a:t>
            </a:r>
            <a:r>
              <a:rPr lang="es">
                <a:solidFill>
                  <a:schemeClr val="dk1"/>
                </a:solidFill>
                <a:highlight>
                  <a:srgbClr val="FFFFFF"/>
                </a:highlight>
              </a:rPr>
              <a:t>reducir costes y aumentar la efectividad</a:t>
            </a:r>
            <a:r>
              <a:rPr lang="es">
                <a:solidFill>
                  <a:srgbClr val="888888"/>
                </a:solidFill>
                <a:highlight>
                  <a:srgbClr val="FFFFFF"/>
                </a:highlight>
              </a:rPr>
              <a:t>, así como </a:t>
            </a:r>
            <a:r>
              <a:rPr lang="es">
                <a:solidFill>
                  <a:schemeClr val="dk1"/>
                </a:solidFill>
                <a:highlight>
                  <a:srgbClr val="FFFFFF"/>
                </a:highlight>
              </a:rPr>
              <a:t>estandarizar las normas de productos y servicios</a:t>
            </a:r>
            <a:r>
              <a:rPr lang="es">
                <a:solidFill>
                  <a:srgbClr val="888888"/>
                </a:solidFill>
                <a:highlight>
                  <a:srgbClr val="FFFFFF"/>
                </a:highlight>
              </a:rPr>
              <a:t> para las organizaciones internacionales.</a:t>
            </a:r>
            <a:endParaRPr>
              <a:solidFill>
                <a:srgbClr val="888888"/>
              </a:solidFill>
              <a:highlight>
                <a:srgbClr val="FFFFFF"/>
              </a:highlight>
            </a:endParaRPr>
          </a:p>
          <a:p>
            <a:pPr indent="0" lvl="0" marL="0" rtl="0" algn="l">
              <a:spcBef>
                <a:spcPts val="1600"/>
              </a:spcBef>
              <a:spcAft>
                <a:spcPts val="0"/>
              </a:spcAft>
              <a:buNone/>
            </a:pPr>
            <a:r>
              <a:t/>
            </a:r>
            <a:endParaRPr>
              <a:solidFill>
                <a:srgbClr val="888888"/>
              </a:solidFill>
              <a:highlight>
                <a:srgbClr val="FFFFFF"/>
              </a:highlight>
            </a:endParaRPr>
          </a:p>
          <a:p>
            <a:pPr indent="0" lvl="0" marL="0" rtl="0" algn="l">
              <a:spcBef>
                <a:spcPts val="1600"/>
              </a:spcBef>
              <a:spcAft>
                <a:spcPts val="1600"/>
              </a:spcAft>
              <a:buNone/>
            </a:pPr>
            <a:r>
              <a:t/>
            </a:r>
            <a:endParaRPr>
              <a:solidFill>
                <a:srgbClr val="888888"/>
              </a:solidFill>
              <a:highlight>
                <a:srgbClr val="FFFFFF"/>
              </a:highlight>
            </a:endParaRPr>
          </a:p>
        </p:txBody>
      </p:sp>
      <p:pic>
        <p:nvPicPr>
          <p:cNvPr id="62" name="Google Shape;62;p14"/>
          <p:cNvPicPr preferRelativeResize="0"/>
          <p:nvPr/>
        </p:nvPicPr>
        <p:blipFill>
          <a:blip r:embed="rId3">
            <a:alphaModFix/>
          </a:blip>
          <a:stretch>
            <a:fillRect/>
          </a:stretch>
        </p:blipFill>
        <p:spPr>
          <a:xfrm>
            <a:off x="3649775" y="705900"/>
            <a:ext cx="1963750" cy="152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112425"/>
            <a:ext cx="8520600" cy="1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p32"/>
          <p:cNvSpPr txBox="1"/>
          <p:nvPr>
            <p:ph idx="1" type="body"/>
          </p:nvPr>
        </p:nvSpPr>
        <p:spPr>
          <a:xfrm>
            <a:off x="311700" y="1278850"/>
            <a:ext cx="8520600" cy="32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pic>
        <p:nvPicPr>
          <p:cNvPr id="179" name="Google Shape;179;p32"/>
          <p:cNvPicPr preferRelativeResize="0"/>
          <p:nvPr/>
        </p:nvPicPr>
        <p:blipFill>
          <a:blip r:embed="rId3">
            <a:alphaModFix/>
          </a:blip>
          <a:stretch>
            <a:fillRect/>
          </a:stretch>
        </p:blipFill>
        <p:spPr>
          <a:xfrm>
            <a:off x="804875" y="281025"/>
            <a:ext cx="7534275" cy="4412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 de Riesgo </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
            </a:r>
            <a:r>
              <a:rPr lang="es"/>
              <a:t>ermite ubicar el riesgo y conocer los factores que influyen, negativa- o positivamente, en el riesgo. </a:t>
            </a:r>
            <a:endParaRPr/>
          </a:p>
          <a:p>
            <a:pPr indent="0" lvl="0" marL="0" rtl="0" algn="l">
              <a:spcBef>
                <a:spcPts val="1600"/>
              </a:spcBef>
              <a:spcAft>
                <a:spcPts val="0"/>
              </a:spcAft>
              <a:buNone/>
            </a:pPr>
            <a:r>
              <a:rPr lang="es"/>
              <a:t>E​n el proceso de analizar un riesgo también es importante de reconocer que cada riesgo tiene sus características: </a:t>
            </a:r>
            <a:endParaRPr/>
          </a:p>
          <a:p>
            <a:pPr indent="457200" lvl="0" marL="0" rtl="0" algn="l">
              <a:spcBef>
                <a:spcPts val="1600"/>
              </a:spcBef>
              <a:spcAft>
                <a:spcPts val="0"/>
              </a:spcAft>
              <a:buNone/>
            </a:pPr>
            <a:r>
              <a:rPr lang="es"/>
              <a:t>● Dinámico y cambiante (Interacción de ​Amenazas​ y ​Vulnerabilidad​) </a:t>
            </a:r>
            <a:endParaRPr/>
          </a:p>
          <a:p>
            <a:pPr indent="457200" lvl="0" marL="0" rtl="0" algn="l">
              <a:spcBef>
                <a:spcPts val="1600"/>
              </a:spcBef>
              <a:spcAft>
                <a:spcPts val="0"/>
              </a:spcAft>
              <a:buNone/>
            </a:pPr>
            <a:r>
              <a:rPr lang="es"/>
              <a:t>● Diferenciado y tiene diferentes caracteres (caracteres de Vulnerabilidad) </a:t>
            </a:r>
            <a:endParaRPr/>
          </a:p>
          <a:p>
            <a:pPr indent="457200" lvl="0" marL="0" rtl="0" algn="l">
              <a:spcBef>
                <a:spcPts val="1600"/>
              </a:spcBef>
              <a:spcAft>
                <a:spcPts val="0"/>
              </a:spcAft>
              <a:buClr>
                <a:schemeClr val="dk1"/>
              </a:buClr>
              <a:buSzPts val="1100"/>
              <a:buFont typeface="Arial"/>
              <a:buNone/>
            </a:pPr>
            <a:r>
              <a:rPr lang="es"/>
              <a:t>● No siempre es percibido de igual manera en una institución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106275"/>
            <a:ext cx="85206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ACTIVOS</a:t>
            </a:r>
            <a:endParaRPr/>
          </a:p>
        </p:txBody>
      </p:sp>
      <p:sp>
        <p:nvSpPr>
          <p:cNvPr id="191" name="Google Shape;191;p34"/>
          <p:cNvSpPr txBox="1"/>
          <p:nvPr>
            <p:ph idx="1" type="body"/>
          </p:nvPr>
        </p:nvSpPr>
        <p:spPr>
          <a:xfrm>
            <a:off x="311700" y="626175"/>
            <a:ext cx="8520600" cy="43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denominan activos los recursos del sistema de información o relacionados </a:t>
            </a:r>
            <a:endParaRPr/>
          </a:p>
          <a:p>
            <a:pPr indent="0" lvl="0" marL="0" rtl="0" algn="l">
              <a:spcBef>
                <a:spcPts val="1600"/>
              </a:spcBef>
              <a:spcAft>
                <a:spcPts val="0"/>
              </a:spcAft>
              <a:buNone/>
            </a:pPr>
            <a:r>
              <a:rPr lang="es"/>
              <a:t>El activo esencial es la información​ que maneja el sistema; o sea los datos. </a:t>
            </a:r>
            <a:endParaRPr/>
          </a:p>
          <a:p>
            <a:pPr indent="0" lvl="0" marL="0" rtl="0" algn="l">
              <a:spcBef>
                <a:spcPts val="1600"/>
              </a:spcBef>
              <a:spcAft>
                <a:spcPts val="0"/>
              </a:spcAft>
              <a:buNone/>
            </a:pPr>
            <a:r>
              <a:rPr lang="es"/>
              <a:t>Los servicios​ que se necesitan para poder gestionar dichos datos. </a:t>
            </a:r>
            <a:endParaRPr/>
          </a:p>
          <a:p>
            <a:pPr indent="0" lvl="0" marL="0" rtl="0" algn="l">
              <a:spcBef>
                <a:spcPts val="1600"/>
              </a:spcBef>
              <a:spcAft>
                <a:spcPts val="0"/>
              </a:spcAft>
              <a:buClr>
                <a:schemeClr val="dk1"/>
              </a:buClr>
              <a:buSzPts val="1100"/>
              <a:buFont typeface="Arial"/>
              <a:buNone/>
            </a:pPr>
            <a:r>
              <a:rPr lang="es"/>
              <a:t>Las aplicaciones informáticas​ (software) que permiten manejar los datos. </a:t>
            </a:r>
            <a:endParaRPr/>
          </a:p>
          <a:p>
            <a:pPr indent="0" lvl="0" marL="0" rtl="0" algn="l">
              <a:spcBef>
                <a:spcPts val="1600"/>
              </a:spcBef>
              <a:spcAft>
                <a:spcPts val="0"/>
              </a:spcAft>
              <a:buNone/>
            </a:pPr>
            <a:r>
              <a:rPr lang="es"/>
              <a:t>Los equipos informáticos​ (hardware) y que permiten hospedar datos, aplicaciones y servicios. </a:t>
            </a:r>
            <a:endParaRPr/>
          </a:p>
          <a:p>
            <a:pPr indent="0" lvl="0" marL="0" rtl="0" algn="l">
              <a:spcBef>
                <a:spcPts val="1600"/>
              </a:spcBef>
              <a:spcAft>
                <a:spcPts val="0"/>
              </a:spcAft>
              <a:buNone/>
            </a:pPr>
            <a:r>
              <a:rPr lang="es"/>
              <a:t>Las redes de comunicaciones​ que permiten intercambiar datos. </a:t>
            </a:r>
            <a:endParaRPr/>
          </a:p>
          <a:p>
            <a:pPr indent="0" lvl="0" marL="0" rtl="0" algn="l">
              <a:spcBef>
                <a:spcPts val="1600"/>
              </a:spcBef>
              <a:spcAft>
                <a:spcPts val="0"/>
              </a:spcAft>
              <a:buNone/>
            </a:pPr>
            <a:r>
              <a:rPr lang="es"/>
              <a:t>Las instalaciones​ que acogen equipos informáticos y de comunicaciones. </a:t>
            </a:r>
            <a:endParaRPr/>
          </a:p>
          <a:p>
            <a:pPr indent="0" lvl="0" marL="0" rtl="0" algn="l">
              <a:spcBef>
                <a:spcPts val="1600"/>
              </a:spcBef>
              <a:spcAft>
                <a:spcPts val="0"/>
              </a:spcAft>
              <a:buClr>
                <a:schemeClr val="dk1"/>
              </a:buClr>
              <a:buSzPts val="1100"/>
              <a:buFont typeface="Arial"/>
              <a:buNone/>
            </a:pPr>
            <a:r>
              <a:rPr lang="es"/>
              <a:t>Las personas​ que explotan u operan todos los elementos anteriormente citado</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5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Valoración. Por qué interesa un activo X lo que vale. </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se está hablando de lo que cuestan las cosas, sino de lo que valen.  </a:t>
            </a:r>
            <a:endParaRPr/>
          </a:p>
          <a:p>
            <a:pPr indent="0" lvl="0" marL="0" rtl="0" algn="l">
              <a:spcBef>
                <a:spcPts val="1600"/>
              </a:spcBef>
              <a:spcAft>
                <a:spcPts val="0"/>
              </a:spcAft>
              <a:buNone/>
            </a:pPr>
            <a:r>
              <a:rPr lang="es"/>
              <a:t>Si algo no vale para nada, prescíndase de ello. </a:t>
            </a:r>
            <a:endParaRPr/>
          </a:p>
          <a:p>
            <a:pPr indent="0" lvl="0" marL="0" rtl="0" algn="l">
              <a:spcBef>
                <a:spcPts val="1600"/>
              </a:spcBef>
              <a:spcAft>
                <a:spcPts val="0"/>
              </a:spcAft>
              <a:buNone/>
            </a:pPr>
            <a:r>
              <a:rPr lang="es"/>
              <a:t>Si no se puede prescindir impunemente de un activo, es que algo vale; </a:t>
            </a:r>
            <a:endParaRPr/>
          </a:p>
          <a:p>
            <a:pPr indent="0" lvl="0" marL="0" rtl="0" algn="l">
              <a:spcBef>
                <a:spcPts val="1600"/>
              </a:spcBef>
              <a:spcAft>
                <a:spcPts val="0"/>
              </a:spcAft>
              <a:buNone/>
            </a:pPr>
            <a:r>
              <a:rPr lang="es"/>
              <a:t> Eso es lo que hay que averiguar pues eso es lo que hay que proteger</a:t>
            </a:r>
            <a:endParaRPr/>
          </a:p>
          <a:p>
            <a:pPr indent="0" lvl="0" marL="0" rtl="0" algn="l">
              <a:spcBef>
                <a:spcPts val="1600"/>
              </a:spcBef>
              <a:spcAft>
                <a:spcPts val="1600"/>
              </a:spcAft>
              <a:buNone/>
            </a:pPr>
            <a:r>
              <a:rPr lang="es"/>
              <a:t>Valores Cuantitativos y/o Cualitativos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203" name="Google Shape;203;p36"/>
          <p:cNvSpPr txBox="1"/>
          <p:nvPr>
            <p:ph idx="1" type="body"/>
          </p:nvPr>
        </p:nvSpPr>
        <p:spPr>
          <a:xfrm>
            <a:off x="311700" y="190600"/>
            <a:ext cx="8583900" cy="4806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s"/>
              <a:t>El modelo se puede aplicar a los diferentes elementos de manera aislado, pero es sumamente importante aplicarlo también al sistemas completa, </a:t>
            </a:r>
            <a:endParaRPr/>
          </a:p>
          <a:p>
            <a:pPr indent="457200" lvl="0" marL="0" rtl="0" algn="l">
              <a:spcBef>
                <a:spcPts val="1600"/>
              </a:spcBef>
              <a:spcAft>
                <a:spcPts val="0"/>
              </a:spcAft>
              <a:buNone/>
            </a:pPr>
            <a:r>
              <a:rPr lang="es"/>
              <a:t>Entre más alta la Probabilidad de Amenaza y Magnitud de Daño, más grande es el riesgo y el peligro al sistema, lo que significa que es necesario implementar mayores medidas de protección. </a:t>
            </a:r>
            <a:endParaRPr/>
          </a:p>
          <a:p>
            <a:pPr indent="457200" lvl="0" marL="0" rtl="0" algn="l">
              <a:spcBef>
                <a:spcPts val="1600"/>
              </a:spcBef>
              <a:spcAft>
                <a:spcPts val="0"/>
              </a:spcAft>
              <a:buNone/>
            </a:pPr>
            <a:r>
              <a:rPr lang="es"/>
              <a:t>Existen varios métodos de como valorar un riesgo y al final, todos tienen los mismos retos -las variables son difíciles de precisar y en su mayoría son estimaciones- y llegan casi a los mismos resultados y conclusiones. </a:t>
            </a:r>
            <a:endParaRPr/>
          </a:p>
          <a:p>
            <a:pPr indent="457200" lvl="0" marL="0" rtl="0" algn="l">
              <a:spcBef>
                <a:spcPts val="1600"/>
              </a:spcBef>
              <a:spcAft>
                <a:spcPts val="0"/>
              </a:spcAft>
              <a:buNone/>
            </a:pPr>
            <a:r>
              <a:rPr lang="es"/>
              <a:t>En el ámbito de la ​Seguridad Informática​, el método más usado es el Análisis de Riesgo. La valoración del riesgo basada en la fórmula matemática:</a:t>
            </a:r>
            <a:endParaRPr/>
          </a:p>
          <a:p>
            <a:pPr indent="457200" lvl="0" marL="0" rtl="0" algn="l">
              <a:spcBef>
                <a:spcPts val="1600"/>
              </a:spcBef>
              <a:spcAft>
                <a:spcPts val="0"/>
              </a:spcAft>
              <a:buNone/>
            </a:pPr>
            <a:r>
              <a:rPr b="1" lang="es"/>
              <a:t>Riesgo = Probabilidad de Amenaza x Magnitud de Daño </a:t>
            </a:r>
            <a:endParaRPr b="1"/>
          </a:p>
          <a:p>
            <a:pPr indent="45720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¿Cuánto vale la “salud” de los activos? </a:t>
            </a:r>
            <a:endParaRPr/>
          </a:p>
        </p:txBody>
      </p:sp>
      <p:sp>
        <p:nvSpPr>
          <p:cNvPr id="209" name="Google Shape;209;p37"/>
          <p:cNvSpPr txBox="1"/>
          <p:nvPr>
            <p:ph idx="1" type="body"/>
          </p:nvPr>
        </p:nvSpPr>
        <p:spPr>
          <a:xfrm>
            <a:off x="311700" y="949475"/>
            <a:ext cx="8520600" cy="41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valoración es la determinación del coste que supondría salir de una incidencia que destrozara el activo​. </a:t>
            </a:r>
            <a:endParaRPr/>
          </a:p>
          <a:p>
            <a:pPr indent="0" lvl="0" marL="0" rtl="0" algn="l">
              <a:lnSpc>
                <a:spcPct val="100000"/>
              </a:lnSpc>
              <a:spcBef>
                <a:spcPts val="1600"/>
              </a:spcBef>
              <a:spcAft>
                <a:spcPts val="0"/>
              </a:spcAft>
              <a:buNone/>
            </a:pPr>
            <a:r>
              <a:rPr lang="es"/>
              <a:t> Hay muchos factores a considerar: </a:t>
            </a:r>
            <a:endParaRPr/>
          </a:p>
          <a:p>
            <a:pPr indent="0" lvl="0" marL="0" rtl="0" algn="l">
              <a:lnSpc>
                <a:spcPct val="100000"/>
              </a:lnSpc>
              <a:spcBef>
                <a:spcPts val="1600"/>
              </a:spcBef>
              <a:spcAft>
                <a:spcPts val="0"/>
              </a:spcAft>
              <a:buNone/>
            </a:pPr>
            <a:r>
              <a:rPr lang="es"/>
              <a:t>•</a:t>
            </a:r>
            <a:r>
              <a:rPr b="1" lang="es"/>
              <a:t> ​coste de reposición</a:t>
            </a:r>
            <a:r>
              <a:rPr lang="es"/>
              <a:t>:​ adquisición e instalación </a:t>
            </a:r>
            <a:endParaRPr/>
          </a:p>
          <a:p>
            <a:pPr indent="0" lvl="0" marL="0" rtl="0" algn="l">
              <a:lnSpc>
                <a:spcPct val="100000"/>
              </a:lnSpc>
              <a:spcBef>
                <a:spcPts val="1600"/>
              </a:spcBef>
              <a:spcAft>
                <a:spcPts val="0"/>
              </a:spcAft>
              <a:buNone/>
            </a:pPr>
            <a:r>
              <a:rPr lang="es"/>
              <a:t>•</a:t>
            </a:r>
            <a:r>
              <a:rPr b="1" lang="es"/>
              <a:t> coste de mano de obra</a:t>
            </a:r>
            <a:r>
              <a:rPr lang="es"/>
              <a:t>​ (especializada) invertida en recuperar el activo </a:t>
            </a:r>
            <a:endParaRPr/>
          </a:p>
          <a:p>
            <a:pPr indent="0" lvl="0" marL="0" rtl="0" algn="l">
              <a:lnSpc>
                <a:spcPct val="100000"/>
              </a:lnSpc>
              <a:spcBef>
                <a:spcPts val="1600"/>
              </a:spcBef>
              <a:spcAft>
                <a:spcPts val="0"/>
              </a:spcAft>
              <a:buNone/>
            </a:pPr>
            <a:r>
              <a:rPr lang="es"/>
              <a:t>• </a:t>
            </a:r>
            <a:r>
              <a:rPr b="1" lang="es"/>
              <a:t>lucro cesante​</a:t>
            </a:r>
            <a:r>
              <a:rPr lang="es"/>
              <a:t>: pérdida de ingresos </a:t>
            </a:r>
            <a:endParaRPr/>
          </a:p>
          <a:p>
            <a:pPr indent="0" lvl="0" marL="0" rtl="0" algn="l">
              <a:lnSpc>
                <a:spcPct val="100000"/>
              </a:lnSpc>
              <a:spcBef>
                <a:spcPts val="1600"/>
              </a:spcBef>
              <a:spcAft>
                <a:spcPts val="0"/>
              </a:spcAft>
              <a:buNone/>
            </a:pPr>
            <a:r>
              <a:rPr lang="es"/>
              <a:t>•</a:t>
            </a:r>
            <a:r>
              <a:rPr b="1" lang="es"/>
              <a:t> ​capacidad de operar​</a:t>
            </a:r>
            <a:r>
              <a:rPr lang="es"/>
              <a:t>: confianza de los usuarios y proveedores </a:t>
            </a:r>
            <a:endParaRPr/>
          </a:p>
          <a:p>
            <a:pPr indent="0" lvl="0" marL="0" rtl="0" algn="l">
              <a:lnSpc>
                <a:spcPct val="100000"/>
              </a:lnSpc>
              <a:spcBef>
                <a:spcPts val="1600"/>
              </a:spcBef>
              <a:spcAft>
                <a:spcPts val="0"/>
              </a:spcAft>
              <a:buNone/>
            </a:pPr>
            <a:r>
              <a:rPr lang="es"/>
              <a:t>•</a:t>
            </a:r>
            <a:r>
              <a:rPr b="1" lang="es"/>
              <a:t> ​sanciones ​por incumplimiento de la ley</a:t>
            </a:r>
            <a:r>
              <a:rPr lang="es"/>
              <a:t> u obligaciones contractuales </a:t>
            </a:r>
            <a:endParaRPr/>
          </a:p>
          <a:p>
            <a:pPr indent="0" lvl="0" marL="0" rtl="0" algn="l">
              <a:lnSpc>
                <a:spcPct val="100000"/>
              </a:lnSpc>
              <a:spcBef>
                <a:spcPts val="1600"/>
              </a:spcBef>
              <a:spcAft>
                <a:spcPts val="0"/>
              </a:spcAft>
              <a:buClr>
                <a:schemeClr val="dk1"/>
              </a:buClr>
              <a:buSzPts val="1100"/>
              <a:buFont typeface="Arial"/>
              <a:buNone/>
            </a:pPr>
            <a:r>
              <a:rPr lang="es"/>
              <a:t>• ​</a:t>
            </a:r>
            <a:r>
              <a:rPr b="1" lang="es"/>
              <a:t>daño a otros activos​</a:t>
            </a:r>
            <a:r>
              <a:rPr lang="es"/>
              <a:t>, propios o ajenos </a:t>
            </a:r>
            <a:r>
              <a:rPr b="1" lang="es"/>
              <a:t>• ​daño a personas </a:t>
            </a:r>
            <a:endParaRPr b="1"/>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Valoración cualitativa - </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escalas cualitativas permiten avanzar con rapidez, posicionando el valor de cada activo en un orden relativo respecto de los demás.</a:t>
            </a:r>
            <a:endParaRPr/>
          </a:p>
          <a:p>
            <a:pPr indent="0" lvl="0" marL="0" rtl="0" algn="l">
              <a:spcBef>
                <a:spcPts val="1600"/>
              </a:spcBef>
              <a:spcAft>
                <a:spcPts val="0"/>
              </a:spcAft>
              <a:buNone/>
            </a:pPr>
            <a:r>
              <a:rPr lang="es"/>
              <a:t>Es frecuente plantear estas escalas como “órdenes de magnitud” y, en consecuencia, derivar estimaciones del orden de magnitud del riesgo. </a:t>
            </a:r>
            <a:endParaRPr/>
          </a:p>
          <a:p>
            <a:pPr indent="0" lvl="0" marL="0" rtl="0" algn="l">
              <a:spcBef>
                <a:spcPts val="1600"/>
              </a:spcBef>
              <a:spcAft>
                <a:spcPts val="0"/>
              </a:spcAft>
              <a:buNone/>
            </a:pPr>
            <a:r>
              <a:rPr lang="es"/>
              <a:t>La limitación de las valoraciones cualitativas es que no permiten comparar valores más allá de su orden relativo. </a:t>
            </a:r>
            <a:endParaRPr/>
          </a:p>
          <a:p>
            <a:pPr indent="0" lvl="0" marL="0" rtl="0" algn="l">
              <a:spcBef>
                <a:spcPts val="1600"/>
              </a:spcBef>
              <a:spcAft>
                <a:spcPts val="1600"/>
              </a:spcAft>
              <a:buNone/>
            </a:pPr>
            <a:r>
              <a:rPr lang="es"/>
              <a:t>No se pueden sumar valores.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Valoración cuantitativa </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valoraciones numéricas absolutas cuestan mucho esfuerzo; </a:t>
            </a:r>
            <a:endParaRPr/>
          </a:p>
          <a:p>
            <a:pPr indent="0" lvl="0" marL="0" rtl="0" algn="l">
              <a:spcBef>
                <a:spcPts val="1600"/>
              </a:spcBef>
              <a:spcAft>
                <a:spcPts val="0"/>
              </a:spcAft>
              <a:buNone/>
            </a:pPr>
            <a:r>
              <a:rPr lang="es"/>
              <a:t>pero no adolecen de los problemas de las valoraciones cualitativas.  </a:t>
            </a:r>
            <a:endParaRPr/>
          </a:p>
          <a:p>
            <a:pPr indent="0" lvl="0" marL="0" rtl="0" algn="l">
              <a:spcBef>
                <a:spcPts val="1600"/>
              </a:spcBef>
              <a:spcAft>
                <a:spcPts val="0"/>
              </a:spcAft>
              <a:buNone/>
            </a:pPr>
            <a:r>
              <a:rPr lang="es"/>
              <a:t>Sumar valores numéricos es absolutamente “natural” y la interpretación de las sumas no es nunca motivo de controversia. </a:t>
            </a:r>
            <a:endParaRPr/>
          </a:p>
          <a:p>
            <a:pPr indent="0" lvl="0" marL="0" rtl="0" algn="l">
              <a:spcBef>
                <a:spcPts val="1600"/>
              </a:spcBef>
              <a:spcAft>
                <a:spcPts val="1600"/>
              </a:spcAft>
              <a:buNone/>
            </a:pPr>
            <a:r>
              <a:rPr lang="es"/>
              <a:t>Si la valoración es dineraria, además se pueden hacer estudios económicos • ¿Vale la pena invertir tanto dinero en esta salvaguarda? • ¿Qué conjunto de salvaguardas optimizan la inversión? • ¿En qué plazo de tiempo se recupera la inversión? • ¿Cuánto es razonable que cueste la prima de un seguro?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amenazas son “cosas que ocurren”. </a:t>
            </a:r>
            <a:endParaRPr/>
          </a:p>
        </p:txBody>
      </p:sp>
      <p:sp>
        <p:nvSpPr>
          <p:cNvPr id="227" name="Google Shape;227;p40"/>
          <p:cNvSpPr txBox="1"/>
          <p:nvPr>
            <p:ph idx="1" type="body"/>
          </p:nvPr>
        </p:nvSpPr>
        <p:spPr>
          <a:xfrm>
            <a:off x="311700" y="893250"/>
            <a:ext cx="8766600" cy="43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Hay accidentes naturales</a:t>
            </a:r>
            <a:r>
              <a:rPr lang="es"/>
              <a:t> (terremotos, inundaciones, ...)</a:t>
            </a:r>
            <a:endParaRPr/>
          </a:p>
          <a:p>
            <a:pPr indent="0" lvl="0" marL="0" rtl="0" algn="l">
              <a:spcBef>
                <a:spcPts val="1600"/>
              </a:spcBef>
              <a:spcAft>
                <a:spcPts val="0"/>
              </a:spcAft>
              <a:buNone/>
            </a:pPr>
            <a:r>
              <a:rPr b="1" lang="es"/>
              <a:t>y desastres industriales</a:t>
            </a:r>
            <a:r>
              <a:rPr lang="es"/>
              <a:t> (contaminación, fallos eléctricos, ...) ​</a:t>
            </a:r>
            <a:endParaRPr/>
          </a:p>
          <a:p>
            <a:pPr indent="0" lvl="0" marL="0" rtl="0" algn="l">
              <a:spcBef>
                <a:spcPts val="1600"/>
              </a:spcBef>
              <a:spcAft>
                <a:spcPts val="0"/>
              </a:spcAft>
              <a:buClr>
                <a:schemeClr val="dk1"/>
              </a:buClr>
              <a:buSzPts val="1100"/>
              <a:buFont typeface="Arial"/>
              <a:buNone/>
            </a:pPr>
            <a:r>
              <a:rPr lang="es"/>
              <a:t>ante los cuales el sistema de información es víctima pasiva; pero no por ser pasivos hay que permanecer indefensos​. </a:t>
            </a:r>
            <a:endParaRPr/>
          </a:p>
          <a:p>
            <a:pPr indent="0" lvl="0" marL="0" rtl="0" algn="l">
              <a:spcBef>
                <a:spcPts val="1600"/>
              </a:spcBef>
              <a:spcAft>
                <a:spcPts val="0"/>
              </a:spcAft>
              <a:buNone/>
            </a:pPr>
            <a:r>
              <a:rPr b="1" lang="es"/>
              <a:t>Hay amenazas causadas por las personas</a:t>
            </a:r>
            <a:r>
              <a:rPr lang="es"/>
              <a:t>, </a:t>
            </a:r>
            <a:endParaRPr/>
          </a:p>
          <a:p>
            <a:pPr indent="457200" lvl="0" marL="0" rtl="0" algn="l">
              <a:spcBef>
                <a:spcPts val="1600"/>
              </a:spcBef>
              <a:spcAft>
                <a:spcPts val="0"/>
              </a:spcAft>
              <a:buNone/>
            </a:pPr>
            <a:r>
              <a:rPr lang="es"/>
              <a:t>bien errores, </a:t>
            </a:r>
            <a:endParaRPr/>
          </a:p>
          <a:p>
            <a:pPr indent="0" lvl="0" marL="457200" rtl="0" algn="l">
              <a:spcBef>
                <a:spcPts val="1600"/>
              </a:spcBef>
              <a:spcAft>
                <a:spcPts val="0"/>
              </a:spcAft>
              <a:buNone/>
            </a:pPr>
            <a:r>
              <a:rPr lang="es"/>
              <a:t>bien ataques intencionados. </a:t>
            </a:r>
            <a:endParaRPr/>
          </a:p>
          <a:p>
            <a:pPr indent="0" lvl="0" marL="0" rtl="0" algn="l">
              <a:spcBef>
                <a:spcPts val="1600"/>
              </a:spcBef>
              <a:spcAft>
                <a:spcPts val="0"/>
              </a:spcAft>
              <a:buClr>
                <a:schemeClr val="dk1"/>
              </a:buClr>
              <a:buSzPts val="1100"/>
              <a:buFont typeface="Arial"/>
              <a:buNone/>
            </a:pPr>
            <a:r>
              <a:rPr lang="es"/>
              <a:t>No todas las amenazas afectan a todos los activos, sino que hay una ​cierta relación entre el tipo de activo y lo que le podría ocurrir.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Valoración de las amenazas </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un activo es víctima de una amenaza, no se ve afectado en todas sus dimensiones, ni en la misma cuantía. </a:t>
            </a:r>
            <a:endParaRPr/>
          </a:p>
          <a:p>
            <a:pPr indent="0" lvl="0" marL="0" rtl="0" algn="l">
              <a:spcBef>
                <a:spcPts val="1600"/>
              </a:spcBef>
              <a:spcAft>
                <a:spcPts val="0"/>
              </a:spcAft>
              <a:buClr>
                <a:schemeClr val="dk1"/>
              </a:buClr>
              <a:buSzPts val="1100"/>
              <a:buFont typeface="Arial"/>
              <a:buNone/>
            </a:pPr>
            <a:r>
              <a:rPr lang="es"/>
              <a:t>Una vez determinado que una amenaza puede perjudicar a un activo, hay que estimar cuán vulnerable es el activo, en dos sentidos​: </a:t>
            </a:r>
            <a:endParaRPr/>
          </a:p>
          <a:p>
            <a:pPr indent="0" lvl="0" marL="0" rtl="0" algn="l">
              <a:spcBef>
                <a:spcPts val="1600"/>
              </a:spcBef>
              <a:spcAft>
                <a:spcPts val="0"/>
              </a:spcAft>
              <a:buClr>
                <a:schemeClr val="dk1"/>
              </a:buClr>
              <a:buSzPts val="1100"/>
              <a:buFont typeface="Arial"/>
              <a:buNone/>
            </a:pPr>
            <a:r>
              <a:rPr lang="es"/>
              <a:t> </a:t>
            </a:r>
            <a:r>
              <a:rPr b="1" lang="es"/>
              <a:t>degradación​</a:t>
            </a:r>
            <a:r>
              <a:rPr lang="es"/>
              <a:t>: cuán perjudicado resultaría el activo </a:t>
            </a:r>
            <a:endParaRPr/>
          </a:p>
          <a:p>
            <a:pPr indent="0" lvl="0" marL="0" rtl="0" algn="l">
              <a:spcBef>
                <a:spcPts val="1600"/>
              </a:spcBef>
              <a:spcAft>
                <a:spcPts val="0"/>
              </a:spcAft>
              <a:buClr>
                <a:schemeClr val="dk1"/>
              </a:buClr>
              <a:buSzPts val="1100"/>
              <a:buFont typeface="Arial"/>
              <a:buNone/>
            </a:pPr>
            <a:r>
              <a:rPr lang="es"/>
              <a:t> </a:t>
            </a:r>
            <a:r>
              <a:rPr b="1" lang="es"/>
              <a:t>frecuencia:​ </a:t>
            </a:r>
            <a:r>
              <a:rPr lang="es"/>
              <a:t>cada cuánto se materializa la amenaza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del Riesgo</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rotWithShape="1">
          <a:blip r:embed="rId3">
            <a:alphaModFix/>
          </a:blip>
          <a:srcRect b="0" l="16036" r="0" t="16275"/>
          <a:stretch/>
        </p:blipFill>
        <p:spPr>
          <a:xfrm>
            <a:off x="1530975" y="1450375"/>
            <a:ext cx="4646599" cy="2914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Determinación del impacto </a:t>
            </a:r>
            <a:endParaRPr/>
          </a:p>
        </p:txBody>
      </p:sp>
      <p:sp>
        <p:nvSpPr>
          <p:cNvPr id="239" name="Google Shape;239;p42"/>
          <p:cNvSpPr txBox="1"/>
          <p:nvPr>
            <p:ph idx="1" type="body"/>
          </p:nvPr>
        </p:nvSpPr>
        <p:spPr>
          <a:xfrm>
            <a:off x="311700" y="935425"/>
            <a:ext cx="8520600" cy="3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 denomina impacto a la medida del daño sobre el activo derivado de la materialización de una amenaza.  </a:t>
            </a:r>
            <a:endParaRPr/>
          </a:p>
          <a:p>
            <a:pPr indent="0" lvl="0" marL="0" rtl="0" algn="l">
              <a:spcBef>
                <a:spcPts val="1600"/>
              </a:spcBef>
              <a:spcAft>
                <a:spcPts val="0"/>
              </a:spcAft>
              <a:buClr>
                <a:schemeClr val="dk1"/>
              </a:buClr>
              <a:buSzPts val="1100"/>
              <a:buFont typeface="Arial"/>
              <a:buNone/>
            </a:pPr>
            <a:r>
              <a:rPr lang="es"/>
              <a:t>Conociendo el valor de los activos (en varias dimensiones)  y la degradación que causan las amenazas,  es directo derivar el impacto que estas tendrían sobre el sistema.  </a:t>
            </a:r>
            <a:endParaRPr/>
          </a:p>
          <a:p>
            <a:pPr indent="0" lvl="0" marL="0" rtl="0" algn="l">
              <a:spcBef>
                <a:spcPts val="1600"/>
              </a:spcBef>
              <a:spcAft>
                <a:spcPts val="0"/>
              </a:spcAft>
              <a:buClr>
                <a:schemeClr val="dk1"/>
              </a:buClr>
              <a:buSzPts val="1100"/>
              <a:buFont typeface="Arial"/>
              <a:buNone/>
            </a:pPr>
            <a:r>
              <a:rPr lang="es"/>
              <a:t>La única consideración que queda hacer es relativa a las dependencias entre activos.  </a:t>
            </a:r>
            <a:endParaRPr/>
          </a:p>
          <a:p>
            <a:pPr indent="0" lvl="0" marL="0" rtl="0" algn="l">
              <a:spcBef>
                <a:spcPts val="1600"/>
              </a:spcBef>
              <a:spcAft>
                <a:spcPts val="0"/>
              </a:spcAft>
              <a:buClr>
                <a:schemeClr val="dk1"/>
              </a:buClr>
              <a:buSzPts val="1100"/>
              <a:buFont typeface="Arial"/>
              <a:buNone/>
            </a:pPr>
            <a:r>
              <a:rPr lang="es"/>
              <a:t>Es frecuente que el valor del sistema de información se centre en los servicios que presta y los datos que maneja, al tiempo que las amenazas suelen materializarse en los medios.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Determinación del riesgo </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 denomina riesgo: </a:t>
            </a:r>
            <a:r>
              <a:rPr b="1" lang="es" u="sng"/>
              <a:t>​a la medida del daño probable sobre un sistema​</a:t>
            </a:r>
            <a:r>
              <a:rPr lang="es"/>
              <a:t>. </a:t>
            </a:r>
            <a:endParaRPr/>
          </a:p>
          <a:p>
            <a:pPr indent="0" lvl="0" marL="0" rtl="0" algn="l">
              <a:spcBef>
                <a:spcPts val="1600"/>
              </a:spcBef>
              <a:spcAft>
                <a:spcPts val="0"/>
              </a:spcAft>
              <a:buClr>
                <a:schemeClr val="dk1"/>
              </a:buClr>
              <a:buSzPts val="1100"/>
              <a:buFont typeface="Arial"/>
              <a:buNone/>
            </a:pPr>
            <a:r>
              <a:rPr lang="es"/>
              <a:t> Conociendo el impacto de las amenazas sobre los activos, es directo derivar el riesgo sin más que tener en cuenta la frecuencia de ocurrencia </a:t>
            </a:r>
            <a:endParaRPr/>
          </a:p>
          <a:p>
            <a:pPr indent="0" lvl="0" marL="0" rtl="0" algn="l">
              <a:spcBef>
                <a:spcPts val="1600"/>
              </a:spcBef>
              <a:spcAft>
                <a:spcPts val="0"/>
              </a:spcAft>
              <a:buClr>
                <a:schemeClr val="dk1"/>
              </a:buClr>
              <a:buSzPts val="1100"/>
              <a:buFont typeface="Arial"/>
              <a:buNone/>
            </a:pPr>
            <a:r>
              <a:rPr lang="es"/>
              <a:t>.</a:t>
            </a:r>
            <a:r>
              <a:rPr b="1" lang="es"/>
              <a:t> El riesgo crece con el impacto y con la frecuencia</a:t>
            </a:r>
            <a:endParaRPr b="1"/>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134375"/>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Salvaguardas </a:t>
            </a:r>
            <a:endParaRPr/>
          </a:p>
        </p:txBody>
      </p:sp>
      <p:sp>
        <p:nvSpPr>
          <p:cNvPr id="251" name="Google Shape;251;p44"/>
          <p:cNvSpPr txBox="1"/>
          <p:nvPr>
            <p:ph idx="1" type="body"/>
          </p:nvPr>
        </p:nvSpPr>
        <p:spPr>
          <a:xfrm>
            <a:off x="311700" y="738675"/>
            <a:ext cx="8654400" cy="44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Se definen las salvaguardas o contra medidas como aquellos procedimientos o mecanismos tecnológicos que reducen el riesgo​. </a:t>
            </a:r>
            <a:endParaRPr/>
          </a:p>
          <a:p>
            <a:pPr indent="0" lvl="0" marL="0" rtl="0" algn="l">
              <a:spcBef>
                <a:spcPts val="1600"/>
              </a:spcBef>
              <a:spcAft>
                <a:spcPts val="0"/>
              </a:spcAft>
              <a:buClr>
                <a:schemeClr val="dk1"/>
              </a:buClr>
              <a:buSzPts val="1100"/>
              <a:buFont typeface="Arial"/>
              <a:buNone/>
            </a:pPr>
            <a:r>
              <a:rPr lang="es"/>
              <a:t> </a:t>
            </a:r>
            <a:r>
              <a:rPr b="1" lang="es"/>
              <a:t>Hay amenazas que se conjuran simplemente</a:t>
            </a:r>
            <a:r>
              <a:rPr b="1" lang="es" u="sng"/>
              <a:t> organizándose adecuadamente,</a:t>
            </a:r>
            <a:r>
              <a:rPr lang="es"/>
              <a:t> </a:t>
            </a:r>
            <a:r>
              <a:rPr b="1" lang="es"/>
              <a:t>otras requieren elementos técnicos </a:t>
            </a:r>
            <a:r>
              <a:rPr lang="es"/>
              <a:t>(programas o equipos),                                                     </a:t>
            </a:r>
            <a:r>
              <a:rPr b="1" lang="es"/>
              <a:t>otras seguridad física </a:t>
            </a:r>
            <a:r>
              <a:rPr lang="es"/>
              <a:t>y, por último,                                                                                                                                                                                                                                      </a:t>
            </a:r>
            <a:r>
              <a:rPr b="1" lang="es"/>
              <a:t>está la política de personal</a:t>
            </a:r>
            <a:r>
              <a:rPr lang="es"/>
              <a:t>.</a:t>
            </a:r>
            <a:endParaRPr/>
          </a:p>
          <a:p>
            <a:pPr indent="0" lvl="0" marL="0" rtl="0" algn="l">
              <a:spcBef>
                <a:spcPts val="1600"/>
              </a:spcBef>
              <a:spcAft>
                <a:spcPts val="0"/>
              </a:spcAft>
              <a:buNone/>
            </a:pPr>
            <a:r>
              <a:rPr lang="es"/>
              <a:t> </a:t>
            </a:r>
            <a:r>
              <a:rPr b="1" lang="es"/>
              <a:t>Reduciendo la frecuencia​ de las amenazas.</a:t>
            </a:r>
            <a:r>
              <a:rPr lang="es"/>
              <a:t> Se llaman salvaguardas preventivas. Las ideales llegan a impedir q la amenaza se materialice. </a:t>
            </a:r>
            <a:endParaRPr/>
          </a:p>
          <a:p>
            <a:pPr indent="0" lvl="0" marL="0" rtl="0" algn="l">
              <a:spcBef>
                <a:spcPts val="1600"/>
              </a:spcBef>
              <a:spcAft>
                <a:spcPts val="0"/>
              </a:spcAft>
              <a:buClr>
                <a:schemeClr val="dk1"/>
              </a:buClr>
              <a:buSzPts val="1100"/>
              <a:buFont typeface="Arial"/>
              <a:buNone/>
            </a:pPr>
            <a:r>
              <a:rPr b="1" lang="es"/>
              <a:t>Hay salvaguardas que directamente ​limitan la posible degradación​</a:t>
            </a:r>
            <a:r>
              <a:rPr lang="es"/>
              <a:t>,     ​</a:t>
            </a:r>
            <a:r>
              <a:rPr b="1" lang="es"/>
              <a:t>permiten detectar inmediatamente el ataque​ </a:t>
            </a:r>
            <a:r>
              <a:rPr lang="es"/>
              <a:t>para frenar que la degradación                  </a:t>
            </a:r>
            <a:r>
              <a:rPr b="1" lang="es"/>
              <a:t>permitir la ​pronta recuperación​ </a:t>
            </a:r>
            <a:r>
              <a:rPr lang="es"/>
              <a:t>del sistema cuando la amenaza lo destruye.  </a:t>
            </a:r>
            <a:endParaRPr/>
          </a:p>
          <a:p>
            <a:pPr indent="0" lvl="0" marL="0" rtl="0" algn="l">
              <a:spcBef>
                <a:spcPts val="1600"/>
              </a:spcBef>
              <a:spcAft>
                <a:spcPts val="0"/>
              </a:spcAft>
              <a:buClr>
                <a:schemeClr val="dk1"/>
              </a:buClr>
              <a:buSzPts val="1100"/>
              <a:buFont typeface="Arial"/>
              <a:buNone/>
            </a:pPr>
            <a:r>
              <a:rPr lang="es"/>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a:t>
            </a:r>
            <a:endParaRPr/>
          </a:p>
        </p:txBody>
      </p:sp>
      <p:sp>
        <p:nvSpPr>
          <p:cNvPr id="75" name="Google Shape;75;p16"/>
          <p:cNvSpPr txBox="1"/>
          <p:nvPr>
            <p:ph idx="1" type="body"/>
          </p:nvPr>
        </p:nvSpPr>
        <p:spPr>
          <a:xfrm>
            <a:off x="311700" y="1152475"/>
            <a:ext cx="8520600" cy="3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 Gestión de Riesgo en la Seguridad Informática:</a:t>
            </a:r>
            <a:r>
              <a:rPr lang="es"/>
              <a:t> es un método​ ​para determinar, analizar, valorar y clasificar el riesgo, para posteriormente implementar mecanismos que permitan controlarlo​. </a:t>
            </a:r>
            <a:endParaRPr/>
          </a:p>
          <a:p>
            <a:pPr indent="0" lvl="0" marL="0" rtl="0" algn="l">
              <a:spcBef>
                <a:spcPts val="1600"/>
              </a:spcBef>
              <a:spcAft>
                <a:spcPts val="0"/>
              </a:spcAft>
              <a:buNone/>
            </a:pPr>
            <a:r>
              <a:rPr lang="es"/>
              <a:t> </a:t>
            </a:r>
            <a:r>
              <a:rPr b="1" lang="es"/>
              <a:t>Seguridad Informática</a:t>
            </a:r>
            <a:r>
              <a:rPr lang="es"/>
              <a:t> ​sirve para la protección de la información, en contra de amenazas, para evitar daños y para minimizar riesgos, relacionados con ella.</a:t>
            </a:r>
            <a:endParaRPr/>
          </a:p>
          <a:p>
            <a:pPr indent="0" lvl="0" marL="0" rtl="0" algn="l">
              <a:spcBef>
                <a:spcPts val="1600"/>
              </a:spcBef>
              <a:spcAft>
                <a:spcPts val="0"/>
              </a:spcAft>
              <a:buNone/>
            </a:pPr>
            <a:r>
              <a:rPr b="1" lang="es"/>
              <a:t>Sistema de Gestión de la Seguridad de la Información El SGSI</a:t>
            </a:r>
            <a:r>
              <a:rPr lang="es"/>
              <a:t> es el concepto sobre el que se construye ISO 27001. </a:t>
            </a:r>
            <a:endParaRPr/>
          </a:p>
          <a:p>
            <a:pPr indent="0" lvl="0" marL="0" rtl="0" algn="l">
              <a:spcBef>
                <a:spcPts val="1600"/>
              </a:spcBef>
              <a:spcAft>
                <a:spcPts val="0"/>
              </a:spcAft>
              <a:buClr>
                <a:schemeClr val="dk1"/>
              </a:buClr>
              <a:buSzPts val="1100"/>
              <a:buFont typeface="Arial"/>
              <a:buNone/>
            </a:pPr>
            <a:r>
              <a:rPr lang="es"/>
              <a:t>La gestión de la seguridad de la información debe realizarse mediante  ​un proceso sistemático,  documentado  y conocido por toda la organización.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47725"/>
            <a:ext cx="8520600" cy="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134300" y="147725"/>
            <a:ext cx="8769600" cy="49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s"/>
              <a:t>Datos:</a:t>
            </a:r>
            <a:r>
              <a:rPr lang="es">
                <a:solidFill>
                  <a:srgbClr val="222222"/>
                </a:solidFill>
                <a:highlight>
                  <a:srgbClr val="FFFFFF"/>
                </a:highlight>
              </a:rPr>
              <a:t> es una representación </a:t>
            </a:r>
            <a:r>
              <a:rPr lang="es">
                <a:solidFill>
                  <a:srgbClr val="0B0080"/>
                </a:solidFill>
                <a:highlight>
                  <a:srgbClr val="FFFFFF"/>
                </a:highlight>
                <a:uFill>
                  <a:noFill/>
                </a:uFill>
                <a:hlinkClick r:id="rId3"/>
              </a:rPr>
              <a:t>simbólica</a:t>
            </a:r>
            <a:r>
              <a:rPr lang="es">
                <a:solidFill>
                  <a:srgbClr val="222222"/>
                </a:solidFill>
                <a:highlight>
                  <a:srgbClr val="FFFFFF"/>
                </a:highlight>
              </a:rPr>
              <a:t> de una variable cuantitativa o cualitativa.</a:t>
            </a:r>
            <a:endParaRPr>
              <a:solidFill>
                <a:srgbClr val="222222"/>
              </a:solidFill>
              <a:highlight>
                <a:srgbClr val="FFFFFF"/>
              </a:highlight>
            </a:endParaRPr>
          </a:p>
          <a:p>
            <a:pPr indent="0" lvl="0" marL="0" rtl="0" algn="l">
              <a:spcBef>
                <a:spcPts val="1600"/>
              </a:spcBef>
              <a:spcAft>
                <a:spcPts val="1600"/>
              </a:spcAft>
              <a:buNone/>
            </a:pPr>
            <a:r>
              <a:rPr b="1" lang="es">
                <a:solidFill>
                  <a:srgbClr val="222222"/>
                </a:solidFill>
                <a:highlight>
                  <a:srgbClr val="FFFFFF"/>
                </a:highlight>
              </a:rPr>
              <a:t>Información​:</a:t>
            </a:r>
            <a:r>
              <a:rPr lang="es">
                <a:solidFill>
                  <a:srgbClr val="222222"/>
                </a:solidFill>
                <a:highlight>
                  <a:srgbClr val="FFFFFF"/>
                </a:highlight>
              </a:rPr>
              <a:t> es toda aquella documentación en poder de una organización e independientemente de la forma en que se guarde o transmita (escrita, representada mediante diagramas o impresa en papel, almacenada electrónicamente, proyectada en imágenes, enviada por fax o correo, o, incluso, transmitida de forma oral en una conversación presencial o telefónica), de su origen (de la propia organización o de fuentes externas) y de la fecha de elaboración​. </a:t>
            </a:r>
            <a:endParaRPr>
              <a:solidFill>
                <a:srgbClr val="222222"/>
              </a:solidFill>
              <a:highlight>
                <a:srgbClr val="FFFFFF"/>
              </a:highlight>
            </a:endParaRPr>
          </a:p>
        </p:txBody>
      </p:sp>
      <p:pic>
        <p:nvPicPr>
          <p:cNvPr id="82" name="Google Shape;82;p17"/>
          <p:cNvPicPr preferRelativeResize="0"/>
          <p:nvPr/>
        </p:nvPicPr>
        <p:blipFill>
          <a:blip r:embed="rId4">
            <a:alphaModFix/>
          </a:blip>
          <a:stretch>
            <a:fillRect/>
          </a:stretch>
        </p:blipFill>
        <p:spPr>
          <a:xfrm>
            <a:off x="2564300" y="201450"/>
            <a:ext cx="4015400" cy="175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47725"/>
            <a:ext cx="8520600" cy="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308825"/>
            <a:ext cx="8520600" cy="46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La seguridad de la información</a:t>
            </a:r>
            <a:r>
              <a:rPr lang="es"/>
              <a:t> consiste en la preservación de su  ​</a:t>
            </a:r>
            <a:r>
              <a:rPr lang="es" u="sng"/>
              <a:t>confidencialidad,  integridad  y disponibilidad​</a:t>
            </a:r>
            <a:r>
              <a:rPr lang="es"/>
              <a:t>,  así como de los sistemas implicados en su tratamiento, dentro de una organización.  </a:t>
            </a:r>
            <a:endParaRPr/>
          </a:p>
          <a:p>
            <a:pPr indent="0" lvl="0" marL="0" rtl="0" algn="l">
              <a:spcBef>
                <a:spcPts val="1600"/>
              </a:spcBef>
              <a:spcAft>
                <a:spcPts val="0"/>
              </a:spcAft>
              <a:buNone/>
            </a:pPr>
            <a:r>
              <a:rPr lang="es"/>
              <a:t>Así pues, </a:t>
            </a:r>
            <a:r>
              <a:rPr b="1" lang="es"/>
              <a:t>estos tres términos constituyen la base </a:t>
            </a:r>
            <a:r>
              <a:rPr lang="es"/>
              <a:t>sobre la que se cimienta todo el edificio de la seguridad de la información:     </a:t>
            </a:r>
            <a:endParaRPr/>
          </a:p>
          <a:p>
            <a:pPr indent="0" lvl="0" marL="0" rtl="0" algn="l">
              <a:spcBef>
                <a:spcPts val="1600"/>
              </a:spcBef>
              <a:spcAft>
                <a:spcPts val="0"/>
              </a:spcAft>
              <a:buNone/>
            </a:pPr>
            <a:r>
              <a:rPr lang="es"/>
              <a:t>​</a:t>
            </a:r>
            <a:r>
              <a:rPr b="1" lang="es"/>
              <a:t>Confidencialidad​:</a:t>
            </a:r>
            <a:r>
              <a:rPr lang="es"/>
              <a:t> acceso a la información por parte únicamente de quienes estén autorizados.     </a:t>
            </a:r>
            <a:endParaRPr/>
          </a:p>
          <a:p>
            <a:pPr indent="0" lvl="0" marL="0" rtl="0" algn="l">
              <a:spcBef>
                <a:spcPts val="1600"/>
              </a:spcBef>
              <a:spcAft>
                <a:spcPts val="0"/>
              </a:spcAft>
              <a:buNone/>
            </a:pPr>
            <a:r>
              <a:rPr b="1" lang="es"/>
              <a:t> ​Integridad​:</a:t>
            </a:r>
            <a:r>
              <a:rPr lang="es"/>
              <a:t> mantenimiento de la exactitud y completitud de la información y sus métodos de proceso.     </a:t>
            </a:r>
            <a:endParaRPr/>
          </a:p>
          <a:p>
            <a:pPr indent="0" lvl="0" marL="0" rtl="0" algn="l">
              <a:spcBef>
                <a:spcPts val="1600"/>
              </a:spcBef>
              <a:spcAft>
                <a:spcPts val="1600"/>
              </a:spcAft>
              <a:buNone/>
            </a:pPr>
            <a:r>
              <a:rPr lang="es"/>
              <a:t> </a:t>
            </a:r>
            <a:r>
              <a:rPr b="1" lang="es"/>
              <a:t>​Disponibilidad​: </a:t>
            </a:r>
            <a:r>
              <a:rPr lang="es"/>
              <a:t>Acceso a la información y los sistemas de tratamiento de la misma por parte de los usuarios autorizados cuando lo requieran.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flipH="1" rot="10800000">
            <a:off x="311700" y="134225"/>
            <a:ext cx="8520600" cy="3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611875"/>
            <a:ext cx="8520600" cy="42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ACTIVO : son</a:t>
            </a:r>
            <a:r>
              <a:rPr lang="es"/>
              <a:t> los recursos del sistema de información o relacionados con éste, necesarios para que la Organización funcione correctamente y alcance los objetivos propuestos por su dirección. El activo esencial es la información.</a:t>
            </a:r>
            <a:endParaRPr/>
          </a:p>
          <a:p>
            <a:pPr indent="0" lvl="0" marL="0" rtl="0" algn="l">
              <a:spcBef>
                <a:spcPts val="1600"/>
              </a:spcBef>
              <a:spcAft>
                <a:spcPts val="0"/>
              </a:spcAft>
              <a:buNone/>
            </a:pPr>
            <a:r>
              <a:rPr lang="es"/>
              <a:t>AMENAZA: es la posibilidad de ocurrencia de cualquier tipo de evento o acció​n que puede producir un daño (material o inmaterial) sobre los elementos de un sistema.</a:t>
            </a:r>
            <a:endParaRPr/>
          </a:p>
          <a:p>
            <a:pPr indent="0" lvl="0" marL="0" rtl="0" algn="l">
              <a:spcBef>
                <a:spcPts val="1600"/>
              </a:spcBef>
              <a:spcAft>
                <a:spcPts val="0"/>
              </a:spcAft>
              <a:buNone/>
            </a:pPr>
            <a:r>
              <a:rPr lang="es"/>
              <a:t>VULMERALIDAD: es la capacidad, las condiciones y características del sistema mismo (incluyendo la entidad que lo maneja), que lo hace susceptible a amenazas, con el resultado de sufrir algún daño.</a:t>
            </a:r>
            <a:endParaRPr/>
          </a:p>
          <a:p>
            <a:pPr indent="0" lvl="0" marL="0" rtl="0" algn="l">
              <a:spcBef>
                <a:spcPts val="1600"/>
              </a:spcBef>
              <a:spcAft>
                <a:spcPts val="0"/>
              </a:spcAft>
              <a:buNone/>
            </a:pPr>
            <a:r>
              <a:rPr b="1" lang="es"/>
              <a:t>SE DENOMINA RIESGO: A LA MEDIDA DEL DAÑO PROBABLE SOBRE UN SISTEMA.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53725"/>
            <a:ext cx="8520600" cy="2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376025"/>
            <a:ext cx="8520600" cy="419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244400" y="496900"/>
            <a:ext cx="9301975" cy="413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55150"/>
            <a:ext cx="8520600" cy="3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108" name="Google Shape;108;p21"/>
          <p:cNvPicPr preferRelativeResize="0"/>
          <p:nvPr/>
        </p:nvPicPr>
        <p:blipFill>
          <a:blip r:embed="rId3">
            <a:alphaModFix/>
          </a:blip>
          <a:stretch>
            <a:fillRect/>
          </a:stretch>
        </p:blipFill>
        <p:spPr>
          <a:xfrm>
            <a:off x="1881675" y="637900"/>
            <a:ext cx="5380650" cy="3867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