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83ddc862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83ddc862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83ddc862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83ddc862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83ddc862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83ddc862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83ddc862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83ddc862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83ddc862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83ddc862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83ddc8415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83ddc8415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83ddc8415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83ddc8415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83ddc8415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83ddc8415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c83ddc8415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c83ddc8415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83ddc8415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c83ddc8415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21facfa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21facfa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83ddc8415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c83ddc8415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83ddc8415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83ddc8415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721facfa4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21facfa4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721facfa4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21facfa4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21facfa4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21facfa4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21facfa4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21facfa4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83ddc841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83ddc841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83ddc841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83ddc841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83ddc86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83ddc86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s.wikipedia.org/wiki/Epistemolog%C3%AD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concepto.de/metodo/" TargetMode="External"/><Relationship Id="rId4" Type="http://schemas.openxmlformats.org/officeDocument/2006/relationships/hyperlink" Target="https://concepto.de/que-es-la-filosofia/" TargetMode="External"/><Relationship Id="rId5" Type="http://schemas.openxmlformats.org/officeDocument/2006/relationships/hyperlink" Target="https://concepto.de/ciencias-sociales/" TargetMode="External"/><Relationship Id="rId6" Type="http://schemas.openxmlformats.org/officeDocument/2006/relationships/hyperlink" Target="https://concepto.de/individualismo/" TargetMode="External"/><Relationship Id="rId7" Type="http://schemas.openxmlformats.org/officeDocument/2006/relationships/hyperlink" Target="https://concepto.de/holistica/#ixzz6Hpqi7v4I"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TEORIA GENERAL DE LOS SISTEMAS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flipH="1" rot="10800000">
            <a:off x="311700" y="241625"/>
            <a:ext cx="8520600" cy="20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endParaRPr/>
          </a:p>
          <a:p>
            <a:pPr indent="0" lvl="0" marL="0" rtl="0" algn="l">
              <a:spcBef>
                <a:spcPts val="1600"/>
              </a:spcBef>
              <a:spcAft>
                <a:spcPts val="0"/>
              </a:spcAft>
              <a:buNone/>
            </a:pPr>
            <a:r>
              <a:rPr lang="es"/>
              <a:t>							</a:t>
            </a:r>
            <a:endParaRPr/>
          </a:p>
          <a:p>
            <a:pPr indent="0" lvl="0" marL="0" rtl="0" algn="l">
              <a:spcBef>
                <a:spcPts val="1600"/>
              </a:spcBef>
              <a:spcAft>
                <a:spcPts val="0"/>
              </a:spcAft>
              <a:buNone/>
            </a:pPr>
            <a:r>
              <a:rPr lang="es"/>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s"/>
              <a:t>          </a:t>
            </a:r>
            <a:endParaRPr/>
          </a:p>
        </p:txBody>
      </p:sp>
      <p:pic>
        <p:nvPicPr>
          <p:cNvPr id="112" name="Google Shape;112;p22"/>
          <p:cNvPicPr preferRelativeResize="0"/>
          <p:nvPr/>
        </p:nvPicPr>
        <p:blipFill>
          <a:blip r:embed="rId3">
            <a:alphaModFix/>
          </a:blip>
          <a:stretch>
            <a:fillRect/>
          </a:stretch>
        </p:blipFill>
        <p:spPr>
          <a:xfrm>
            <a:off x="1519825" y="1208650"/>
            <a:ext cx="6104350" cy="3934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PLANIFICAR</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La planeación es la determinación del rumbo hacia el que se dirige el PROYECTO y los resultados que se pretende obtener mediante el análisis del entorno y la definición de estrategias para minimizar riesgos tendientes a lograr OBJETIVO una mayor probabilidad de éxito.</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ORGANIZAR E INTEGRAR LOS RECURSOS</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organización consiste en el diseño y determinación de las estructuras,procesos, sistemas,métodos y procedimientos tendientes a la simplificación y optimización del trabajo para alcanzar los OBJETIVOS.</a:t>
            </a:r>
            <a:endParaRPr/>
          </a:p>
          <a:p>
            <a:pPr indent="0" lvl="0" marL="0" rtl="0" algn="l">
              <a:spcBef>
                <a:spcPts val="1600"/>
              </a:spcBef>
              <a:spcAft>
                <a:spcPts val="0"/>
              </a:spcAft>
              <a:buNone/>
            </a:pPr>
            <a:r>
              <a:t/>
            </a:r>
            <a:endParaRPr/>
          </a:p>
          <a:p>
            <a:pPr indent="0" lvl="0" marL="0" rtl="0" algn="l">
              <a:spcBef>
                <a:spcPts val="1600"/>
              </a:spcBef>
              <a:spcAft>
                <a:spcPts val="0"/>
              </a:spcAft>
              <a:buClr>
                <a:schemeClr val="dk1"/>
              </a:buClr>
              <a:buSzPts val="1100"/>
              <a:buFont typeface="Arial"/>
              <a:buNone/>
            </a:pPr>
            <a:r>
              <a:rPr lang="es"/>
              <a:t>La integración es la función a través de la cual se eligen y obtienen los recursos necesarios para poner en marcha las decisiones requeridas para ejecutar los planes de acuerdo con las necesidades.-</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DIRECCION</a:t>
            </a:r>
            <a:endParaRPr/>
          </a:p>
          <a:p>
            <a:pPr indent="0" lvl="0" marL="0" rtl="0" algn="l">
              <a:spcBef>
                <a:spcPts val="0"/>
              </a:spcBef>
              <a:spcAft>
                <a:spcPts val="0"/>
              </a:spcAft>
              <a:buNone/>
            </a:pPr>
            <a:r>
              <a:t/>
            </a:r>
            <a:endParaRPr/>
          </a:p>
        </p:txBody>
      </p:sp>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La dirección es la EJECUCION de los planes de acuerdo con la estructura organizacional, mediante la guía de los esfuerzos del grupo laboral a través de la motivación,la comunicación y el ejercicio del liderazgo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CONTROL</a:t>
            </a:r>
            <a:endParaRPr/>
          </a:p>
        </p:txBody>
      </p:sp>
      <p:sp>
        <p:nvSpPr>
          <p:cNvPr id="136" name="Google Shape;13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La evaluación y control es la fase del proceso administrativo a través de la cual se establecen los estándares para medir los resultados obtenidos con el fin de corregir desviaciones, prevenirlas y mejorar continuamente el desempeño del equipo de trabajo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301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
              <a:t>SEGURIDAD INFORMATICA DE LAS PERSONAS</a:t>
            </a:r>
            <a:endParaRPr b="1"/>
          </a:p>
        </p:txBody>
      </p:sp>
      <p:sp>
        <p:nvSpPr>
          <p:cNvPr id="142" name="Google Shape;142;p27"/>
          <p:cNvSpPr txBox="1"/>
          <p:nvPr>
            <p:ph idx="1" type="body"/>
          </p:nvPr>
        </p:nvSpPr>
        <p:spPr>
          <a:xfrm>
            <a:off x="311700" y="4453475"/>
            <a:ext cx="8520600" cy="11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0"/>
            <a:ext cx="8520600" cy="33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148" name="Google Shape;148;p28"/>
          <p:cNvSpPr txBox="1"/>
          <p:nvPr>
            <p:ph idx="1" type="body"/>
          </p:nvPr>
        </p:nvSpPr>
        <p:spPr>
          <a:xfrm>
            <a:off x="311700" y="333300"/>
            <a:ext cx="8520600" cy="4235700"/>
          </a:xfrm>
          <a:prstGeom prst="rect">
            <a:avLst/>
          </a:prstGeom>
        </p:spPr>
        <p:txBody>
          <a:bodyPr anchorCtr="0" anchor="t" bIns="91425" lIns="91425" spcFirstLastPara="1" rIns="91425" wrap="square" tIns="91425">
            <a:noAutofit/>
          </a:bodyPr>
          <a:lstStyle/>
          <a:p>
            <a:pPr indent="3556" lvl="0" marL="647920" marR="903069" rtl="0" algn="just">
              <a:lnSpc>
                <a:spcPct val="116620"/>
              </a:lnSpc>
              <a:spcBef>
                <a:spcPts val="3068"/>
              </a:spcBef>
              <a:spcAft>
                <a:spcPts val="0"/>
              </a:spcAft>
              <a:buClr>
                <a:schemeClr val="dk1"/>
              </a:buClr>
              <a:buSzPts val="1100"/>
              <a:buFont typeface="Arial"/>
              <a:buNone/>
            </a:pPr>
            <a:r>
              <a:rPr lang="es" sz="1900">
                <a:solidFill>
                  <a:srgbClr val="4B4C4D"/>
                </a:solidFill>
              </a:rPr>
              <a:t>La masificación en el uso de tecnologías de información y comunicaciones (TIC), junto con servir al  desarrollo de las Personas, conlleva riesgos que pueden afectar los derechos de las personas, la seguridad  pública, las infraestructuras críticas, el gobierno digital, los intereses esenciales y la seguridad  exterior del País.  </a:t>
            </a:r>
            <a:endParaRPr sz="1900">
              <a:solidFill>
                <a:srgbClr val="4B4C4D"/>
              </a:solidFill>
            </a:endParaRPr>
          </a:p>
          <a:p>
            <a:pPr indent="2159" lvl="0" marL="648175" marR="900529" rtl="0" algn="just">
              <a:lnSpc>
                <a:spcPct val="116620"/>
              </a:lnSpc>
              <a:spcBef>
                <a:spcPts val="634"/>
              </a:spcBef>
              <a:spcAft>
                <a:spcPts val="0"/>
              </a:spcAft>
              <a:buClr>
                <a:schemeClr val="dk1"/>
              </a:buClr>
              <a:buSzPts val="1100"/>
              <a:buFont typeface="Arial"/>
              <a:buNone/>
            </a:pPr>
            <a:r>
              <a:rPr lang="es" sz="1900">
                <a:solidFill>
                  <a:srgbClr val="4B4C4D"/>
                </a:solidFill>
              </a:rPr>
              <a:t>Estos riesgos pueden provenir de múltiples fuentes y se pueden manifestar mediante actividades de  espionaje, sabotaje, fraudes o ciberataques realizados por otros países, por grupos organizados o por  particulares, entre otros. </a:t>
            </a:r>
            <a:endParaRPr sz="1900">
              <a:solidFill>
                <a:srgbClr val="4B4C4D"/>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flipH="1" rot="10800000">
            <a:off x="311700" y="388325"/>
            <a:ext cx="8520600" cy="5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154" name="Google Shape;154;p29"/>
          <p:cNvSpPr txBox="1"/>
          <p:nvPr>
            <p:ph idx="1" type="body"/>
          </p:nvPr>
        </p:nvSpPr>
        <p:spPr>
          <a:xfrm>
            <a:off x="311700" y="111875"/>
            <a:ext cx="8520600" cy="4866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  </a:t>
            </a:r>
            <a:endParaRPr/>
          </a:p>
        </p:txBody>
      </p:sp>
      <p:pic>
        <p:nvPicPr>
          <p:cNvPr id="155" name="Google Shape;155;p29"/>
          <p:cNvPicPr preferRelativeResize="0"/>
          <p:nvPr/>
        </p:nvPicPr>
        <p:blipFill>
          <a:blip r:embed="rId3">
            <a:alphaModFix/>
          </a:blip>
          <a:stretch>
            <a:fillRect/>
          </a:stretch>
        </p:blipFill>
        <p:spPr>
          <a:xfrm>
            <a:off x="600075" y="171450"/>
            <a:ext cx="7943850" cy="4800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0"/>
            <a:ext cx="8520600" cy="33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endParaRPr/>
          </a:p>
        </p:txBody>
      </p:sp>
      <p:sp>
        <p:nvSpPr>
          <p:cNvPr id="161" name="Google Shape;161;p30"/>
          <p:cNvSpPr txBox="1"/>
          <p:nvPr>
            <p:ph idx="1" type="body"/>
          </p:nvPr>
        </p:nvSpPr>
        <p:spPr>
          <a:xfrm>
            <a:off x="311700" y="333300"/>
            <a:ext cx="8520600" cy="45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endParaRPr/>
          </a:p>
          <a:p>
            <a:pPr indent="-1016" lvl="0" marL="644238" marR="902053" rtl="0" algn="just">
              <a:lnSpc>
                <a:spcPct val="116614"/>
              </a:lnSpc>
              <a:spcBef>
                <a:spcPts val="1600"/>
              </a:spcBef>
              <a:spcAft>
                <a:spcPts val="0"/>
              </a:spcAft>
              <a:buNone/>
            </a:pPr>
            <a:r>
              <a:rPr lang="es" sz="1600">
                <a:solidFill>
                  <a:srgbClr val="4B4C4D"/>
                </a:solidFill>
              </a:rPr>
              <a:t>A nivel internacional existe un importante desarrollo en la gestión de riesgos asociados al uso de las  TIC. Al año 2015, más de 40 países contaban con una estrategia o política de ciberseguridad, algunos  de los cuales ya están trabajando en su segunda o tercera versión. A la vez, es posible constatar  la considerable evolución doctrinaria, técnica y normativa en los más diversos organismos y foros  internacionales. </a:t>
            </a:r>
            <a:endParaRPr sz="1600">
              <a:solidFill>
                <a:srgbClr val="4B4C4D"/>
              </a:solidFill>
            </a:endParaRPr>
          </a:p>
          <a:p>
            <a:pPr indent="-3374" lvl="0" marL="647214" marR="900855" rtl="0" algn="just">
              <a:lnSpc>
                <a:spcPct val="116618"/>
              </a:lnSpc>
              <a:spcBef>
                <a:spcPts val="634"/>
              </a:spcBef>
              <a:spcAft>
                <a:spcPts val="0"/>
              </a:spcAft>
              <a:buNone/>
            </a:pPr>
            <a:r>
              <a:rPr lang="es" sz="1600">
                <a:solidFill>
                  <a:srgbClr val="4B4C4D"/>
                </a:solidFill>
              </a:rPr>
              <a:t>A nivel nacional, el desafío es contar con una política que oriente la acción en materia  de ciberseguridad, junto con implementar y poner en marcha las medidas que sean necesarias  para proteger la seguridad de los usuarios del ciberespacio, considerando estrategias educativas  orientadas al autocuidado y prevención en ambiente digital, cumpliendo además con un programa que propone “</a:t>
            </a:r>
            <a:r>
              <a:rPr b="1" lang="es" sz="1600">
                <a:solidFill>
                  <a:srgbClr val="4B4C4D"/>
                </a:solidFill>
              </a:rPr>
              <a:t>desarrollar una estrategia de seguridad  digital que proteja a los usuarios privados y públicos</a:t>
            </a:r>
            <a:endParaRPr sz="1600">
              <a:solidFill>
                <a:srgbClr val="4B4C4D"/>
              </a:solidFill>
            </a:endParaRPr>
          </a:p>
          <a:p>
            <a:pPr indent="-3374" lvl="0" marL="647214" marR="900855" rtl="0" algn="just">
              <a:lnSpc>
                <a:spcPct val="116618"/>
              </a:lnSpc>
              <a:spcBef>
                <a:spcPts val="634"/>
              </a:spcBef>
              <a:spcAft>
                <a:spcPts val="0"/>
              </a:spcAft>
              <a:buClr>
                <a:schemeClr val="dk1"/>
              </a:buClr>
              <a:buSzPts val="1100"/>
              <a:buFont typeface="Arial"/>
              <a:buNone/>
            </a:pPr>
            <a:r>
              <a:rPr lang="es" sz="1600">
                <a:solidFill>
                  <a:srgbClr val="4B4C4D"/>
                </a:solidFill>
              </a:rPr>
              <a:t>.  </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194875"/>
            <a:ext cx="8520600" cy="47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endParaRPr/>
          </a:p>
        </p:txBody>
      </p:sp>
      <p:sp>
        <p:nvSpPr>
          <p:cNvPr id="167" name="Google Shape;167;p31"/>
          <p:cNvSpPr txBox="1"/>
          <p:nvPr>
            <p:ph idx="1" type="body"/>
          </p:nvPr>
        </p:nvSpPr>
        <p:spPr>
          <a:xfrm>
            <a:off x="311700" y="499075"/>
            <a:ext cx="8520600" cy="4069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    </a:t>
            </a:r>
            <a:endParaRPr/>
          </a:p>
        </p:txBody>
      </p:sp>
      <p:pic>
        <p:nvPicPr>
          <p:cNvPr id="168" name="Google Shape;168;p31"/>
          <p:cNvPicPr preferRelativeResize="0"/>
          <p:nvPr/>
        </p:nvPicPr>
        <p:blipFill>
          <a:blip r:embed="rId3">
            <a:alphaModFix/>
          </a:blip>
          <a:stretch>
            <a:fillRect/>
          </a:stretch>
        </p:blipFill>
        <p:spPr>
          <a:xfrm>
            <a:off x="664150" y="95250"/>
            <a:ext cx="8168150" cy="4953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SISTEMAS</a:t>
            </a:r>
            <a:endParaRPr/>
          </a:p>
        </p:txBody>
      </p:sp>
      <p:sp>
        <p:nvSpPr>
          <p:cNvPr id="61" name="Google Shape;61;p14"/>
          <p:cNvSpPr txBox="1"/>
          <p:nvPr>
            <p:ph idx="1" type="body"/>
          </p:nvPr>
        </p:nvSpPr>
        <p:spPr>
          <a:xfrm>
            <a:off x="311700" y="1152475"/>
            <a:ext cx="8578500" cy="378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concepto SISTEMAS ha invadido todos los campos de la ciencia y penetrado en el pensamiento y el habla populares y en los medios de comunicación.</a:t>
            </a:r>
            <a:endParaRPr/>
          </a:p>
          <a:p>
            <a:pPr indent="0" lvl="0" marL="0" rtl="0" algn="l">
              <a:spcBef>
                <a:spcPts val="1600"/>
              </a:spcBef>
              <a:spcAft>
                <a:spcPts val="0"/>
              </a:spcAft>
              <a:buNone/>
            </a:pPr>
            <a:r>
              <a:rPr lang="es"/>
              <a:t>El razonamiento en términos de sistemas desempeña un papel dominante en muy variados campos científicos.-</a:t>
            </a:r>
            <a:endParaRPr/>
          </a:p>
          <a:p>
            <a:pPr indent="0" lvl="0" marL="0" rtl="0" algn="l">
              <a:spcBef>
                <a:spcPts val="1600"/>
              </a:spcBef>
              <a:spcAft>
                <a:spcPts val="0"/>
              </a:spcAft>
              <a:buNone/>
            </a:pPr>
            <a:r>
              <a:rPr lang="es"/>
              <a:t>Se hizo necesario, pues, un “enfoque de sistemas”. </a:t>
            </a:r>
            <a:endParaRPr/>
          </a:p>
          <a:p>
            <a:pPr indent="0" lvl="0" marL="0" rtl="0" algn="l">
              <a:spcBef>
                <a:spcPts val="1600"/>
              </a:spcBef>
              <a:spcAft>
                <a:spcPts val="1600"/>
              </a:spcAft>
              <a:buNone/>
            </a:pPr>
            <a:r>
              <a:rPr lang="es"/>
              <a:t>Dado un determinado objetivo, encontrar caminos o medios para alcanzarlo requiere que el especialista en sistemas (o el equipo de especialistas) considere soluciones posibles y elija las que prometen optimización, con máxima eficiencia y mínimo costo en la TOTALIDAD DEL PROBLEMA. Visión Holística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311700" y="139575"/>
            <a:ext cx="8520600" cy="2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174" name="Google Shape;174;p32"/>
          <p:cNvSpPr txBox="1"/>
          <p:nvPr>
            <p:ph idx="1" type="body"/>
          </p:nvPr>
        </p:nvSpPr>
        <p:spPr>
          <a:xfrm>
            <a:off x="311700" y="775600"/>
            <a:ext cx="8520600" cy="37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2658" lvl="0" marL="647242" marR="902731" rtl="0" algn="just">
              <a:lnSpc>
                <a:spcPct val="116610"/>
              </a:lnSpc>
              <a:spcBef>
                <a:spcPts val="1600"/>
              </a:spcBef>
              <a:spcAft>
                <a:spcPts val="0"/>
              </a:spcAft>
              <a:buNone/>
            </a:pPr>
            <a:r>
              <a:rPr lang="es" sz="2100">
                <a:solidFill>
                  <a:srgbClr val="4B4C4D"/>
                </a:solidFill>
              </a:rPr>
              <a:t>El presente curso contiene los lineamientos en materia de SEGURIDAD INFORMATICA, para alcanzar el objetivo de contar con un  </a:t>
            </a:r>
            <a:r>
              <a:rPr b="1" lang="es" sz="2100">
                <a:solidFill>
                  <a:srgbClr val="4B4C4D"/>
                </a:solidFill>
              </a:rPr>
              <a:t>ciberespacio libre, abierto, seguro y resiliente</a:t>
            </a:r>
            <a:endParaRPr b="1" sz="2100">
              <a:solidFill>
                <a:srgbClr val="4B4C4D"/>
              </a:solidFill>
            </a:endParaRPr>
          </a:p>
          <a:p>
            <a:pPr indent="2658" lvl="0" marL="647242" marR="902731" rtl="0" algn="just">
              <a:lnSpc>
                <a:spcPct val="116610"/>
              </a:lnSpc>
              <a:spcBef>
                <a:spcPts val="634"/>
              </a:spcBef>
              <a:spcAft>
                <a:spcPts val="0"/>
              </a:spcAft>
              <a:buClr>
                <a:schemeClr val="dk1"/>
              </a:buClr>
              <a:buSzPts val="1100"/>
              <a:buFont typeface="Arial"/>
              <a:buNone/>
            </a:pPr>
            <a:r>
              <a:t/>
            </a:r>
            <a:endParaRPr b="1" sz="2100">
              <a:solidFill>
                <a:srgbClr val="4B4C4D"/>
              </a:solidFill>
            </a:endParaRPr>
          </a:p>
          <a:p>
            <a:pPr indent="0" lvl="0" marL="0" rtl="0" algn="l">
              <a:spcBef>
                <a:spcPts val="0"/>
              </a:spcBef>
              <a:spcAft>
                <a:spcPts val="0"/>
              </a:spcAft>
              <a:buNone/>
            </a:pPr>
            <a:r>
              <a:t/>
            </a:r>
            <a:endParaRPr sz="2900"/>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311700" y="194875"/>
            <a:ext cx="8520600" cy="2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180" name="Google Shape;180;p33"/>
          <p:cNvSpPr txBox="1"/>
          <p:nvPr>
            <p:ph idx="1" type="body"/>
          </p:nvPr>
        </p:nvSpPr>
        <p:spPr>
          <a:xfrm>
            <a:off x="311700" y="554375"/>
            <a:ext cx="8520600" cy="420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endParaRPr/>
          </a:p>
          <a:p>
            <a:pPr indent="0" lvl="0" marL="0" rtl="0" algn="l">
              <a:spcBef>
                <a:spcPts val="1600"/>
              </a:spcBef>
              <a:spcAft>
                <a:spcPts val="1600"/>
              </a:spcAft>
              <a:buNone/>
            </a:pPr>
            <a:r>
              <a:t/>
            </a:r>
            <a:endParaRPr/>
          </a:p>
        </p:txBody>
      </p:sp>
      <p:pic>
        <p:nvPicPr>
          <p:cNvPr id="181" name="Google Shape;181;p33"/>
          <p:cNvPicPr preferRelativeResize="0"/>
          <p:nvPr/>
        </p:nvPicPr>
        <p:blipFill>
          <a:blip r:embed="rId3">
            <a:alphaModFix/>
          </a:blip>
          <a:stretch>
            <a:fillRect/>
          </a:stretch>
        </p:blipFill>
        <p:spPr>
          <a:xfrm>
            <a:off x="716303" y="0"/>
            <a:ext cx="7711395"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30175"/>
            <a:ext cx="8592000" cy="75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rgbClr val="222222"/>
                </a:solidFill>
                <a:highlight>
                  <a:srgbClr val="FFFFFF"/>
                </a:highlight>
              </a:rPr>
              <a:t>Un sistema se define como una entidad con límites y con partes interrelacionadas e interdependientes cuya suma es mayor a la suma de sus partes</a:t>
            </a:r>
            <a:r>
              <a:rPr lang="es" sz="1050">
                <a:solidFill>
                  <a:srgbClr val="222222"/>
                </a:solidFill>
                <a:highlight>
                  <a:srgbClr val="FFFFFF"/>
                </a:highlight>
              </a:rPr>
              <a: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222222"/>
                </a:solidFill>
                <a:highlight>
                  <a:srgbClr val="FFFFFF"/>
                </a:highlight>
              </a:rPr>
              <a:t>La teoría general de sistemas en su propósito más amplio, contempla la elaboración de </a:t>
            </a:r>
            <a:r>
              <a:rPr lang="es">
                <a:solidFill>
                  <a:srgbClr val="0B0080"/>
                </a:solidFill>
                <a:highlight>
                  <a:srgbClr val="FFFFFF"/>
                </a:highlight>
                <a:uFill>
                  <a:noFill/>
                </a:uFill>
                <a:hlinkClick r:id="rId3">
                  <a:extLst>
                    <a:ext uri="{A12FA001-AC4F-418D-AE19-62706E023703}">
                      <ahyp:hlinkClr val="tx"/>
                    </a:ext>
                  </a:extLst>
                </a:hlinkClick>
              </a:rPr>
              <a:t>herramientas</a:t>
            </a:r>
            <a:r>
              <a:rPr lang="es">
                <a:solidFill>
                  <a:srgbClr val="222222"/>
                </a:solidFill>
                <a:highlight>
                  <a:srgbClr val="FFFFFF"/>
                </a:highlight>
              </a:rPr>
              <a:t> que capaciten a otras ramas de la ciencia en su investigación práctica. </a:t>
            </a:r>
            <a:endParaRPr>
              <a:solidFill>
                <a:srgbClr val="222222"/>
              </a:solidFill>
              <a:highlight>
                <a:srgbClr val="FFFFFF"/>
              </a:highlight>
            </a:endParaRPr>
          </a:p>
          <a:p>
            <a:pPr indent="0" lvl="0" marL="0" rtl="0" algn="l">
              <a:spcBef>
                <a:spcPts val="1600"/>
              </a:spcBef>
              <a:spcAft>
                <a:spcPts val="0"/>
              </a:spcAft>
              <a:buNone/>
            </a:pPr>
            <a:r>
              <a:rPr lang="es">
                <a:solidFill>
                  <a:srgbClr val="222222"/>
                </a:solidFill>
                <a:highlight>
                  <a:srgbClr val="FFFFFF"/>
                </a:highlight>
              </a:rPr>
              <a:t>Por sí sola, no demuestra ni deja de mostrar efectos prácticos. </a:t>
            </a:r>
            <a:endParaRPr>
              <a:solidFill>
                <a:srgbClr val="222222"/>
              </a:solidFill>
              <a:highlight>
                <a:srgbClr val="FFFFFF"/>
              </a:highlight>
            </a:endParaRPr>
          </a:p>
          <a:p>
            <a:pPr indent="0" lvl="0" marL="0" rtl="0" algn="l">
              <a:spcBef>
                <a:spcPts val="1600"/>
              </a:spcBef>
              <a:spcAft>
                <a:spcPts val="0"/>
              </a:spcAft>
              <a:buNone/>
            </a:pPr>
            <a:r>
              <a:rPr lang="es">
                <a:solidFill>
                  <a:srgbClr val="222222"/>
                </a:solidFill>
                <a:highlight>
                  <a:srgbClr val="FFFFFF"/>
                </a:highlight>
              </a:rPr>
              <a:t>La TGS es el contexto adecuado que permitirá dar soporte a una nueva explicación, que permitirá poner a prueba y verificar su exactitud. </a:t>
            </a:r>
            <a:endParaRPr>
              <a:solidFill>
                <a:srgbClr val="222222"/>
              </a:solidFill>
              <a:highlight>
                <a:srgbClr val="FFFFFF"/>
              </a:highlight>
            </a:endParaRPr>
          </a:p>
          <a:p>
            <a:pPr indent="0" lvl="0" marL="0" rtl="0" algn="l">
              <a:spcBef>
                <a:spcPts val="1600"/>
              </a:spcBef>
              <a:spcAft>
                <a:spcPts val="1600"/>
              </a:spcAft>
              <a:buNone/>
            </a:pPr>
            <a:r>
              <a:rPr lang="es">
                <a:solidFill>
                  <a:srgbClr val="222222"/>
                </a:solidFill>
                <a:highlight>
                  <a:srgbClr val="FFFFFF"/>
                </a:highlight>
              </a:rPr>
              <a:t>Por esto se la ubica en el ámbito de las metateorías.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HOLISTICO</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s" sz="1400">
                <a:solidFill>
                  <a:schemeClr val="dk1"/>
                </a:solidFill>
              </a:rPr>
              <a:t>La </a:t>
            </a:r>
            <a:r>
              <a:rPr b="1" lang="es" sz="1400">
                <a:solidFill>
                  <a:schemeClr val="dk1"/>
                </a:solidFill>
              </a:rPr>
              <a:t>posición metodológica y epistemológica </a:t>
            </a:r>
            <a:r>
              <a:rPr lang="es" sz="1400">
                <a:solidFill>
                  <a:schemeClr val="dk1"/>
                </a:solidFill>
              </a:rPr>
              <a:t>llamada holística</a:t>
            </a:r>
            <a:r>
              <a:rPr b="1" lang="es" sz="1400">
                <a:solidFill>
                  <a:srgbClr val="800000"/>
                </a:solidFill>
              </a:rPr>
              <a:t> </a:t>
            </a:r>
            <a:r>
              <a:rPr lang="es" sz="1400">
                <a:solidFill>
                  <a:schemeClr val="dk1"/>
                </a:solidFill>
              </a:rPr>
              <a:t>postula que la manera de hacerlo debería ser tomando el todo como objeto de estudio de un sistema y no sólo a partir de sus partes conformantes.</a:t>
            </a:r>
            <a:endParaRPr sz="1400">
              <a:solidFill>
                <a:schemeClr val="dk1"/>
              </a:solidFill>
            </a:endParaRPr>
          </a:p>
          <a:p>
            <a:pPr indent="0" lvl="0" marL="0" rtl="0" algn="l">
              <a:spcBef>
                <a:spcPts val="1200"/>
              </a:spcBef>
              <a:spcAft>
                <a:spcPts val="0"/>
              </a:spcAft>
              <a:buClr>
                <a:schemeClr val="dk1"/>
              </a:buClr>
              <a:buSzPts val="1100"/>
              <a:buFont typeface="Arial"/>
              <a:buNone/>
            </a:pPr>
            <a:r>
              <a:rPr lang="es" sz="1400">
                <a:solidFill>
                  <a:schemeClr val="dk1"/>
                </a:solidFill>
              </a:rPr>
              <a:t>La palabra </a:t>
            </a:r>
            <a:r>
              <a:rPr i="1" lang="es" sz="1400">
                <a:solidFill>
                  <a:schemeClr val="dk1"/>
                </a:solidFill>
              </a:rPr>
              <a:t>holismo</a:t>
            </a:r>
            <a:r>
              <a:rPr lang="es" sz="1400">
                <a:solidFill>
                  <a:schemeClr val="dk1"/>
                </a:solidFill>
              </a:rPr>
              <a:t> </a:t>
            </a:r>
            <a:r>
              <a:rPr b="1" lang="es" sz="1400">
                <a:solidFill>
                  <a:schemeClr val="dk1"/>
                </a:solidFill>
              </a:rPr>
              <a:t>significa </a:t>
            </a:r>
            <a:r>
              <a:rPr b="1" i="1" lang="es" sz="1400">
                <a:solidFill>
                  <a:schemeClr val="dk1"/>
                </a:solidFill>
              </a:rPr>
              <a:t>todo, totalidad, por entero</a:t>
            </a:r>
            <a:r>
              <a:rPr lang="es" sz="1400">
                <a:solidFill>
                  <a:schemeClr val="dk1"/>
                </a:solidFill>
              </a:rPr>
              <a:t>. Según este </a:t>
            </a:r>
            <a:r>
              <a:rPr lang="es" sz="1400">
                <a:solidFill>
                  <a:schemeClr val="dk1"/>
                </a:solidFill>
                <a:uFill>
                  <a:noFill/>
                </a:uFill>
                <a:hlinkClick r:id="rId3">
                  <a:extLst>
                    <a:ext uri="{A12FA001-AC4F-418D-AE19-62706E023703}">
                      <ahyp:hlinkClr val="tx"/>
                    </a:ext>
                  </a:extLst>
                </a:hlinkClick>
              </a:rPr>
              <a:t>método</a:t>
            </a:r>
            <a:r>
              <a:rPr lang="es" sz="1400">
                <a:solidFill>
                  <a:schemeClr val="dk1"/>
                </a:solidFill>
              </a:rPr>
              <a:t> de estudio se debe tomar a los sistemas físicos, biológicos, económicos, mentales, lingüísticos, sociales, etcétera, como totalidades y analizar el todo junto a las características del sistema y no sólo remitirse a las partes.</a:t>
            </a:r>
            <a:endParaRPr sz="1400">
              <a:solidFill>
                <a:schemeClr val="dk1"/>
              </a:solidFill>
            </a:endParaRPr>
          </a:p>
          <a:p>
            <a:pPr indent="0" lvl="0" marL="0" rtl="0" algn="l">
              <a:spcBef>
                <a:spcPts val="1200"/>
              </a:spcBef>
              <a:spcAft>
                <a:spcPts val="0"/>
              </a:spcAft>
              <a:buClr>
                <a:schemeClr val="dk1"/>
              </a:buClr>
              <a:buSzPts val="1100"/>
              <a:buFont typeface="Arial"/>
              <a:buNone/>
            </a:pPr>
            <a:r>
              <a:rPr lang="es" sz="1400">
                <a:solidFill>
                  <a:schemeClr val="dk1"/>
                </a:solidFill>
              </a:rPr>
              <a:t>Un sistema es mucho más que la simple suma de las partes, por eso es que este método de estudio considera el sinergismo de las partes como importante y no la individualidad de las mismas.</a:t>
            </a:r>
            <a:endParaRPr sz="1400">
              <a:solidFill>
                <a:schemeClr val="dk1"/>
              </a:solidFill>
            </a:endParaRPr>
          </a:p>
          <a:p>
            <a:pPr indent="0" lvl="0" marL="0" rtl="0" algn="l">
              <a:spcBef>
                <a:spcPts val="1200"/>
              </a:spcBef>
              <a:spcAft>
                <a:spcPts val="0"/>
              </a:spcAft>
              <a:buClr>
                <a:schemeClr val="dk1"/>
              </a:buClr>
              <a:buSzPts val="1100"/>
              <a:buFont typeface="Arial"/>
              <a:buNone/>
            </a:pPr>
            <a:r>
              <a:rPr lang="es" sz="1400">
                <a:solidFill>
                  <a:schemeClr val="dk1"/>
                </a:solidFill>
              </a:rPr>
              <a:t>Como opuesto a la holística (o </a:t>
            </a:r>
            <a:r>
              <a:rPr lang="es" sz="1400">
                <a:solidFill>
                  <a:schemeClr val="dk1"/>
                </a:solidFill>
                <a:uFill>
                  <a:noFill/>
                </a:uFill>
                <a:hlinkClick r:id="rId4">
                  <a:extLst>
                    <a:ext uri="{A12FA001-AC4F-418D-AE19-62706E023703}">
                      <ahyp:hlinkClr val="tx"/>
                    </a:ext>
                  </a:extLst>
                </a:hlinkClick>
              </a:rPr>
              <a:t>filosofía</a:t>
            </a:r>
            <a:r>
              <a:rPr lang="es" sz="1400">
                <a:solidFill>
                  <a:schemeClr val="dk1"/>
                </a:solidFill>
              </a:rPr>
              <a:t> holista) se encuentra el reduccionismo</a:t>
            </a:r>
            <a:r>
              <a:rPr b="1" lang="es" sz="1400">
                <a:solidFill>
                  <a:schemeClr val="dk1"/>
                </a:solidFill>
              </a:rPr>
              <a:t>,</a:t>
            </a:r>
            <a:r>
              <a:rPr lang="es" sz="1400">
                <a:solidFill>
                  <a:schemeClr val="dk1"/>
                </a:solidFill>
              </a:rPr>
              <a:t> que sostiene que un sistema puede ser explicado y estudiado a partir de las partes que lo componen. Desde el punto de vista de las </a:t>
            </a:r>
            <a:r>
              <a:rPr lang="es" sz="1400">
                <a:solidFill>
                  <a:schemeClr val="dk1"/>
                </a:solidFill>
                <a:uFill>
                  <a:noFill/>
                </a:uFill>
                <a:hlinkClick r:id="rId5">
                  <a:extLst>
                    <a:ext uri="{A12FA001-AC4F-418D-AE19-62706E023703}">
                      <ahyp:hlinkClr val="tx"/>
                    </a:ext>
                  </a:extLst>
                </a:hlinkClick>
              </a:rPr>
              <a:t>ciencias sociales</a:t>
            </a:r>
            <a:r>
              <a:rPr lang="es" sz="1400">
                <a:solidFill>
                  <a:schemeClr val="dk1"/>
                </a:solidFill>
              </a:rPr>
              <a:t>, también</a:t>
            </a:r>
            <a:r>
              <a:rPr b="1" lang="es" sz="1400">
                <a:solidFill>
                  <a:schemeClr val="dk1"/>
                </a:solidFill>
              </a:rPr>
              <a:t> se opone a la holística el </a:t>
            </a:r>
            <a:r>
              <a:rPr b="1" lang="es" sz="1400">
                <a:solidFill>
                  <a:schemeClr val="dk1"/>
                </a:solidFill>
                <a:uFill>
                  <a:noFill/>
                </a:uFill>
                <a:hlinkClick r:id="rId6">
                  <a:extLst>
                    <a:ext uri="{A12FA001-AC4F-418D-AE19-62706E023703}">
                      <ahyp:hlinkClr val="tx"/>
                    </a:ext>
                  </a:extLst>
                </a:hlinkClick>
              </a:rPr>
              <a:t>individualismo</a:t>
            </a:r>
            <a:r>
              <a:rPr b="1" lang="es" sz="1400">
                <a:solidFill>
                  <a:schemeClr val="dk1"/>
                </a:solidFill>
              </a:rPr>
              <a:t> metodológi</a:t>
            </a:r>
            <a:r>
              <a:rPr b="1" lang="es" sz="1200">
                <a:solidFill>
                  <a:schemeClr val="dk1"/>
                </a:solidFill>
              </a:rPr>
              <a:t>co</a:t>
            </a:r>
            <a:endParaRPr b="1" sz="1200">
              <a:solidFill>
                <a:schemeClr val="dk1"/>
              </a:solidFill>
            </a:endParaRPr>
          </a:p>
          <a:p>
            <a:pPr indent="0" lvl="0" marL="0" rtl="0" algn="l">
              <a:spcBef>
                <a:spcPts val="120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1600"/>
              </a:spcBef>
              <a:spcAft>
                <a:spcPts val="1600"/>
              </a:spcAft>
              <a:buNone/>
            </a:pPr>
            <a:r>
              <a:rPr lang="es" sz="1200">
                <a:solidFill>
                  <a:schemeClr val="dk1"/>
                </a:solidFill>
              </a:rPr>
              <a:t>Fuente: </a:t>
            </a:r>
            <a:r>
              <a:rPr lang="es" sz="1200">
                <a:solidFill>
                  <a:srgbClr val="003399"/>
                </a:solidFill>
                <a:uFill>
                  <a:noFill/>
                </a:uFill>
                <a:hlinkClick r:id="rId7">
                  <a:extLst>
                    <a:ext uri="{A12FA001-AC4F-418D-AE19-62706E023703}">
                      <ahyp:hlinkClr val="tx"/>
                    </a:ext>
                  </a:extLst>
                </a:hlinkClick>
              </a:rPr>
              <a:t>https://concepto.de/holistica/#ixzz6Hpqi7v4I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Organización como un Sistema</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0" name="Google Shape;80;p17"/>
          <p:cNvPicPr preferRelativeResize="0"/>
          <p:nvPr/>
        </p:nvPicPr>
        <p:blipFill>
          <a:blip r:embed="rId3">
            <a:alphaModFix/>
          </a:blip>
          <a:stretch>
            <a:fillRect/>
          </a:stretch>
        </p:blipFill>
        <p:spPr>
          <a:xfrm>
            <a:off x="1002351" y="1517525"/>
            <a:ext cx="7088725" cy="3051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7" name="Google Shape;87;p18"/>
          <p:cNvPicPr preferRelativeResize="0"/>
          <p:nvPr/>
        </p:nvPicPr>
        <p:blipFill>
          <a:blip r:embed="rId3">
            <a:alphaModFix/>
          </a:blip>
          <a:stretch>
            <a:fillRect/>
          </a:stretch>
        </p:blipFill>
        <p:spPr>
          <a:xfrm>
            <a:off x="1530975" y="2038350"/>
            <a:ext cx="5183775" cy="2326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La Administración</a:t>
            </a:r>
            <a:endParaRPr/>
          </a:p>
          <a:p>
            <a:pPr indent="0" lvl="0" marL="0" rtl="0" algn="ctr">
              <a:spcBef>
                <a:spcPts val="0"/>
              </a:spcBef>
              <a:spcAft>
                <a:spcPts val="0"/>
              </a:spcAft>
              <a:buNone/>
            </a:pPr>
            <a:r>
              <a:rPr lang="es"/>
              <a:t>Una Herramienta Util</a:t>
            </a:r>
            <a:endParaRPr/>
          </a:p>
        </p:txBody>
      </p:sp>
      <p:sp>
        <p:nvSpPr>
          <p:cNvPr id="93" name="Google Shape;93;p1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Importancia de la Herramienta</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administración es una actividad indispensable en cualquier organización, de hecho es la manera más efectiva para garantizar el éxito de los proyectos. </a:t>
            </a:r>
            <a:endParaRPr/>
          </a:p>
          <a:p>
            <a:pPr indent="0" lvl="0" marL="0" rtl="0" algn="l">
              <a:spcBef>
                <a:spcPts val="1600"/>
              </a:spcBef>
              <a:spcAft>
                <a:spcPts val="0"/>
              </a:spcAft>
              <a:buNone/>
            </a:pPr>
            <a:r>
              <a:rPr lang="es"/>
              <a:t>Existen diversos conceptos de  administración, coloquialmente se dice que: “administración es hacer algo a través de otros”, </a:t>
            </a:r>
            <a:endParaRPr/>
          </a:p>
          <a:p>
            <a:pPr indent="0" lvl="0" marL="0" rtl="0" algn="l">
              <a:spcBef>
                <a:spcPts val="1600"/>
              </a:spcBef>
              <a:spcAft>
                <a:spcPts val="0"/>
              </a:spcAft>
              <a:buNone/>
            </a:pPr>
            <a:r>
              <a:rPr lang="es"/>
              <a:t>otra acepción es lo que se conoce como la “ley de oro de la administración”, entendida como hacer más con menos.</a:t>
            </a:r>
            <a:endParaRPr/>
          </a:p>
          <a:p>
            <a:pPr indent="0" lvl="0" marL="0" rtl="0" algn="l">
              <a:spcBef>
                <a:spcPts val="1600"/>
              </a:spcBef>
              <a:spcAft>
                <a:spcPts val="1600"/>
              </a:spcAft>
              <a:buNone/>
            </a:pPr>
            <a:r>
              <a:rPr lang="es"/>
              <a:t> Para entender el proceso de administración basta con analizar en qué consisten cada uno de los elementos indispensables en su gestión: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