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icl0ASMmaMyIwkUQh6Wpk2h8tC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0" y="2912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  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1418900"/>
            <a:ext cx="8520600" cy="31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60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Delitos informáticos</a:t>
            </a:r>
            <a:endParaRPr b="1" sz="60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La ley 26.388 introduce los delitos informáticos en el Código Penal</a:t>
            </a:r>
            <a:endParaRPr sz="17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Delitos informáticos - Modificación del Código Penal</a:t>
            </a:r>
            <a:endParaRPr sz="17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 Justicia y derechos humanos</a:t>
            </a:r>
            <a:endParaRPr sz="17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406588"/>
            <a:ext cx="2857500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/>
          <p:nvPr>
            <p:ph type="title"/>
          </p:nvPr>
        </p:nvSpPr>
        <p:spPr>
          <a:xfrm>
            <a:off x="429950" y="0"/>
            <a:ext cx="85206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6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Fraude informático</a:t>
            </a:r>
            <a:endParaRPr b="1" sz="26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2" name="Google Shape;112;p10"/>
          <p:cNvSpPr txBox="1"/>
          <p:nvPr>
            <p:ph idx="1" type="body"/>
          </p:nvPr>
        </p:nvSpPr>
        <p:spPr>
          <a:xfrm>
            <a:off x="311700" y="1399200"/>
            <a:ext cx="8520600" cy="31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9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¿Qué conducta sanciona el Código Penal?</a:t>
            </a:r>
            <a:endParaRPr b="1" sz="19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El Código Penal sanciona la defraudación mediante cualquier técnica de manipulación informática que altere el normal funcionamiento de un sistema informático o la transmisión de datos.</a:t>
            </a:r>
            <a:endParaRPr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/>
          <p:nvPr>
            <p:ph type="title"/>
          </p:nvPr>
        </p:nvSpPr>
        <p:spPr>
          <a:xfrm>
            <a:off x="311700" y="0"/>
            <a:ext cx="8520600" cy="1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6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Daño informático</a:t>
            </a:r>
            <a:endParaRPr b="1" sz="26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8" name="Google Shape;118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El Código Penal sanciona las siguientes conductas:</a:t>
            </a:r>
            <a:endParaRPr sz="17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Roboto"/>
              <a:buChar char="●"/>
            </a:pPr>
            <a:r>
              <a:rPr lang="es" sz="17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Alterar, destruir o inutilizar datos, documentos, programas o sistemas informáticos.</a:t>
            </a:r>
            <a:endParaRPr sz="17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Roboto"/>
              <a:buChar char="●"/>
            </a:pPr>
            <a:r>
              <a:rPr lang="es" sz="17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Vender distribuir, hacer circular o introducir en un sistema informático, cualquier programa destinado a causar daños.</a:t>
            </a:r>
            <a:endParaRPr sz="17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29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type="title"/>
          </p:nvPr>
        </p:nvSpPr>
        <p:spPr>
          <a:xfrm>
            <a:off x="311700" y="445025"/>
            <a:ext cx="8520600" cy="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4" name="Google Shape;124;p12"/>
          <p:cNvSpPr txBox="1"/>
          <p:nvPr>
            <p:ph idx="1" type="body"/>
          </p:nvPr>
        </p:nvSpPr>
        <p:spPr>
          <a:xfrm>
            <a:off x="311700" y="729150"/>
            <a:ext cx="8520600" cy="43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La pena se agrava si el autor:                                                                                                                              Realiza el hecho para impedir el libre ejercicio de la autoridad o en venganza                              Emplea substancias venenosas o corrosivas;                                                                                                                                                                                                                          Realiza el hecho en archivos, registros, bibliotecas, …..o en datos, documentos, programas o sistemas informáticos públicos;                                                                                                                                           Realiza el hecho en sistemas informáticos destinados a la prestación de servicios de salud, de comunicaciones, de provisión o transporte de energía, de medios de transporte u otro servicio público</a:t>
            </a:r>
            <a:r>
              <a:rPr lang="es" sz="15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50800" marR="50800" rtl="0" algn="ctr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72B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 txBox="1"/>
          <p:nvPr>
            <p:ph idx="1" type="body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 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1" name="Google Shape;13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973" y="445026"/>
            <a:ext cx="7248050" cy="44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311700" y="120875"/>
            <a:ext cx="8520600" cy="1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311700" y="604325"/>
            <a:ext cx="8520600" cy="3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chemeClr val="dk1"/>
                </a:solidFill>
              </a:rPr>
              <a:t>La informática reúne unas características que la convierten en </a:t>
            </a:r>
            <a:r>
              <a:rPr b="1" lang="es">
                <a:solidFill>
                  <a:schemeClr val="dk1"/>
                </a:solidFill>
              </a:rPr>
              <a:t>un medio idóneo para la comisión de muy distintas modalidades delictivas, resultando difícil determinar la autoría y el lugar de comisión del delito </a:t>
            </a:r>
            <a:r>
              <a:rPr lang="es">
                <a:solidFill>
                  <a:schemeClr val="dk1"/>
                </a:solidFill>
              </a:rPr>
              <a:t>y, en consecuencia, la competencia para juzgar unos determinados hechos.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chemeClr val="dk1"/>
                </a:solidFill>
              </a:rPr>
              <a:t>De otra parte, el particular funcionamiento de los sistemas informáticos y los problemas de definición de la titularidad condicionan la atribución de responsabilidad en los delitos cometidos a través de sistemas informáticos o contra éstos.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s">
                <a:solidFill>
                  <a:schemeClr val="dk1"/>
                </a:solidFill>
              </a:rPr>
              <a:t>Así, el problema esencial consiste en </a:t>
            </a:r>
            <a:r>
              <a:rPr b="1" lang="es">
                <a:solidFill>
                  <a:schemeClr val="dk1"/>
                </a:solidFill>
              </a:rPr>
              <a:t>determinar la responsabilidad jurídico-penal de los intervinientes, y esclarecer cuál es la responsabilidad de los intermediarios de servicios.</a:t>
            </a:r>
            <a:endParaRPr b="1" sz="2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000">
                <a:solidFill>
                  <a:srgbClr val="231F20"/>
                </a:solidFill>
              </a:rPr>
              <a:t>CÓMO SE DESCUBRE AL AUTOR DE UN DÉLITO INFORMÁTICO</a:t>
            </a:r>
            <a:endParaRPr sz="6000">
              <a:solidFill>
                <a:srgbClr val="231F2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311700" y="550600"/>
            <a:ext cx="8520600" cy="4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  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311700" y="107425"/>
            <a:ext cx="85206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311700" y="349175"/>
            <a:ext cx="8632500" cy="48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600">
                <a:solidFill>
                  <a:srgbClr val="231F20"/>
                </a:solidFill>
              </a:rPr>
              <a:t>Cuando se inicia una investigación por fraude, </a:t>
            </a:r>
            <a:r>
              <a:rPr b="1" lang="es" sz="1600">
                <a:solidFill>
                  <a:srgbClr val="231F20"/>
                </a:solidFill>
              </a:rPr>
              <a:t>la selección de equipos </a:t>
            </a:r>
            <a:r>
              <a:rPr lang="es" sz="1600">
                <a:solidFill>
                  <a:srgbClr val="231F20"/>
                </a:solidFill>
              </a:rPr>
              <a:t>a revisar no es aleatoria. Ya sea por los resultados de una auditoría o por sospechas de la cúpula de una compañía, se trabaja solo con los que se cree que podrían estar involucrados en el hecho.                                                                                                             </a:t>
            </a:r>
            <a:endParaRPr sz="1600">
              <a:solidFill>
                <a:srgbClr val="231F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" sz="1600">
                <a:solidFill>
                  <a:srgbClr val="231F20"/>
                </a:solidFill>
              </a:rPr>
              <a:t>Una vez que tenemos identificada una correlación de hechos y equipos lo que hacemos es </a:t>
            </a:r>
            <a:r>
              <a:rPr b="1" lang="es" sz="1600">
                <a:solidFill>
                  <a:srgbClr val="231F20"/>
                </a:solidFill>
              </a:rPr>
              <a:t>preservar la prueba a través de una copia forense</a:t>
            </a:r>
            <a:r>
              <a:rPr lang="es" sz="1600">
                <a:solidFill>
                  <a:srgbClr val="231F20"/>
                </a:solidFill>
              </a:rPr>
              <a:t>; nunca se trabaja con la evidencia en vivo porque se corre el riesgo de dañarla”, comenta el especialista. La copia total del disco permite recuperar información aún si fue eliminada y reconstruir los pasos que el estafador realizó.</a:t>
            </a:r>
            <a:endParaRPr sz="1600">
              <a:solidFill>
                <a:srgbClr val="231F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s" sz="1600">
                <a:solidFill>
                  <a:srgbClr val="231F20"/>
                </a:solidFill>
              </a:rPr>
              <a:t>Sobre </a:t>
            </a:r>
            <a:r>
              <a:rPr b="1" lang="es" sz="1600">
                <a:solidFill>
                  <a:srgbClr val="231F20"/>
                </a:solidFill>
              </a:rPr>
              <a:t>el origen de los ataques,</a:t>
            </a:r>
            <a:r>
              <a:rPr lang="es" sz="1600">
                <a:solidFill>
                  <a:srgbClr val="231F20"/>
                </a:solidFill>
              </a:rPr>
              <a:t> es más común cruzarse con un fraude perpetrado por un empleado desleal que con uno realizado por un hacker externo a la organización. “Son los miembros de una compañía quienes mejor conocen cómo funcionan los sistemas internos”,. A su vez, agrega que muchas otras veces son los empleados quienes, sin saberlo, dejan entrar a hackers externos a la red: “Un email que diga ‘Te envío el documento que te debía’ puede ser un virus; y una vez adentro, su expansión a otros equipos es posible”</a:t>
            </a:r>
            <a:r>
              <a:rPr lang="es" sz="1200">
                <a:solidFill>
                  <a:srgbClr val="231F20"/>
                </a:solidFill>
              </a:rPr>
              <a:t>.</a:t>
            </a:r>
            <a:endParaRPr sz="1600">
              <a:solidFill>
                <a:srgbClr val="231F2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311700" y="161150"/>
            <a:ext cx="8520600" cy="1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311700" y="470025"/>
            <a:ext cx="85206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650"/>
              <a:t>La</a:t>
            </a:r>
            <a:r>
              <a:rPr lang="es" sz="2000"/>
              <a:t> </a:t>
            </a:r>
            <a:r>
              <a:rPr lang="es" sz="1650">
                <a:solidFill>
                  <a:srgbClr val="272C30"/>
                </a:solidFill>
                <a:highlight>
                  <a:srgbClr val="FFFFFF"/>
                </a:highlight>
              </a:rPr>
              <a:t>potencialidad transterritorial que otorga el ciberespacio </a:t>
            </a:r>
            <a:r>
              <a:rPr b="1" lang="es" sz="1650">
                <a:solidFill>
                  <a:srgbClr val="272C30"/>
                </a:solidFill>
                <a:highlight>
                  <a:srgbClr val="FFFFFF"/>
                </a:highlight>
              </a:rPr>
              <a:t>tornan imprecisos los parámetros de ubicación del lugar de comisión de una conducta y de la producción del resultado</a:t>
            </a:r>
            <a:r>
              <a:rPr lang="es" sz="1650">
                <a:solidFill>
                  <a:srgbClr val="272C30"/>
                </a:solidFill>
                <a:highlight>
                  <a:srgbClr val="FFFFFF"/>
                </a:highlight>
              </a:rPr>
              <a:t>, ya que «las coordenadas espacio-tiempo adquieren otro significado y ven redefinidos su alcance y límites»</a:t>
            </a:r>
            <a:endParaRPr sz="1650">
              <a:solidFill>
                <a:srgbClr val="272C3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>
                <a:solidFill>
                  <a:srgbClr val="272C30"/>
                </a:solidFill>
                <a:highlight>
                  <a:srgbClr val="FFFFFF"/>
                </a:highlight>
              </a:rPr>
              <a:t>Es decir que, la trama fáctica en los ciberdelitos </a:t>
            </a:r>
            <a:r>
              <a:rPr b="1" lang="es" sz="1650">
                <a:solidFill>
                  <a:srgbClr val="272C30"/>
                </a:solidFill>
                <a:highlight>
                  <a:srgbClr val="FFFFFF"/>
                </a:highlight>
              </a:rPr>
              <a:t>podrá atravesar diferentes fronteras, dando inicio en un Estado bajo normas penales distintas a las de otro en el cual produce sus resultados</a:t>
            </a:r>
            <a:r>
              <a:rPr lang="es" sz="1650">
                <a:solidFill>
                  <a:srgbClr val="272C30"/>
                </a:solidFill>
                <a:highlight>
                  <a:srgbClr val="FFFFFF"/>
                </a:highlight>
              </a:rPr>
              <a:t> y pudiendo a su vez, ramificar sus efectos hacia diversos espacios geográficos con una multiplicación de riesgos o daños concretos a víctimas indeterminadas.</a:t>
            </a:r>
            <a:endParaRPr sz="1650">
              <a:solidFill>
                <a:srgbClr val="272C3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50">
                <a:solidFill>
                  <a:srgbClr val="272C30"/>
                </a:solidFill>
                <a:highlight>
                  <a:srgbClr val="FFFFFF"/>
                </a:highlight>
              </a:rPr>
              <a:t>La novedad de este fenómeno de deslocalización «es que ni delito ni delincuente traspasan fronteras porque no existen fronteras» </a:t>
            </a:r>
            <a:r>
              <a:rPr lang="es" sz="1650">
                <a:solidFill>
                  <a:srgbClr val="272C30"/>
                </a:solidFill>
                <a:highlight>
                  <a:srgbClr val="FFFFFF"/>
                </a:highlight>
              </a:rPr>
              <a:t> provocando serios inconvenientes al momento de identificar la ley penal aplicable en hechos ocurridos en el ciberespacio poniendo en cuestión los clásicos sistemas de regulación basados en la territorialidad.</a:t>
            </a:r>
            <a:endParaRPr sz="1650">
              <a:solidFill>
                <a:srgbClr val="272C3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ctrTitle"/>
          </p:nvPr>
        </p:nvSpPr>
        <p:spPr>
          <a:xfrm>
            <a:off x="311700" y="744575"/>
            <a:ext cx="8520600" cy="39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62" name="Google Shape;62;p2"/>
          <p:cNvSpPr txBox="1"/>
          <p:nvPr>
            <p:ph idx="1" type="subTitle"/>
          </p:nvPr>
        </p:nvSpPr>
        <p:spPr>
          <a:xfrm>
            <a:off x="311700" y="4670525"/>
            <a:ext cx="8520600" cy="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  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0" y="118250"/>
            <a:ext cx="8572500" cy="45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311700" y="445025"/>
            <a:ext cx="8520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2600"/>
              </a:spcBef>
              <a:spcAft>
                <a:spcPts val="700"/>
              </a:spcAft>
              <a:buSzPts val="2800"/>
              <a:buNone/>
            </a:pPr>
            <a:r>
              <a:rPr b="1" lang="es" sz="30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Delitos informáticos</a:t>
            </a:r>
            <a:endParaRPr sz="3200"/>
          </a:p>
        </p:txBody>
      </p:sp>
      <p:sp>
        <p:nvSpPr>
          <p:cNvPr id="69" name="Google Shape;69;p3"/>
          <p:cNvSpPr txBox="1"/>
          <p:nvPr>
            <p:ph idx="1" type="body"/>
          </p:nvPr>
        </p:nvSpPr>
        <p:spPr>
          <a:xfrm>
            <a:off x="311700" y="1615975"/>
            <a:ext cx="8520600" cy="3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¿</a:t>
            </a:r>
            <a:r>
              <a:rPr b="1" lang="es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Que establece la ley?</a:t>
            </a:r>
            <a:endParaRPr b="1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La ley incorpora al Código Penal delitos cometidos por medios informáticos.</a:t>
            </a:r>
            <a:endParaRPr sz="17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¿Qué es un documento para el Código Penal?</a:t>
            </a:r>
            <a:endParaRPr b="1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Es la representación de actos o hechos sin importar el soporte utilizado para almacenarlo o transmitirlo. Pueden ser figuras o imágenes que se ven como: dibujos, pinturas, fotografías, retratos, películas cinematográficas, etc. Estas representaciones pueden estar en un soporte físico en uno informático.</a:t>
            </a:r>
            <a:endParaRPr sz="17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410250" y="118250"/>
            <a:ext cx="85206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6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Delitos contra la integridad sexual. Pornografía infantil</a:t>
            </a:r>
            <a:endParaRPr b="1" sz="26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 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6" name="Google Shape;7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4500" y="1415600"/>
            <a:ext cx="5715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type="title"/>
          </p:nvPr>
        </p:nvSpPr>
        <p:spPr>
          <a:xfrm>
            <a:off x="311700" y="0"/>
            <a:ext cx="85206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6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Delitos contra la integridad sexual. Pornografía infantil</a:t>
            </a:r>
            <a:endParaRPr b="1" sz="26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82" name="Google Shape;82;p5"/>
          <p:cNvSpPr txBox="1"/>
          <p:nvPr>
            <p:ph idx="1" type="body"/>
          </p:nvPr>
        </p:nvSpPr>
        <p:spPr>
          <a:xfrm>
            <a:off x="311700" y="906600"/>
            <a:ext cx="8694300" cy="43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¿Qué conductas sanciona el Código Penal?</a:t>
            </a:r>
            <a:endParaRPr b="1" sz="17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s" sz="16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El código penal sanciona las siguientes conductas: Producir, financiar, ofrecer, comerciar, publicar, facilitar, divulgar o distribuir por cualquier medio, cualquier representación de una persona menor de 18 años dedicado a actividades sexuales explícitas o de sus partes genitales.                                                                                                                                                Tener representaciones de personas menores de edad para distribuirlas o comercializarlas. Organizar espectáculos en vivo de representaciones sexuales explícitas en las que participan persones menores de edad.</a:t>
            </a:r>
            <a:endParaRPr sz="16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Facilitar el acceso a espectáculos pornográficos o dar material pornográfico a personas menores de 14 años.</a:t>
            </a:r>
            <a:endParaRPr sz="16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29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/>
          <p:nvPr>
            <p:ph type="title"/>
          </p:nvPr>
        </p:nvSpPr>
        <p:spPr>
          <a:xfrm>
            <a:off x="311700" y="118250"/>
            <a:ext cx="8520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6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Violación de secretos y de la privacidad</a:t>
            </a:r>
            <a:endParaRPr b="1" sz="26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88" name="Google Shape;88;p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¿Qué conductas sanciona el Código Penal?</a:t>
            </a:r>
            <a:endParaRPr b="1" sz="15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El Código Penal sanciona las siguientes conductas:</a:t>
            </a:r>
            <a:endParaRPr sz="14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Roboto"/>
              <a:buChar char="●"/>
            </a:pPr>
            <a:r>
              <a:rPr lang="es" sz="14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Abrir o acceder indebidamente una comunicación electrónica, una carta, un pliego cerrado, un despacho telegráfico, telefónico o de otra naturaleza que no le esté dirigido.</a:t>
            </a:r>
            <a:endParaRPr sz="14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Roboto"/>
              <a:buChar char="●"/>
            </a:pPr>
            <a:r>
              <a:rPr lang="es" sz="14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Apoderarse indebidamente de una comunicación electrónica, una carta, un pliego, un despacho u otro papel privado aunque no esté cerrado.</a:t>
            </a:r>
            <a:endParaRPr sz="14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Roboto"/>
              <a:buChar char="●"/>
            </a:pPr>
            <a:r>
              <a:rPr lang="es" sz="14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Suprimir o desviar de su destino una correspondencia o una comunicación electrónica que no le esté dirigida.</a:t>
            </a:r>
            <a:endParaRPr sz="14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Roboto"/>
              <a:buChar char="●"/>
            </a:pPr>
            <a:r>
              <a:rPr lang="es" sz="14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Interceptar o captar comunicaciones electrónicas o telecomunicaciones de carácter privado o de acceso restringido.</a:t>
            </a:r>
            <a:endParaRPr sz="14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29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/>
          <p:nvPr>
            <p:ph type="title"/>
          </p:nvPr>
        </p:nvSpPr>
        <p:spPr>
          <a:xfrm>
            <a:off x="311700" y="0"/>
            <a:ext cx="85206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6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Acceso a sistema informático</a:t>
            </a:r>
            <a:endParaRPr b="1" sz="26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4" name="Google Shape;94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s" sz="21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El Código Penal sanciona el acceso por cualquier medio, sin la debida autorización o excediendo la que posea, a un sistema informático de acceso restringido. La pena se agrava cuando el acceso fuese en perjuicio de un sistema o dato informático de un organismo público estatal o de un proveedor de servicios públicos o de servicios financieros.</a:t>
            </a:r>
            <a:endParaRPr sz="2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/>
          <p:nvPr>
            <p:ph type="title"/>
          </p:nvPr>
        </p:nvSpPr>
        <p:spPr>
          <a:xfrm>
            <a:off x="311700" y="0"/>
            <a:ext cx="85206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6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Acceso a banco de datos</a:t>
            </a:r>
            <a:endParaRPr b="1" sz="26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0" name="Google Shape;100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¿</a:t>
            </a:r>
            <a:r>
              <a:rPr b="1" lang="es" sz="17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Qué conductas sanciona el Código Penal?</a:t>
            </a:r>
            <a:endParaRPr b="1" sz="17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El Código penal sanciona las siguientes conductas:</a:t>
            </a:r>
            <a:endParaRPr sz="16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Acceder ilegítimamente a un banco de datos personales.</a:t>
            </a:r>
            <a:endParaRPr sz="16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Proporcionar o revelar información registrada en un archivo o en un banco de datos personales cuyo secreto estuviere obligado a guardar por ley.</a:t>
            </a:r>
            <a:endParaRPr sz="16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Insertar o hacer insertar datos en un archivo de datos personales.</a:t>
            </a:r>
            <a:endParaRPr sz="16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Si el autor es funcionario público, sufre además pena de inhabilitación especial.</a:t>
            </a:r>
            <a:endParaRPr sz="12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/>
          <p:nvPr>
            <p:ph type="title"/>
          </p:nvPr>
        </p:nvSpPr>
        <p:spPr>
          <a:xfrm>
            <a:off x="311700" y="118250"/>
            <a:ext cx="85206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6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Publicación de una comunicación electrónica</a:t>
            </a:r>
            <a:endParaRPr b="1" sz="26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6" name="Google Shape;106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¿Qué conductas sanciona el Código Penal?</a:t>
            </a:r>
            <a:endParaRPr b="1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El Código Penal sanciona la publicación indebida de una correspondencia, una comunicación electrónica, un pliego cerrado, un despacho telegráfico, telefónico o de otra naturaleza, no destinados a la publicidad y esto cause perjuicio a otros. Está exento de responsabilidad penal el que actúa con el propósito de proteger un interés público.</a:t>
            </a:r>
            <a:endParaRPr sz="17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