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87a422b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87a422b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87a422ba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87a422ba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87a422ba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87a422ba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87a422ba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87a422ba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8b93a23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8b93a23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8b93a235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8b93a235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8b93a235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8b93a235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8b93a235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8b93a235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8b93a235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8b93a235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8b93a23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8b93a23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8b93a235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8b93a235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87a422b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87a422b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8b93a235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8b93a235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8b93a235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8b93a235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8b93a235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8b93a235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8b93a235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8b93a235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8b93a235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8b93a235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8b93a235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8b93a235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87a422ba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87a422b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87a422ba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87a422ba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87a422ba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87a422ba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87a422ba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87a422ba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87a422ba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87a422ba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87a422ba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87a422ba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87a422ba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87a422ba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3553500"/>
          </a:xfrm>
          <a:prstGeom prst="rect">
            <a:avLst/>
          </a:prstGeom>
        </p:spPr>
        <p:txBody>
          <a:bodyPr anchorCtr="0" anchor="b" bIns="91425" lIns="91425" spcFirstLastPara="1" rIns="91425" wrap="square" tIns="91425">
            <a:normAutofit/>
          </a:bodyPr>
          <a:lstStyle/>
          <a:p>
            <a:pPr indent="0" lvl="0" marL="0" rtl="0" algn="l">
              <a:lnSpc>
                <a:spcPct val="114537"/>
              </a:lnSpc>
              <a:spcBef>
                <a:spcPts val="6155"/>
              </a:spcBef>
              <a:spcAft>
                <a:spcPts val="0"/>
              </a:spcAft>
              <a:buClr>
                <a:schemeClr val="dk1"/>
              </a:buClr>
              <a:buSzPts val="1100"/>
              <a:buFont typeface="Arial"/>
              <a:buNone/>
            </a:pPr>
            <a:r>
              <a:rPr b="1" lang="es" sz="3000">
                <a:solidFill>
                  <a:srgbClr val="000000"/>
                </a:solidFill>
                <a:highlight>
                  <a:srgbClr val="EEEEEE"/>
                </a:highlight>
              </a:rPr>
              <a:t> </a:t>
            </a:r>
            <a:r>
              <a:rPr b="1" lang="es" sz="3000">
                <a:solidFill>
                  <a:srgbClr val="000000"/>
                </a:solidFill>
              </a:rPr>
              <a:t>           </a:t>
            </a:r>
            <a:r>
              <a:rPr b="1" lang="es" sz="3000">
                <a:solidFill>
                  <a:srgbClr val="000000"/>
                </a:solidFill>
              </a:rPr>
              <a:t>Oficina Nacional de Tecnologías de                   </a:t>
            </a:r>
            <a:endParaRPr b="1" sz="3000">
              <a:solidFill>
                <a:srgbClr val="000000"/>
              </a:solidFill>
            </a:endParaRPr>
          </a:p>
          <a:p>
            <a:pPr indent="0" lvl="0" marL="0" rtl="0" algn="l">
              <a:lnSpc>
                <a:spcPct val="114537"/>
              </a:lnSpc>
              <a:spcBef>
                <a:spcPts val="6155"/>
              </a:spcBef>
              <a:spcAft>
                <a:spcPts val="0"/>
              </a:spcAft>
              <a:buClr>
                <a:schemeClr val="dk1"/>
              </a:buClr>
              <a:buSzPts val="1100"/>
              <a:buFont typeface="Arial"/>
              <a:buNone/>
            </a:pPr>
            <a:r>
              <a:rPr b="1" lang="es" sz="3000">
                <a:solidFill>
                  <a:srgbClr val="000000"/>
                </a:solidFill>
              </a:rPr>
              <a:t>                            Información</a:t>
            </a:r>
            <a:endParaRPr b="1" sz="3000">
              <a:solidFill>
                <a:srgbClr val="000000"/>
              </a:solidFill>
            </a:endParaRPr>
          </a:p>
          <a:p>
            <a:pPr indent="457200" lvl="0" marL="1371600" rtl="0" algn="l">
              <a:lnSpc>
                <a:spcPct val="114537"/>
              </a:lnSpc>
              <a:spcBef>
                <a:spcPts val="6155"/>
              </a:spcBef>
              <a:spcAft>
                <a:spcPts val="0"/>
              </a:spcAft>
              <a:buClr>
                <a:schemeClr val="dk1"/>
              </a:buClr>
              <a:buSzPts val="1100"/>
              <a:buFont typeface="Arial"/>
              <a:buNone/>
            </a:pPr>
            <a:r>
              <a:rPr lang="es" sz="3002"/>
              <a:t>Decalogo Tecnológico ONTI</a:t>
            </a:r>
            <a:endParaRPr/>
          </a:p>
        </p:txBody>
      </p:sp>
      <p:sp>
        <p:nvSpPr>
          <p:cNvPr id="55" name="Google Shape;55;p13"/>
          <p:cNvSpPr txBox="1"/>
          <p:nvPr>
            <p:ph idx="1" type="subTitle"/>
          </p:nvPr>
        </p:nvSpPr>
        <p:spPr>
          <a:xfrm>
            <a:off x="432575" y="3505600"/>
            <a:ext cx="8520600" cy="7926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rPr lang="es"/>
              <a:t>   </a:t>
            </a:r>
            <a:endParaRPr/>
          </a:p>
          <a:p>
            <a:pPr indent="457200" lvl="0" marL="1371600" rtl="0" algn="l">
              <a:lnSpc>
                <a:spcPct val="114537"/>
              </a:lnSpc>
              <a:spcBef>
                <a:spcPts val="6155"/>
              </a:spcBef>
              <a:spcAft>
                <a:spcPts val="0"/>
              </a:spcAft>
              <a:buClr>
                <a:schemeClr val="dk1"/>
              </a:buClr>
              <a:buSzPct val="39285"/>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ctrTitle"/>
          </p:nvPr>
        </p:nvSpPr>
        <p:spPr>
          <a:xfrm>
            <a:off x="311700" y="744575"/>
            <a:ext cx="8520600" cy="4009500"/>
          </a:xfrm>
          <a:prstGeom prst="rect">
            <a:avLst/>
          </a:prstGeom>
        </p:spPr>
        <p:txBody>
          <a:bodyPr anchorCtr="0" anchor="b" bIns="91425" lIns="91425" spcFirstLastPara="1" rIns="91425" wrap="square" tIns="91425">
            <a:noAutofit/>
          </a:bodyPr>
          <a:lstStyle/>
          <a:p>
            <a:pPr indent="0" lvl="0" marL="9009" rtl="0" algn="l">
              <a:spcBef>
                <a:spcPts val="0"/>
              </a:spcBef>
              <a:spcAft>
                <a:spcPts val="0"/>
              </a:spcAft>
              <a:buNone/>
            </a:pPr>
            <a:r>
              <a:rPr b="1" lang="es" sz="2601"/>
              <a:t>2. Respetá las normativas y </a:t>
            </a:r>
            <a:endParaRPr b="1" sz="2601"/>
          </a:p>
          <a:p>
            <a:pPr indent="0" lvl="0" marL="20953" rtl="0" algn="l">
              <a:spcBef>
                <a:spcPts val="442"/>
              </a:spcBef>
              <a:spcAft>
                <a:spcPts val="0"/>
              </a:spcAft>
              <a:buNone/>
            </a:pPr>
            <a:r>
              <a:rPr b="1" lang="es" sz="2601"/>
              <a:t>lineamientos </a:t>
            </a:r>
            <a:endParaRPr b="1" sz="2601"/>
          </a:p>
          <a:p>
            <a:pPr indent="2312" lvl="0" marL="14395" marR="1086911" rtl="0" algn="l">
              <a:lnSpc>
                <a:spcPct val="116066"/>
              </a:lnSpc>
              <a:spcBef>
                <a:spcPts val="1042"/>
              </a:spcBef>
              <a:spcAft>
                <a:spcPts val="0"/>
              </a:spcAft>
              <a:buNone/>
            </a:pPr>
            <a:r>
              <a:rPr lang="es" sz="2000"/>
              <a:t>Respetá las normativas y lineamientos del Gobierno para que tu proyecto cumpla con normas y políticas, y sea sustentable en el largo plazo. </a:t>
            </a:r>
            <a:endParaRPr sz="2000"/>
          </a:p>
          <a:p>
            <a:pPr indent="0" lvl="0" marL="3468" rtl="0" algn="l">
              <a:spcBef>
                <a:spcPts val="1843"/>
              </a:spcBef>
              <a:spcAft>
                <a:spcPts val="0"/>
              </a:spcAft>
              <a:buNone/>
            </a:pPr>
            <a:r>
              <a:rPr lang="es" sz="2201"/>
              <a:t>Ventajas </a:t>
            </a:r>
            <a:endParaRPr sz="2201"/>
          </a:p>
          <a:p>
            <a:pPr indent="1398" lvl="0" marL="6847" marR="843175" rtl="0" algn="just">
              <a:lnSpc>
                <a:spcPct val="113642"/>
              </a:lnSpc>
              <a:spcBef>
                <a:spcPts val="959"/>
              </a:spcBef>
              <a:spcAft>
                <a:spcPts val="0"/>
              </a:spcAft>
              <a:buClr>
                <a:schemeClr val="dk1"/>
              </a:buClr>
              <a:buSzPts val="1100"/>
              <a:buFont typeface="Arial"/>
              <a:buNone/>
            </a:pPr>
            <a:r>
              <a:rPr i="1" lang="es" sz="1700"/>
              <a:t>Las normativas, lineamientos y estándares ofrecen un marco referencial para el desarrollo e implementación de los proyectos en el SPN; son validadas al momento de emitir un di</a:t>
            </a:r>
            <a:r>
              <a:rPr i="1" lang="es" sz="1500"/>
              <a:t>ctamen en la ONTI, favoreciendo soluciones que satisfacen las necesidades de los usuarios y/o ciudadanos</a:t>
            </a:r>
            <a:endParaRPr sz="5600"/>
          </a:p>
        </p:txBody>
      </p:sp>
      <p:sp>
        <p:nvSpPr>
          <p:cNvPr id="111" name="Google Shape;111;p22"/>
          <p:cNvSpPr txBox="1"/>
          <p:nvPr>
            <p:ph idx="1" type="subTitle"/>
          </p:nvPr>
        </p:nvSpPr>
        <p:spPr>
          <a:xfrm>
            <a:off x="311700" y="5036075"/>
            <a:ext cx="8520600" cy="1074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0" y="-94000"/>
            <a:ext cx="8520600" cy="490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s" sz="1900"/>
              <a:t>Lineamientos y mejores prácticas </a:t>
            </a:r>
            <a:endParaRPr b="1" sz="1900"/>
          </a:p>
          <a:p>
            <a:pPr indent="0" lvl="0" marL="0" rtl="0" algn="l">
              <a:spcBef>
                <a:spcPts val="0"/>
              </a:spcBef>
              <a:spcAft>
                <a:spcPts val="0"/>
              </a:spcAft>
              <a:buClr>
                <a:schemeClr val="dk1"/>
              </a:buClr>
              <a:buSzPts val="990"/>
              <a:buFont typeface="Arial"/>
              <a:buNone/>
            </a:pPr>
            <a:r>
              <a:t/>
            </a:r>
            <a:endParaRPr b="1" sz="1900"/>
          </a:p>
          <a:p>
            <a:pPr indent="0" lvl="0" marL="0" rtl="0" algn="l">
              <a:spcBef>
                <a:spcPts val="0"/>
              </a:spcBef>
              <a:spcAft>
                <a:spcPts val="0"/>
              </a:spcAft>
              <a:buClr>
                <a:schemeClr val="dk1"/>
              </a:buClr>
              <a:buSzPts val="990"/>
              <a:buFont typeface="Arial"/>
              <a:buNone/>
            </a:pPr>
            <a:r>
              <a:rPr lang="es" sz="1600"/>
              <a:t>● Revisá qué Especificaciones técnicas de los ETAP(s) se ajustan a tu proyecto y utilizalas . </a:t>
            </a:r>
            <a:endParaRPr sz="1600"/>
          </a:p>
          <a:p>
            <a:pPr indent="0" lvl="0" marL="0" rtl="0" algn="l">
              <a:spcBef>
                <a:spcPts val="0"/>
              </a:spcBef>
              <a:spcAft>
                <a:spcPts val="0"/>
              </a:spcAft>
              <a:buClr>
                <a:schemeClr val="dk1"/>
              </a:buClr>
              <a:buSzPts val="990"/>
              <a:buFont typeface="Arial"/>
              <a:buNone/>
            </a:pPr>
            <a:r>
              <a:rPr lang="es" sz="1600"/>
              <a:t>● Si no aplican las Especificaciones técnicas de los ETAP(s), revisá qué lineamientos y/o Modelos de Pliego pueden referirse a tu requerimiento. </a:t>
            </a:r>
            <a:endParaRPr sz="1600"/>
          </a:p>
          <a:p>
            <a:pPr indent="0" lvl="0" marL="0" rtl="0" algn="l">
              <a:spcBef>
                <a:spcPts val="0"/>
              </a:spcBef>
              <a:spcAft>
                <a:spcPts val="0"/>
              </a:spcAft>
              <a:buSzPts val="990"/>
              <a:buNone/>
            </a:pPr>
            <a:r>
              <a:rPr lang="es" sz="1600"/>
              <a:t>● Conocé y cumpli con la Normativa y Disposiciones ONTI vigentes. </a:t>
            </a:r>
            <a:endParaRPr sz="1600"/>
          </a:p>
          <a:p>
            <a:pPr indent="0" lvl="0" marL="0" rtl="0" algn="l">
              <a:spcBef>
                <a:spcPts val="0"/>
              </a:spcBef>
              <a:spcAft>
                <a:spcPts val="0"/>
              </a:spcAft>
              <a:buSzPts val="990"/>
              <a:buNone/>
            </a:pPr>
            <a:r>
              <a:rPr lang="es" sz="1600"/>
              <a:t>● Revisá si tu proyecto cumple con la Ley N° 26.653 de “Accesibilidad de la Información de las Páginas Web” y su normativa complementaria. </a:t>
            </a:r>
            <a:endParaRPr sz="1600"/>
          </a:p>
          <a:p>
            <a:pPr indent="0" lvl="0" marL="0" rtl="0" algn="l">
              <a:spcBef>
                <a:spcPts val="0"/>
              </a:spcBef>
              <a:spcAft>
                <a:spcPts val="0"/>
              </a:spcAft>
              <a:buClr>
                <a:schemeClr val="dk1"/>
              </a:buClr>
              <a:buSzPts val="990"/>
              <a:buFont typeface="Arial"/>
              <a:buNone/>
            </a:pPr>
            <a:r>
              <a:rPr lang="es" sz="1600"/>
              <a:t>● Si se trata de Servicios Digitales para el Ciudadano(as), revisá que estén alineados con la normativa de Gobierno Digital. </a:t>
            </a:r>
            <a:endParaRPr sz="1600"/>
          </a:p>
          <a:p>
            <a:pPr indent="0" lvl="0" marL="0" rtl="0" algn="l">
              <a:spcBef>
                <a:spcPts val="0"/>
              </a:spcBef>
              <a:spcAft>
                <a:spcPts val="0"/>
              </a:spcAft>
              <a:buClr>
                <a:schemeClr val="dk1"/>
              </a:buClr>
              <a:buSzPts val="990"/>
              <a:buFont typeface="Arial"/>
              <a:buNone/>
            </a:pPr>
            <a:r>
              <a:rPr lang="es" sz="1600"/>
              <a:t>● Publicá tu información según la Normativa y los principios de trabajo de Gobierno Abierto. </a:t>
            </a:r>
            <a:endParaRPr sz="1600"/>
          </a:p>
          <a:p>
            <a:pPr indent="0" lvl="0" marL="0" rtl="0" algn="l">
              <a:spcBef>
                <a:spcPts val="0"/>
              </a:spcBef>
              <a:spcAft>
                <a:spcPts val="0"/>
              </a:spcAft>
              <a:buSzPts val="990"/>
              <a:buNone/>
            </a:pPr>
            <a:r>
              <a:rPr lang="es" sz="1600"/>
              <a:t>● Cumplí con la Normativa de la Secretaría de Modernización Administrativa.                  </a:t>
            </a:r>
            <a:r>
              <a:rPr lang="es" sz="1200"/>
              <a:t>                                                      </a:t>
            </a:r>
            <a:endParaRPr sz="4780"/>
          </a:p>
        </p:txBody>
      </p:sp>
      <p:sp>
        <p:nvSpPr>
          <p:cNvPr id="117" name="Google Shape;117;p23"/>
          <p:cNvSpPr txBox="1"/>
          <p:nvPr>
            <p:ph idx="1" type="subTitle"/>
          </p:nvPr>
        </p:nvSpPr>
        <p:spPr>
          <a:xfrm>
            <a:off x="311700" y="4646600"/>
            <a:ext cx="8520600" cy="1611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ctrTitle"/>
          </p:nvPr>
        </p:nvSpPr>
        <p:spPr>
          <a:xfrm>
            <a:off x="311700" y="744575"/>
            <a:ext cx="8520600" cy="400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lang="es" sz="1700"/>
              <a:t>● Considerá y preferí el uso de las soluciones de infraestructura que ofrece el Ministerio de Modernización (Ej. Usar el Data Center Benavidez antes de construir uno nuevo o expandir uno existente, Usar la Red MAN 2.0 para consumir servicios transversales de la APN o conectividad entre organismos, etc.) </a:t>
            </a:r>
            <a:endParaRPr sz="1700"/>
          </a:p>
          <a:p>
            <a:pPr indent="0" lvl="0" marL="0" rtl="0" algn="l">
              <a:spcBef>
                <a:spcPts val="0"/>
              </a:spcBef>
              <a:spcAft>
                <a:spcPts val="0"/>
              </a:spcAft>
              <a:buClr>
                <a:schemeClr val="dk1"/>
              </a:buClr>
              <a:buSzPts val="990"/>
              <a:buFont typeface="Arial"/>
              <a:buNone/>
            </a:pPr>
            <a:r>
              <a:rPr lang="es" sz="1700"/>
              <a:t>● Catalogá -desde el inicio- la información y/o los sistemas de Información que tu proyecto utiliza para considerar el adecuado tratamiento y uso en la vida del mismo. </a:t>
            </a:r>
            <a:endParaRPr sz="1700"/>
          </a:p>
          <a:p>
            <a:pPr indent="0" lvl="0" marL="0" rtl="0" algn="l">
              <a:spcBef>
                <a:spcPts val="0"/>
              </a:spcBef>
              <a:spcAft>
                <a:spcPts val="0"/>
              </a:spcAft>
              <a:buClr>
                <a:schemeClr val="dk1"/>
              </a:buClr>
              <a:buSzPts val="990"/>
              <a:buFont typeface="Arial"/>
              <a:buNone/>
            </a:pPr>
            <a:r>
              <a:rPr lang="es" sz="1700"/>
              <a:t>● Revisá el alineamiento de tu proyecto con las políticas TIC para la APN vigentes. </a:t>
            </a:r>
            <a:endParaRPr sz="1700"/>
          </a:p>
          <a:p>
            <a:pPr indent="0" lvl="0" marL="0" rtl="0" algn="l">
              <a:spcBef>
                <a:spcPts val="0"/>
              </a:spcBef>
              <a:spcAft>
                <a:spcPts val="0"/>
              </a:spcAft>
              <a:buClr>
                <a:schemeClr val="dk1"/>
              </a:buClr>
              <a:buSzPts val="990"/>
              <a:buFont typeface="Arial"/>
              <a:buNone/>
            </a:pPr>
            <a:r>
              <a:t/>
            </a:r>
            <a:endParaRPr sz="1700"/>
          </a:p>
          <a:p>
            <a:pPr indent="0" lvl="0" marL="0" rtl="0" algn="l">
              <a:spcBef>
                <a:spcPts val="0"/>
              </a:spcBef>
              <a:spcAft>
                <a:spcPts val="0"/>
              </a:spcAft>
              <a:buClr>
                <a:schemeClr val="dk1"/>
              </a:buClr>
              <a:buSzPts val="990"/>
              <a:buFont typeface="Arial"/>
              <a:buNone/>
            </a:pPr>
            <a:r>
              <a:rPr lang="es" sz="1700"/>
              <a:t>● Considerá en el desarrollo de tu solución los Lineamientos de nuevos conceptos </a:t>
            </a:r>
            <a:endParaRPr sz="1700"/>
          </a:p>
          <a:p>
            <a:pPr indent="0" lvl="0" marL="0" rtl="0" algn="l">
              <a:spcBef>
                <a:spcPts val="0"/>
              </a:spcBef>
              <a:spcAft>
                <a:spcPts val="0"/>
              </a:spcAft>
              <a:buClr>
                <a:schemeClr val="dk1"/>
              </a:buClr>
              <a:buSzPts val="990"/>
              <a:buFont typeface="Arial"/>
              <a:buNone/>
            </a:pPr>
            <a:r>
              <a:rPr lang="es" sz="1700"/>
              <a:t>Tecnológicos para la innovación en áreas de gobierno que elabora la ONTI.   </a:t>
            </a:r>
            <a:r>
              <a:rPr lang="es" sz="4780"/>
              <a:t> </a:t>
            </a:r>
            <a:endParaRPr/>
          </a:p>
        </p:txBody>
      </p:sp>
      <p:sp>
        <p:nvSpPr>
          <p:cNvPr id="123" name="Google Shape;123;p2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ctrTitle"/>
          </p:nvPr>
        </p:nvSpPr>
        <p:spPr>
          <a:xfrm>
            <a:off x="311700" y="174575"/>
            <a:ext cx="8520600" cy="4968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
        <p:nvSpPr>
          <p:cNvPr id="129" name="Google Shape;129;p25"/>
          <p:cNvSpPr txBox="1"/>
          <p:nvPr>
            <p:ph idx="1" type="subTitle"/>
          </p:nvPr>
        </p:nvSpPr>
        <p:spPr>
          <a:xfrm flipH="1" rot="10800000">
            <a:off x="311700" y="5062775"/>
            <a:ext cx="8520600" cy="270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pic>
        <p:nvPicPr>
          <p:cNvPr id="130" name="Google Shape;130;p25"/>
          <p:cNvPicPr preferRelativeResize="0"/>
          <p:nvPr/>
        </p:nvPicPr>
        <p:blipFill>
          <a:blip r:embed="rId3">
            <a:alphaModFix/>
          </a:blip>
          <a:stretch>
            <a:fillRect/>
          </a:stretch>
        </p:blipFill>
        <p:spPr>
          <a:xfrm>
            <a:off x="1154925" y="282025"/>
            <a:ext cx="6795350" cy="4431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311700" y="268600"/>
            <a:ext cx="8520600" cy="4673700"/>
          </a:xfrm>
          <a:prstGeom prst="rect">
            <a:avLst/>
          </a:prstGeom>
        </p:spPr>
        <p:txBody>
          <a:bodyPr anchorCtr="0" anchor="b" bIns="91425" lIns="91425" spcFirstLastPara="1" rIns="91425" wrap="square" tIns="91425">
            <a:normAutofit/>
          </a:bodyPr>
          <a:lstStyle/>
          <a:p>
            <a:pPr indent="0" lvl="0" marL="12312" rtl="0" algn="l">
              <a:spcBef>
                <a:spcPts val="0"/>
              </a:spcBef>
              <a:spcAft>
                <a:spcPts val="0"/>
              </a:spcAft>
              <a:buClr>
                <a:schemeClr val="dk1"/>
              </a:buClr>
              <a:buSzPts val="1100"/>
              <a:buFont typeface="Arial"/>
              <a:buNone/>
            </a:pPr>
            <a:r>
              <a:rPr b="1" lang="es" sz="2401"/>
              <a:t>3. Preferí soluciones que utilicen la </a:t>
            </a:r>
            <a:endParaRPr b="1" sz="2401"/>
          </a:p>
          <a:p>
            <a:pPr indent="0" lvl="0" marL="21463" rtl="0" algn="l">
              <a:spcBef>
                <a:spcPts val="442"/>
              </a:spcBef>
              <a:spcAft>
                <a:spcPts val="0"/>
              </a:spcAft>
              <a:buClr>
                <a:schemeClr val="dk1"/>
              </a:buClr>
              <a:buSzPts val="1100"/>
              <a:buFont typeface="Arial"/>
              <a:buNone/>
            </a:pPr>
            <a:r>
              <a:rPr b="1" lang="es" sz="2401"/>
              <a:t>Nube </a:t>
            </a:r>
            <a:endParaRPr b="1" sz="2401"/>
          </a:p>
          <a:p>
            <a:pPr indent="0" lvl="0" marL="2655" rtl="0" algn="l">
              <a:spcBef>
                <a:spcPts val="1042"/>
              </a:spcBef>
              <a:spcAft>
                <a:spcPts val="0"/>
              </a:spcAft>
              <a:buClr>
                <a:schemeClr val="dk1"/>
              </a:buClr>
              <a:buSzPts val="1100"/>
              <a:buFont typeface="Arial"/>
              <a:buNone/>
            </a:pPr>
            <a:r>
              <a:rPr b="1" lang="es" sz="1800"/>
              <a:t>Aprovechá las ventajas y soluciones que ofrece la Nube. </a:t>
            </a:r>
            <a:endParaRPr b="1" sz="1800"/>
          </a:p>
          <a:p>
            <a:pPr indent="2846" lvl="0" marL="9236" marR="1324248" rtl="0" algn="l">
              <a:lnSpc>
                <a:spcPct val="116066"/>
              </a:lnSpc>
              <a:spcBef>
                <a:spcPts val="317"/>
              </a:spcBef>
              <a:spcAft>
                <a:spcPts val="0"/>
              </a:spcAft>
              <a:buClr>
                <a:schemeClr val="dk1"/>
              </a:buClr>
              <a:buSzPts val="1100"/>
              <a:buFont typeface="Arial"/>
              <a:buNone/>
            </a:pPr>
            <a:r>
              <a:rPr b="1" lang="es" sz="1800"/>
              <a:t>Gobierno identifica la “Nube híbrida” como el mejor escenario para cubrir todas las necesidades de infraestructura TIC en forma más eficiente. </a:t>
            </a:r>
            <a:endParaRPr b="1" sz="1800"/>
          </a:p>
          <a:p>
            <a:pPr indent="0" lvl="0" marL="3468" rtl="0" algn="l">
              <a:spcBef>
                <a:spcPts val="1843"/>
              </a:spcBef>
              <a:spcAft>
                <a:spcPts val="0"/>
              </a:spcAft>
              <a:buClr>
                <a:schemeClr val="dk1"/>
              </a:buClr>
              <a:buSzPts val="1100"/>
              <a:buFont typeface="Arial"/>
              <a:buNone/>
            </a:pPr>
            <a:r>
              <a:rPr b="1" lang="es" sz="2001"/>
              <a:t>Ventajas </a:t>
            </a:r>
            <a:endParaRPr b="1" sz="2001"/>
          </a:p>
          <a:p>
            <a:pPr indent="1677" lvl="0" marL="7266" marR="991480" rtl="0" algn="l">
              <a:lnSpc>
                <a:spcPct val="113642"/>
              </a:lnSpc>
              <a:spcBef>
                <a:spcPts val="959"/>
              </a:spcBef>
              <a:spcAft>
                <a:spcPts val="0"/>
              </a:spcAft>
              <a:buClr>
                <a:schemeClr val="dk1"/>
              </a:buClr>
              <a:buSzPts val="1100"/>
              <a:buFont typeface="Arial"/>
              <a:buNone/>
            </a:pPr>
            <a:r>
              <a:rPr b="1" i="1" lang="es" sz="1500"/>
              <a:t>El uso de la nube permite minimizar costos y gastos de mantenimiento, brindando a la vez escalabilidad y confiabilidad. La nube pública ofrece una amplia variedad de servicios, mientras que la nube privada o</a:t>
            </a:r>
            <a:r>
              <a:rPr i="1" lang="es" sz="1600"/>
              <a:t>frece un entorno controlado necesario para ciertas situaciones o requerimientos en ambientes de gobierno. </a:t>
            </a:r>
            <a:endParaRPr sz="5700"/>
          </a:p>
        </p:txBody>
      </p:sp>
      <p:sp>
        <p:nvSpPr>
          <p:cNvPr id="136" name="Google Shape;136;p26"/>
          <p:cNvSpPr txBox="1"/>
          <p:nvPr>
            <p:ph idx="1" type="subTitle"/>
          </p:nvPr>
        </p:nvSpPr>
        <p:spPr>
          <a:xfrm>
            <a:off x="311700" y="5224075"/>
            <a:ext cx="8520600" cy="669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ctrTitle"/>
          </p:nvPr>
        </p:nvSpPr>
        <p:spPr>
          <a:xfrm>
            <a:off x="311700" y="174575"/>
            <a:ext cx="8520600" cy="482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
        <p:nvSpPr>
          <p:cNvPr id="142" name="Google Shape;142;p27"/>
          <p:cNvSpPr txBox="1"/>
          <p:nvPr>
            <p:ph idx="1" type="subTitle"/>
          </p:nvPr>
        </p:nvSpPr>
        <p:spPr>
          <a:xfrm flipH="1" rot="10800000">
            <a:off x="311700" y="5197300"/>
            <a:ext cx="8520600" cy="402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t/>
            </a:r>
            <a:endParaRPr/>
          </a:p>
        </p:txBody>
      </p:sp>
      <p:pic>
        <p:nvPicPr>
          <p:cNvPr id="143" name="Google Shape;143;p27"/>
          <p:cNvPicPr preferRelativeResize="0"/>
          <p:nvPr/>
        </p:nvPicPr>
        <p:blipFill>
          <a:blip r:embed="rId3">
            <a:alphaModFix/>
          </a:blip>
          <a:stretch>
            <a:fillRect/>
          </a:stretch>
        </p:blipFill>
        <p:spPr>
          <a:xfrm>
            <a:off x="188025" y="53725"/>
            <a:ext cx="8955974" cy="4942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ctrTitle"/>
          </p:nvPr>
        </p:nvSpPr>
        <p:spPr>
          <a:xfrm>
            <a:off x="311700" y="744575"/>
            <a:ext cx="8520600" cy="3378300"/>
          </a:xfrm>
          <a:prstGeom prst="rect">
            <a:avLst/>
          </a:prstGeom>
        </p:spPr>
        <p:txBody>
          <a:bodyPr anchorCtr="0" anchor="b" bIns="91425" lIns="91425" spcFirstLastPara="1" rIns="91425" wrap="square" tIns="91425">
            <a:normAutofit/>
          </a:bodyPr>
          <a:lstStyle/>
          <a:p>
            <a:pPr indent="0" lvl="0" marL="17499" rtl="0" algn="l">
              <a:spcBef>
                <a:spcPts val="1818"/>
              </a:spcBef>
              <a:spcAft>
                <a:spcPts val="0"/>
              </a:spcAft>
              <a:buClr>
                <a:schemeClr val="dk1"/>
              </a:buClr>
              <a:buSzPts val="1100"/>
              <a:buFont typeface="Arial"/>
              <a:buNone/>
            </a:pPr>
            <a:r>
              <a:rPr lang="es" sz="2101"/>
              <a:t>Lineamientos y mejores prácticas </a:t>
            </a:r>
            <a:endParaRPr sz="2101"/>
          </a:p>
          <a:p>
            <a:pPr indent="0" lvl="0" marL="243606" marR="842879" rtl="0" algn="l">
              <a:lnSpc>
                <a:spcPct val="113642"/>
              </a:lnSpc>
              <a:spcBef>
                <a:spcPts val="959"/>
              </a:spcBef>
              <a:spcAft>
                <a:spcPts val="0"/>
              </a:spcAft>
              <a:buClr>
                <a:schemeClr val="dk1"/>
              </a:buClr>
              <a:buSzPts val="1100"/>
              <a:buFont typeface="Arial"/>
              <a:buNone/>
            </a:pPr>
            <a:r>
              <a:rPr lang="es" sz="1600"/>
              <a:t>● Los organismos de gobierno -al requerir servicios nuevos TI o crecer en existentes deben optar por soluciones en la Nube antes que por cualquier otra opción. ● Se identifica la “Nube Híbrida” (Nube Híbrida = Nube Privada y/o Nube Pública) como el mejor escenario para resolver todas las necesidades de infraestructura TIC de gobierno. </a:t>
            </a:r>
            <a:endParaRPr sz="1600"/>
          </a:p>
          <a:p>
            <a:pPr indent="-221385" lvl="0" marL="464991" marR="851409" rtl="0" algn="l">
              <a:lnSpc>
                <a:spcPct val="102277"/>
              </a:lnSpc>
              <a:spcBef>
                <a:spcPts val="67"/>
              </a:spcBef>
              <a:spcAft>
                <a:spcPts val="0"/>
              </a:spcAft>
              <a:buClr>
                <a:schemeClr val="dk1"/>
              </a:buClr>
              <a:buSzPts val="1100"/>
              <a:buFont typeface="Arial"/>
              <a:buNone/>
            </a:pPr>
            <a:r>
              <a:rPr lang="es" sz="1600"/>
              <a:t>● Los organismos -a través de sus responsables- tendrán la decisión sobre la solución de Nube a contratar. </a:t>
            </a:r>
            <a:endParaRPr sz="1600"/>
          </a:p>
          <a:p>
            <a:pPr indent="0" lvl="0" marL="243606" marR="854957" rtl="0" algn="ctr">
              <a:lnSpc>
                <a:spcPct val="113643"/>
              </a:lnSpc>
              <a:spcBef>
                <a:spcPts val="42"/>
              </a:spcBef>
              <a:spcAft>
                <a:spcPts val="0"/>
              </a:spcAft>
              <a:buClr>
                <a:schemeClr val="dk1"/>
              </a:buClr>
              <a:buSzPts val="1100"/>
              <a:buFont typeface="Arial"/>
              <a:buNone/>
            </a:pPr>
            <a:r>
              <a:rPr lang="es" sz="1600"/>
              <a:t>● Los proveedores de Servicios de Nube Pública que podrán ser utilizados por Gobierno deben cumplir con requisitos mínimos exigibles en su contratación. </a:t>
            </a:r>
            <a:endParaRPr sz="1600"/>
          </a:p>
        </p:txBody>
      </p:sp>
      <p:sp>
        <p:nvSpPr>
          <p:cNvPr id="149" name="Google Shape;149;p28"/>
          <p:cNvSpPr txBox="1"/>
          <p:nvPr>
            <p:ph idx="1" type="subTitle"/>
          </p:nvPr>
        </p:nvSpPr>
        <p:spPr>
          <a:xfrm>
            <a:off x="566875" y="4888350"/>
            <a:ext cx="8520600" cy="1350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ctrTitle"/>
          </p:nvPr>
        </p:nvSpPr>
        <p:spPr>
          <a:xfrm>
            <a:off x="311700" y="470025"/>
            <a:ext cx="8520600" cy="4404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
        <p:nvSpPr>
          <p:cNvPr id="155" name="Google Shape;155;p29"/>
          <p:cNvSpPr txBox="1"/>
          <p:nvPr>
            <p:ph idx="1" type="subTitle"/>
          </p:nvPr>
        </p:nvSpPr>
        <p:spPr>
          <a:xfrm>
            <a:off x="311700" y="537175"/>
            <a:ext cx="8520600" cy="4606500"/>
          </a:xfrm>
          <a:prstGeom prst="rect">
            <a:avLst/>
          </a:prstGeom>
        </p:spPr>
        <p:txBody>
          <a:bodyPr anchorCtr="0" anchor="t" bIns="91425" lIns="91425" spcFirstLastPara="1" rIns="91425" wrap="square" tIns="91425">
            <a:normAutofit/>
          </a:bodyPr>
          <a:lstStyle/>
          <a:p>
            <a:pPr indent="-13469" lvl="0" marL="20953" marR="1447010" rtl="0" algn="l">
              <a:lnSpc>
                <a:spcPct val="115608"/>
              </a:lnSpc>
              <a:spcBef>
                <a:spcPts val="0"/>
              </a:spcBef>
              <a:spcAft>
                <a:spcPts val="0"/>
              </a:spcAft>
              <a:buClr>
                <a:schemeClr val="dk1"/>
              </a:buClr>
              <a:buSzPts val="1100"/>
              <a:buFont typeface="Arial"/>
              <a:buNone/>
            </a:pPr>
            <a:r>
              <a:rPr b="1" lang="es" sz="2701">
                <a:solidFill>
                  <a:schemeClr val="dk1"/>
                </a:solidFill>
              </a:rPr>
              <a:t>4. Utilizá estándares abiertos y soluciones interoperables </a:t>
            </a:r>
            <a:endParaRPr b="1" sz="2701">
              <a:solidFill>
                <a:schemeClr val="dk1"/>
              </a:solidFill>
            </a:endParaRPr>
          </a:p>
          <a:p>
            <a:pPr indent="12096" lvl="0" marL="4255" marR="922395" rtl="0" algn="l">
              <a:lnSpc>
                <a:spcPct val="116066"/>
              </a:lnSpc>
              <a:spcBef>
                <a:spcPts val="730"/>
              </a:spcBef>
              <a:spcAft>
                <a:spcPts val="0"/>
              </a:spcAft>
              <a:buNone/>
            </a:pPr>
            <a:r>
              <a:rPr lang="es" sz="2100">
                <a:solidFill>
                  <a:schemeClr val="dk1"/>
                </a:solidFill>
              </a:rPr>
              <a:t>Desarrollá tus soluciones utilizando estándares abiertos para maximizar la compatibilidad con otras plataformas, aumentar la transparencia y facilitar la colaboración</a:t>
            </a:r>
            <a:r>
              <a:rPr lang="es" sz="1400">
                <a:solidFill>
                  <a:schemeClr val="dk1"/>
                </a:solidFill>
              </a:rPr>
              <a:t>. </a:t>
            </a:r>
            <a:endParaRPr sz="1400">
              <a:solidFill>
                <a:schemeClr val="dk1"/>
              </a:solidFill>
            </a:endParaRPr>
          </a:p>
          <a:p>
            <a:pPr indent="0" lvl="0" marL="3468" rtl="0" algn="l">
              <a:spcBef>
                <a:spcPts val="1843"/>
              </a:spcBef>
              <a:spcAft>
                <a:spcPts val="0"/>
              </a:spcAft>
              <a:buNone/>
            </a:pPr>
            <a:r>
              <a:rPr lang="es" sz="2201">
                <a:solidFill>
                  <a:schemeClr val="dk1"/>
                </a:solidFill>
              </a:rPr>
              <a:t>Ventajas </a:t>
            </a:r>
            <a:endParaRPr sz="2201">
              <a:solidFill>
                <a:schemeClr val="dk1"/>
              </a:solidFill>
            </a:endParaRPr>
          </a:p>
          <a:p>
            <a:pPr indent="1957" lvl="0" marL="6289" marR="846992" rtl="0" algn="just">
              <a:lnSpc>
                <a:spcPct val="113642"/>
              </a:lnSpc>
              <a:spcBef>
                <a:spcPts val="959"/>
              </a:spcBef>
              <a:spcAft>
                <a:spcPts val="0"/>
              </a:spcAft>
              <a:buClr>
                <a:schemeClr val="dk1"/>
              </a:buClr>
              <a:buSzPts val="1100"/>
              <a:buFont typeface="Arial"/>
              <a:buNone/>
            </a:pPr>
            <a:r>
              <a:rPr i="1" lang="es" sz="1700">
                <a:solidFill>
                  <a:schemeClr val="dk1"/>
                </a:solidFill>
              </a:rPr>
              <a:t>La interoperabilidad y la utilización de estándares abiertos permiten la compatibilidad entre distintas tecnologías y ahorrar en costos de desarrollo o contratación de servicios. Además, facilita la colaboración entre organismos al mismo tiempo que fomenta la transparencia </a:t>
            </a:r>
            <a:r>
              <a:rPr i="1" lang="es" sz="1700">
                <a:solidFill>
                  <a:srgbClr val="0070C0"/>
                </a:solidFill>
              </a:rPr>
              <a:t>en </a:t>
            </a:r>
            <a:r>
              <a:rPr i="1" lang="es" sz="1700">
                <a:solidFill>
                  <a:schemeClr val="dk1"/>
                </a:solidFill>
              </a:rPr>
              <a:t>la Administración Pública y la reducción de la dependencia de oferentes</a:t>
            </a:r>
            <a:r>
              <a:rPr i="1" lang="es" sz="1100">
                <a:solidFill>
                  <a:schemeClr val="dk1"/>
                </a:solidFill>
              </a:rPr>
              <a:t>. </a:t>
            </a:r>
            <a:endParaRPr sz="1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ctrTitle"/>
          </p:nvPr>
        </p:nvSpPr>
        <p:spPr>
          <a:xfrm>
            <a:off x="311700" y="744575"/>
            <a:ext cx="8520600" cy="3982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
        <p:nvSpPr>
          <p:cNvPr id="161" name="Google Shape;161;p30"/>
          <p:cNvSpPr txBox="1"/>
          <p:nvPr>
            <p:ph idx="1" type="subTitle"/>
          </p:nvPr>
        </p:nvSpPr>
        <p:spPr>
          <a:xfrm flipH="1" rot="10800000">
            <a:off x="311700" y="5143476"/>
            <a:ext cx="8520600" cy="672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pic>
        <p:nvPicPr>
          <p:cNvPr id="162" name="Google Shape;162;p30"/>
          <p:cNvPicPr preferRelativeResize="0"/>
          <p:nvPr/>
        </p:nvPicPr>
        <p:blipFill>
          <a:blip r:embed="rId3">
            <a:alphaModFix/>
          </a:blip>
          <a:stretch>
            <a:fillRect/>
          </a:stretch>
        </p:blipFill>
        <p:spPr>
          <a:xfrm>
            <a:off x="1329525" y="510325"/>
            <a:ext cx="7050475" cy="3773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ctrTitle"/>
          </p:nvPr>
        </p:nvSpPr>
        <p:spPr>
          <a:xfrm>
            <a:off x="311700" y="0"/>
            <a:ext cx="8520600" cy="4941900"/>
          </a:xfrm>
          <a:prstGeom prst="rect">
            <a:avLst/>
          </a:prstGeom>
        </p:spPr>
        <p:txBody>
          <a:bodyPr anchorCtr="0" anchor="b" bIns="91425" lIns="91425" spcFirstLastPara="1" rIns="91425" wrap="square" tIns="91425">
            <a:normAutofit fontScale="90000"/>
          </a:bodyPr>
          <a:lstStyle/>
          <a:p>
            <a:pPr indent="0" lvl="0" marL="17499" rtl="0" algn="l">
              <a:spcBef>
                <a:spcPts val="1818"/>
              </a:spcBef>
              <a:spcAft>
                <a:spcPts val="0"/>
              </a:spcAft>
              <a:buClr>
                <a:schemeClr val="dk1"/>
              </a:buClr>
              <a:buSzPct val="48985"/>
              <a:buFont typeface="Arial"/>
              <a:buNone/>
            </a:pPr>
            <a:r>
              <a:rPr lang="es" sz="2245"/>
              <a:t>Lineamientos y mejores prácticas </a:t>
            </a:r>
            <a:endParaRPr sz="2245"/>
          </a:p>
          <a:p>
            <a:pPr indent="0" lvl="0" marL="243606" marR="885891" rtl="0" algn="l">
              <a:lnSpc>
                <a:spcPct val="113639"/>
              </a:lnSpc>
              <a:spcBef>
                <a:spcPts val="959"/>
              </a:spcBef>
              <a:spcAft>
                <a:spcPts val="0"/>
              </a:spcAft>
              <a:buNone/>
            </a:pPr>
            <a:r>
              <a:rPr lang="es" sz="1744"/>
              <a:t>● Utilizá sólo los estándares de la industria y evitá todo tipo de soluciones propietarias.</a:t>
            </a:r>
            <a:endParaRPr sz="1744"/>
          </a:p>
          <a:p>
            <a:pPr indent="0" lvl="0" marL="243606" marR="885891" rtl="0" algn="l">
              <a:lnSpc>
                <a:spcPct val="113639"/>
              </a:lnSpc>
              <a:spcBef>
                <a:spcPts val="959"/>
              </a:spcBef>
              <a:spcAft>
                <a:spcPts val="0"/>
              </a:spcAft>
              <a:buClr>
                <a:schemeClr val="dk1"/>
              </a:buClr>
              <a:buSzPct val="63041"/>
              <a:buFont typeface="Arial"/>
              <a:buNone/>
            </a:pPr>
            <a:r>
              <a:rPr lang="es" sz="1744"/>
              <a:t> </a:t>
            </a:r>
            <a:r>
              <a:rPr lang="es" sz="1744"/>
              <a:t>●</a:t>
            </a:r>
            <a:r>
              <a:rPr lang="es" sz="1744"/>
              <a:t> Implementá soluciones basadas en protocolos y estándares globales. </a:t>
            </a:r>
            <a:endParaRPr sz="1744"/>
          </a:p>
          <a:p>
            <a:pPr indent="0" lvl="0" marL="243606" rtl="0" algn="l">
              <a:spcBef>
                <a:spcPts val="67"/>
              </a:spcBef>
              <a:spcAft>
                <a:spcPts val="0"/>
              </a:spcAft>
              <a:buClr>
                <a:schemeClr val="dk1"/>
              </a:buClr>
              <a:buSzPct val="63041"/>
              <a:buFont typeface="Arial"/>
              <a:buNone/>
            </a:pPr>
            <a:r>
              <a:rPr lang="es" sz="1744"/>
              <a:t>● Exponé tus datos de interés público a través de una API. </a:t>
            </a:r>
            <a:endParaRPr sz="1744"/>
          </a:p>
          <a:p>
            <a:pPr indent="-225856" lvl="0" marL="469463" marR="903738" rtl="0" algn="l">
              <a:lnSpc>
                <a:spcPct val="113643"/>
              </a:lnSpc>
              <a:spcBef>
                <a:spcPts val="217"/>
              </a:spcBef>
              <a:spcAft>
                <a:spcPts val="0"/>
              </a:spcAft>
              <a:buClr>
                <a:schemeClr val="dk1"/>
              </a:buClr>
              <a:buSzPct val="63041"/>
              <a:buFont typeface="Arial"/>
              <a:buNone/>
            </a:pPr>
            <a:r>
              <a:rPr lang="es" sz="1744"/>
              <a:t>● Documentá el código de tu aplicación o elaborá la documentación mínima necesaria para que tu solución sea fácil de entender, mantener y mejorar. </a:t>
            </a:r>
            <a:endParaRPr sz="1744"/>
          </a:p>
          <a:p>
            <a:pPr indent="-221664" lvl="0" marL="465270" marR="1240605" rtl="0" algn="l">
              <a:lnSpc>
                <a:spcPct val="113639"/>
              </a:lnSpc>
              <a:spcBef>
                <a:spcPts val="67"/>
              </a:spcBef>
              <a:spcAft>
                <a:spcPts val="0"/>
              </a:spcAft>
              <a:buClr>
                <a:schemeClr val="dk1"/>
              </a:buClr>
              <a:buSzPct val="63041"/>
              <a:buFont typeface="Arial"/>
              <a:buNone/>
            </a:pPr>
            <a:r>
              <a:rPr lang="es" sz="1744"/>
              <a:t>● Utilizá formatos de publicación de datos e información respetando los formatos abiertos e identificar la fuente canónica de cualquier información. </a:t>
            </a:r>
            <a:endParaRPr sz="1744"/>
          </a:p>
          <a:p>
            <a:pPr indent="-221664" lvl="0" marL="465270" marR="919700" rtl="0" algn="l">
              <a:lnSpc>
                <a:spcPct val="113643"/>
              </a:lnSpc>
              <a:spcBef>
                <a:spcPts val="67"/>
              </a:spcBef>
              <a:spcAft>
                <a:spcPts val="0"/>
              </a:spcAft>
              <a:buClr>
                <a:schemeClr val="dk1"/>
              </a:buClr>
              <a:buSzPct val="63041"/>
              <a:buFont typeface="Arial"/>
              <a:buNone/>
            </a:pPr>
            <a:r>
              <a:rPr lang="es" sz="1744"/>
              <a:t>● Realizá los intercambios de información entre entidades y jurisdicciones del SPN de acuerdo a las “Pautas Técnicas de Interoperabilidad de Sistemas”. </a:t>
            </a:r>
            <a:endParaRPr sz="1744"/>
          </a:p>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
        <p:nvSpPr>
          <p:cNvPr id="168" name="Google Shape;168;p31"/>
          <p:cNvSpPr txBox="1"/>
          <p:nvPr>
            <p:ph idx="1" type="subTitle"/>
          </p:nvPr>
        </p:nvSpPr>
        <p:spPr>
          <a:xfrm flipH="1" rot="10800000">
            <a:off x="311700" y="5086900"/>
            <a:ext cx="8520600" cy="672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537175"/>
            <a:ext cx="8520600" cy="3330300"/>
          </a:xfrm>
          <a:prstGeom prst="rect">
            <a:avLst/>
          </a:prstGeom>
        </p:spPr>
        <p:txBody>
          <a:bodyPr anchorCtr="0" anchor="b" bIns="91425" lIns="91425" spcFirstLastPara="1" rIns="91425" wrap="square" tIns="91425">
            <a:normAutofit fontScale="90000"/>
          </a:bodyPr>
          <a:lstStyle/>
          <a:p>
            <a:pPr indent="457200" lvl="0" marL="914400" rtl="0" algn="l">
              <a:lnSpc>
                <a:spcPct val="114537"/>
              </a:lnSpc>
              <a:spcBef>
                <a:spcPts val="6155"/>
              </a:spcBef>
              <a:spcAft>
                <a:spcPts val="0"/>
              </a:spcAft>
              <a:buNone/>
            </a:pPr>
            <a:r>
              <a:t/>
            </a:r>
            <a:endParaRPr sz="3002"/>
          </a:p>
          <a:p>
            <a:pPr indent="0" lvl="0" marL="0" rtl="0" algn="l">
              <a:spcBef>
                <a:spcPts val="563"/>
              </a:spcBef>
              <a:spcAft>
                <a:spcPts val="0"/>
              </a:spcAft>
              <a:buNone/>
            </a:pPr>
            <a:r>
              <a:t/>
            </a:r>
            <a:endParaRPr sz="1501">
              <a:solidFill>
                <a:srgbClr val="0000FF"/>
              </a:solidFill>
            </a:endParaRPr>
          </a:p>
          <a:p>
            <a:pPr indent="380" lvl="0" marL="9900" marR="978330" rtl="0" algn="just">
              <a:lnSpc>
                <a:spcPct val="116620"/>
              </a:lnSpc>
              <a:spcBef>
                <a:spcPts val="9881"/>
              </a:spcBef>
              <a:spcAft>
                <a:spcPts val="0"/>
              </a:spcAft>
              <a:buNone/>
            </a:pPr>
            <a:r>
              <a:t/>
            </a:r>
            <a:endParaRPr i="1" sz="1834">
              <a:solidFill>
                <a:srgbClr val="666666"/>
              </a:solidFill>
            </a:endParaRPr>
          </a:p>
          <a:p>
            <a:pPr indent="380" lvl="0" marL="9900" marR="978330" rtl="0" algn="just">
              <a:lnSpc>
                <a:spcPct val="116620"/>
              </a:lnSpc>
              <a:spcBef>
                <a:spcPts val="9881"/>
              </a:spcBef>
              <a:spcAft>
                <a:spcPts val="0"/>
              </a:spcAft>
              <a:buNone/>
            </a:pPr>
            <a:r>
              <a:rPr b="1" i="1" lang="es" sz="2056">
                <a:solidFill>
                  <a:srgbClr val="666666"/>
                </a:solidFill>
              </a:rPr>
              <a:t>Lineamientos y mejores prácticas para elaborar requerimientos de soluciones de tecnologías de la información y las comunicaciones en el Sector Público Nacional. </a:t>
            </a:r>
            <a:endParaRPr b="1" sz="1655"/>
          </a:p>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
        <p:nvSpPr>
          <p:cNvPr id="61" name="Google Shape;61;p14"/>
          <p:cNvSpPr txBox="1"/>
          <p:nvPr>
            <p:ph idx="1" type="subTitle"/>
          </p:nvPr>
        </p:nvSpPr>
        <p:spPr>
          <a:xfrm flipH="1" rot="10800000">
            <a:off x="311700" y="3626800"/>
            <a:ext cx="8520600" cy="2409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ctrTitle"/>
          </p:nvPr>
        </p:nvSpPr>
        <p:spPr>
          <a:xfrm>
            <a:off x="311700" y="255150"/>
            <a:ext cx="8520600" cy="4767300"/>
          </a:xfrm>
          <a:prstGeom prst="rect">
            <a:avLst/>
          </a:prstGeom>
        </p:spPr>
        <p:txBody>
          <a:bodyPr anchorCtr="0" anchor="b" bIns="91425" lIns="91425" spcFirstLastPara="1" rIns="91425" wrap="square" tIns="91425">
            <a:noAutofit/>
          </a:bodyPr>
          <a:lstStyle/>
          <a:p>
            <a:pPr indent="-1016" lvl="0" marL="14853" marR="995361" rtl="0" algn="l">
              <a:lnSpc>
                <a:spcPct val="115606"/>
              </a:lnSpc>
              <a:spcBef>
                <a:spcPts val="0"/>
              </a:spcBef>
              <a:spcAft>
                <a:spcPts val="0"/>
              </a:spcAft>
              <a:buClr>
                <a:schemeClr val="dk1"/>
              </a:buClr>
              <a:buSzPts val="1100"/>
              <a:buFont typeface="Arial"/>
              <a:buNone/>
            </a:pPr>
            <a:r>
              <a:rPr b="1" lang="es" sz="2301"/>
              <a:t>5. Elegí plataformas y soluciones comunes de Gobierno </a:t>
            </a:r>
            <a:endParaRPr b="1" sz="2301"/>
          </a:p>
          <a:p>
            <a:pPr indent="8004" lvl="0" marL="8703" marR="1314086" rtl="0" algn="l">
              <a:lnSpc>
                <a:spcPct val="116066"/>
              </a:lnSpc>
              <a:spcBef>
                <a:spcPts val="730"/>
              </a:spcBef>
              <a:spcAft>
                <a:spcPts val="0"/>
              </a:spcAft>
              <a:buClr>
                <a:schemeClr val="dk1"/>
              </a:buClr>
              <a:buSzPts val="1100"/>
              <a:buFont typeface="Arial"/>
              <a:buNone/>
            </a:pPr>
            <a:r>
              <a:rPr lang="es" sz="1700"/>
              <a:t>Recurrí a las soluciones de Gobierno disponibles para evitar la duplicación de esfuerzos, centralizar y homogeneizar el manejo de datos y optimizar la experiencia de los usuarios(as). </a:t>
            </a:r>
            <a:endParaRPr sz="1700"/>
          </a:p>
          <a:p>
            <a:pPr indent="0" lvl="0" marL="3468" rtl="0" algn="l">
              <a:spcBef>
                <a:spcPts val="1843"/>
              </a:spcBef>
              <a:spcAft>
                <a:spcPts val="0"/>
              </a:spcAft>
              <a:buClr>
                <a:schemeClr val="dk1"/>
              </a:buClr>
              <a:buSzPts val="1100"/>
              <a:buFont typeface="Arial"/>
              <a:buNone/>
            </a:pPr>
            <a:r>
              <a:rPr lang="es" sz="1901"/>
              <a:t>Ventajas </a:t>
            </a:r>
            <a:endParaRPr sz="1901"/>
          </a:p>
          <a:p>
            <a:pPr indent="16211" lvl="0" marL="0" marR="846674" rtl="0" algn="just">
              <a:lnSpc>
                <a:spcPct val="113642"/>
              </a:lnSpc>
              <a:spcBef>
                <a:spcPts val="959"/>
              </a:spcBef>
              <a:spcAft>
                <a:spcPts val="0"/>
              </a:spcAft>
              <a:buClr>
                <a:schemeClr val="dk1"/>
              </a:buClr>
              <a:buSzPts val="1100"/>
              <a:buFont typeface="Arial"/>
              <a:buNone/>
            </a:pPr>
            <a:r>
              <a:rPr i="1" lang="es" sz="1400"/>
              <a:t>Utilizar las plataformas y soluciones de gobierno disponibles, evita la duplicación de esfuerzos a través de la centralización, reduciendo la diversificación de otras soluciones que puedan crear una dependencia de los oferentes. Además, permite unificar la experiencia con usuarios(as) para brindar un mejor servicio hacia los ciudadanos(as) de la República Argentina. </a:t>
            </a:r>
            <a:endParaRPr i="1" sz="1400"/>
          </a:p>
          <a:p>
            <a:pPr indent="0" lvl="0" marL="0" rtl="0" algn="ctr">
              <a:spcBef>
                <a:spcPts val="0"/>
              </a:spcBef>
              <a:spcAft>
                <a:spcPts val="0"/>
              </a:spcAft>
              <a:buNone/>
            </a:pPr>
            <a:r>
              <a:t/>
            </a:r>
            <a:endParaRPr/>
          </a:p>
        </p:txBody>
      </p:sp>
      <p:sp>
        <p:nvSpPr>
          <p:cNvPr id="174" name="Google Shape;174;p32"/>
          <p:cNvSpPr txBox="1"/>
          <p:nvPr>
            <p:ph idx="1" type="subTitle"/>
          </p:nvPr>
        </p:nvSpPr>
        <p:spPr>
          <a:xfrm>
            <a:off x="311700" y="5022625"/>
            <a:ext cx="8520600" cy="537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ctrTitle"/>
          </p:nvPr>
        </p:nvSpPr>
        <p:spPr>
          <a:xfrm>
            <a:off x="311700" y="744575"/>
            <a:ext cx="8520600" cy="4398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
        <p:nvSpPr>
          <p:cNvPr id="180" name="Google Shape;180;p33"/>
          <p:cNvSpPr txBox="1"/>
          <p:nvPr>
            <p:ph idx="1" type="subTitle"/>
          </p:nvPr>
        </p:nvSpPr>
        <p:spPr>
          <a:xfrm>
            <a:off x="311700" y="5049500"/>
            <a:ext cx="8520600" cy="267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pic>
        <p:nvPicPr>
          <p:cNvPr id="181" name="Google Shape;181;p33"/>
          <p:cNvPicPr preferRelativeResize="0"/>
          <p:nvPr/>
        </p:nvPicPr>
        <p:blipFill>
          <a:blip r:embed="rId3">
            <a:alphaModFix/>
          </a:blip>
          <a:stretch>
            <a:fillRect/>
          </a:stretch>
        </p:blipFill>
        <p:spPr>
          <a:xfrm>
            <a:off x="311700" y="182625"/>
            <a:ext cx="8520600" cy="4866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ctrTitle"/>
          </p:nvPr>
        </p:nvSpPr>
        <p:spPr>
          <a:xfrm>
            <a:off x="311700" y="241725"/>
            <a:ext cx="8520600" cy="4902000"/>
          </a:xfrm>
          <a:prstGeom prst="rect">
            <a:avLst/>
          </a:prstGeom>
        </p:spPr>
        <p:txBody>
          <a:bodyPr anchorCtr="0" anchor="b" bIns="91425" lIns="91425" spcFirstLastPara="1" rIns="91425" wrap="square" tIns="91425">
            <a:normAutofit fontScale="90000"/>
          </a:bodyPr>
          <a:lstStyle/>
          <a:p>
            <a:pPr indent="0" lvl="0" marL="17499" rtl="0" algn="l">
              <a:spcBef>
                <a:spcPts val="1818"/>
              </a:spcBef>
              <a:spcAft>
                <a:spcPts val="0"/>
              </a:spcAft>
              <a:buClr>
                <a:schemeClr val="dk1"/>
              </a:buClr>
              <a:buSzPct val="54366"/>
              <a:buFont typeface="Arial"/>
              <a:buNone/>
            </a:pPr>
            <a:r>
              <a:rPr lang="es" sz="2023"/>
              <a:t>Lineamientos y mejores prácticas </a:t>
            </a:r>
            <a:endParaRPr sz="2023"/>
          </a:p>
          <a:p>
            <a:pPr indent="0" lvl="0" marL="243606" rtl="0" algn="l">
              <a:spcBef>
                <a:spcPts val="959"/>
              </a:spcBef>
              <a:spcAft>
                <a:spcPts val="0"/>
              </a:spcAft>
              <a:buClr>
                <a:schemeClr val="dk1"/>
              </a:buClr>
              <a:buSzPct val="72242"/>
              <a:buFont typeface="Arial"/>
              <a:buNone/>
            </a:pPr>
            <a:r>
              <a:rPr lang="es" sz="1522"/>
              <a:t>● Utilizá las plataformas diseñadas por Gobierno Digital para atender a </a:t>
            </a:r>
            <a:endParaRPr sz="1522"/>
          </a:p>
          <a:p>
            <a:pPr indent="0" lvl="0" marL="467226" rtl="0" algn="l">
              <a:spcBef>
                <a:spcPts val="217"/>
              </a:spcBef>
              <a:spcAft>
                <a:spcPts val="0"/>
              </a:spcAft>
              <a:buClr>
                <a:schemeClr val="dk1"/>
              </a:buClr>
              <a:buSzPct val="72242"/>
              <a:buFont typeface="Arial"/>
              <a:buNone/>
            </a:pPr>
            <a:r>
              <a:rPr lang="es" sz="1522"/>
              <a:t>Ciudadanos(as). </a:t>
            </a:r>
            <a:endParaRPr sz="1522"/>
          </a:p>
          <a:p>
            <a:pPr indent="-219148" lvl="0" marL="462755" marR="857279" rtl="0" algn="l">
              <a:lnSpc>
                <a:spcPct val="113643"/>
              </a:lnSpc>
              <a:spcBef>
                <a:spcPts val="217"/>
              </a:spcBef>
              <a:spcAft>
                <a:spcPts val="0"/>
              </a:spcAft>
              <a:buClr>
                <a:schemeClr val="dk1"/>
              </a:buClr>
              <a:buSzPct val="72242"/>
              <a:buFont typeface="Arial"/>
              <a:buNone/>
            </a:pPr>
            <a:r>
              <a:rPr lang="es" sz="1522"/>
              <a:t>● Considerá cómo las Soluciones Transversales que Modernización Administrativa tiene implementadas y operando, pueden resolver ciertas problemáticas comunes en tu organismo. </a:t>
            </a:r>
            <a:endParaRPr sz="1522"/>
          </a:p>
          <a:p>
            <a:pPr indent="-221664" lvl="0" marL="465270" marR="1310600" rtl="0" algn="l">
              <a:lnSpc>
                <a:spcPct val="113643"/>
              </a:lnSpc>
              <a:spcBef>
                <a:spcPts val="67"/>
              </a:spcBef>
              <a:spcAft>
                <a:spcPts val="0"/>
              </a:spcAft>
              <a:buClr>
                <a:schemeClr val="dk1"/>
              </a:buClr>
              <a:buSzPct val="72242"/>
              <a:buFont typeface="Arial"/>
              <a:buNone/>
            </a:pPr>
            <a:r>
              <a:rPr lang="es" sz="1522"/>
              <a:t>● Utilizá las soluciones de Datos Abiertos para publicar en forma transparente y accesible la información de Gobierno. </a:t>
            </a:r>
            <a:endParaRPr sz="1522"/>
          </a:p>
          <a:p>
            <a:pPr indent="-225717" lvl="0" marL="469323" marR="1186368" rtl="0" algn="l">
              <a:lnSpc>
                <a:spcPct val="113643"/>
              </a:lnSpc>
              <a:spcBef>
                <a:spcPts val="67"/>
              </a:spcBef>
              <a:spcAft>
                <a:spcPts val="0"/>
              </a:spcAft>
              <a:buClr>
                <a:schemeClr val="dk1"/>
              </a:buClr>
              <a:buSzPct val="72242"/>
              <a:buFont typeface="Arial"/>
              <a:buNone/>
            </a:pPr>
            <a:r>
              <a:rPr lang="es" sz="1522"/>
              <a:t>● Conoce y verificá cómo las plataformas verticales pueden brindar solución a tus requerimientos tales como Telesalud o Id-Digital. </a:t>
            </a:r>
            <a:endParaRPr sz="1522"/>
          </a:p>
          <a:p>
            <a:pPr indent="-226974" lvl="0" marL="470580" marR="1364700" rtl="0" algn="l">
              <a:lnSpc>
                <a:spcPct val="130690"/>
              </a:lnSpc>
              <a:spcBef>
                <a:spcPts val="67"/>
              </a:spcBef>
              <a:spcAft>
                <a:spcPts val="0"/>
              </a:spcAft>
              <a:buClr>
                <a:schemeClr val="dk1"/>
              </a:buClr>
              <a:buSzPct val="72242"/>
              <a:buFont typeface="Arial"/>
              <a:buNone/>
            </a:pPr>
            <a:r>
              <a:rPr lang="es" sz="1522"/>
              <a:t>● Revisá las soluciones que País Digital ha implementado en Gobernaciones y Municipios, las de Nube Privada ofrecidas por el Data Center Benavidez del </a:t>
            </a:r>
            <a:endParaRPr sz="1522"/>
          </a:p>
          <a:p>
            <a:pPr indent="0" lvl="0" marL="0" rtl="0" algn="ctr">
              <a:spcBef>
                <a:spcPts val="0"/>
              </a:spcBef>
              <a:spcAft>
                <a:spcPts val="0"/>
              </a:spcAft>
              <a:buNone/>
            </a:pPr>
            <a:r>
              <a:rPr lang="es" sz="1522"/>
              <a:t>Ministerio de Modernización, o las de conectividad para la APN a través de la Red MAN 2.0.</a:t>
            </a:r>
            <a:r>
              <a:rPr lang="es" sz="5622"/>
              <a:t> </a:t>
            </a:r>
            <a:r>
              <a:rPr lang="es"/>
              <a:t>    </a:t>
            </a:r>
            <a:endParaRPr/>
          </a:p>
          <a:p>
            <a:pPr indent="0" lvl="0" marL="0" rtl="0" algn="ctr">
              <a:spcBef>
                <a:spcPts val="0"/>
              </a:spcBef>
              <a:spcAft>
                <a:spcPts val="0"/>
              </a:spcAft>
              <a:buNone/>
            </a:pPr>
            <a:r>
              <a:t/>
            </a:r>
            <a:endParaRPr/>
          </a:p>
        </p:txBody>
      </p:sp>
      <p:sp>
        <p:nvSpPr>
          <p:cNvPr id="187" name="Google Shape;187;p34"/>
          <p:cNvSpPr txBox="1"/>
          <p:nvPr>
            <p:ph idx="1" type="subTitle"/>
          </p:nvPr>
        </p:nvSpPr>
        <p:spPr>
          <a:xfrm>
            <a:off x="311700" y="5062925"/>
            <a:ext cx="8520600" cy="807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ctrTitle"/>
          </p:nvPr>
        </p:nvSpPr>
        <p:spPr>
          <a:xfrm>
            <a:off x="311700" y="295450"/>
            <a:ext cx="8520600" cy="4646400"/>
          </a:xfrm>
          <a:prstGeom prst="rect">
            <a:avLst/>
          </a:prstGeom>
        </p:spPr>
        <p:txBody>
          <a:bodyPr anchorCtr="0" anchor="b" bIns="91425" lIns="91425" spcFirstLastPara="1" rIns="91425" wrap="square" tIns="91425">
            <a:normAutofit fontScale="90000"/>
          </a:bodyPr>
          <a:lstStyle/>
          <a:p>
            <a:pPr indent="0" lvl="0" marL="13329" rtl="0" algn="l">
              <a:spcBef>
                <a:spcPts val="0"/>
              </a:spcBef>
              <a:spcAft>
                <a:spcPts val="0"/>
              </a:spcAft>
              <a:buClr>
                <a:schemeClr val="dk1"/>
              </a:buClr>
              <a:buSzPct val="45390"/>
              <a:buFont typeface="Arial"/>
              <a:buNone/>
            </a:pPr>
            <a:r>
              <a:rPr b="1" lang="es" sz="2423"/>
              <a:t>6. Desarrollá soluciones reutilizables y </a:t>
            </a:r>
            <a:endParaRPr b="1" sz="2423"/>
          </a:p>
          <a:p>
            <a:pPr indent="0" lvl="0" marL="13329" rtl="0" algn="l">
              <a:spcBef>
                <a:spcPts val="442"/>
              </a:spcBef>
              <a:spcAft>
                <a:spcPts val="0"/>
              </a:spcAft>
              <a:buClr>
                <a:schemeClr val="dk1"/>
              </a:buClr>
              <a:buSzPct val="45390"/>
              <a:buFont typeface="Arial"/>
              <a:buNone/>
            </a:pPr>
            <a:r>
              <a:rPr b="1" lang="es" sz="2423"/>
              <a:t>compartilas </a:t>
            </a:r>
            <a:endParaRPr b="1" sz="2423"/>
          </a:p>
          <a:p>
            <a:pPr indent="0" lvl="0" marL="0" rtl="0" algn="l">
              <a:lnSpc>
                <a:spcPct val="116061"/>
              </a:lnSpc>
              <a:spcBef>
                <a:spcPts val="1042"/>
              </a:spcBef>
              <a:spcAft>
                <a:spcPts val="0"/>
              </a:spcAft>
              <a:buClr>
                <a:schemeClr val="dk1"/>
              </a:buClr>
              <a:buSzPct val="60343"/>
              <a:buFont typeface="Arial"/>
              <a:buNone/>
            </a:pPr>
            <a:r>
              <a:rPr lang="es" sz="1822"/>
              <a:t>Diseñá tus soluciones para que sean reutilizables por otros organismos, para evitar la duplicación de esfuerzos y favorecer la colaboración. </a:t>
            </a:r>
            <a:endParaRPr sz="1822"/>
          </a:p>
          <a:p>
            <a:pPr indent="0" lvl="0" marL="0" rtl="0" algn="l">
              <a:lnSpc>
                <a:spcPct val="83300"/>
              </a:lnSpc>
              <a:spcBef>
                <a:spcPts val="1843"/>
              </a:spcBef>
              <a:spcAft>
                <a:spcPts val="0"/>
              </a:spcAft>
              <a:buClr>
                <a:schemeClr val="dk1"/>
              </a:buClr>
              <a:buSzPct val="54366"/>
              <a:buFont typeface="Arial"/>
              <a:buNone/>
            </a:pPr>
            <a:r>
              <a:rPr lang="es" sz="2023"/>
              <a:t>Ventajas </a:t>
            </a:r>
            <a:endParaRPr sz="2023"/>
          </a:p>
          <a:p>
            <a:pPr indent="0" lvl="0" marL="0" rtl="0" algn="l">
              <a:lnSpc>
                <a:spcPct val="113643"/>
              </a:lnSpc>
              <a:spcBef>
                <a:spcPts val="959"/>
              </a:spcBef>
              <a:spcAft>
                <a:spcPts val="0"/>
              </a:spcAft>
              <a:buClr>
                <a:schemeClr val="dk1"/>
              </a:buClr>
              <a:buSzPct val="55920"/>
              <a:buFont typeface="Arial"/>
              <a:buNone/>
            </a:pPr>
            <a:r>
              <a:rPr i="1" lang="es" sz="1967"/>
              <a:t>Las soluciones que pueden ser reutilizadas por otros organismos optimizan el </a:t>
            </a:r>
            <a:r>
              <a:rPr i="1" lang="es" sz="1544"/>
              <a:t>gasto público. Además, reutilizar soluciones potencia las interacciones entre equipos y facilita la mejora continua de las mismas. </a:t>
            </a:r>
            <a:endParaRPr i="1" sz="1544"/>
          </a:p>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
        <p:nvSpPr>
          <p:cNvPr id="193" name="Google Shape;193;p35"/>
          <p:cNvSpPr txBox="1"/>
          <p:nvPr>
            <p:ph idx="1" type="subTitle"/>
          </p:nvPr>
        </p:nvSpPr>
        <p:spPr>
          <a:xfrm>
            <a:off x="311700" y="4848050"/>
            <a:ext cx="8520600" cy="939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ctrTitle"/>
          </p:nvPr>
        </p:nvSpPr>
        <p:spPr>
          <a:xfrm>
            <a:off x="311700" y="744575"/>
            <a:ext cx="8520600" cy="42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
        <p:nvSpPr>
          <p:cNvPr id="199" name="Google Shape;199;p36"/>
          <p:cNvSpPr txBox="1"/>
          <p:nvPr>
            <p:ph idx="1" type="subTitle"/>
          </p:nvPr>
        </p:nvSpPr>
        <p:spPr>
          <a:xfrm flipH="1" rot="10800000">
            <a:off x="311700" y="4969000"/>
            <a:ext cx="8520600" cy="402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pic>
        <p:nvPicPr>
          <p:cNvPr id="200" name="Google Shape;200;p36"/>
          <p:cNvPicPr preferRelativeResize="0"/>
          <p:nvPr/>
        </p:nvPicPr>
        <p:blipFill>
          <a:blip r:embed="rId3">
            <a:alphaModFix/>
          </a:blip>
          <a:stretch>
            <a:fillRect/>
          </a:stretch>
        </p:blipFill>
        <p:spPr>
          <a:xfrm>
            <a:off x="1360145" y="0"/>
            <a:ext cx="642371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ctrTitle"/>
          </p:nvPr>
        </p:nvSpPr>
        <p:spPr>
          <a:xfrm>
            <a:off x="311700" y="744575"/>
            <a:ext cx="8520600" cy="3861900"/>
          </a:xfrm>
          <a:prstGeom prst="rect">
            <a:avLst/>
          </a:prstGeom>
        </p:spPr>
        <p:txBody>
          <a:bodyPr anchorCtr="0" anchor="b" bIns="91425" lIns="91425" spcFirstLastPara="1" rIns="91425" wrap="square" tIns="91425">
            <a:normAutofit fontScale="90000"/>
          </a:bodyPr>
          <a:lstStyle/>
          <a:p>
            <a:pPr indent="0" lvl="0" marL="0" rtl="0" algn="l">
              <a:lnSpc>
                <a:spcPct val="83300"/>
              </a:lnSpc>
              <a:spcBef>
                <a:spcPts val="1818"/>
              </a:spcBef>
              <a:spcAft>
                <a:spcPts val="0"/>
              </a:spcAft>
              <a:buClr>
                <a:schemeClr val="dk1"/>
              </a:buClr>
              <a:buSzPct val="51805"/>
              <a:buFont typeface="Arial"/>
              <a:buNone/>
            </a:pPr>
            <a:r>
              <a:rPr lang="es" sz="2123"/>
              <a:t>Lineamientos y mejores prácticas </a:t>
            </a:r>
            <a:endParaRPr sz="2123"/>
          </a:p>
          <a:p>
            <a:pPr indent="0" lvl="0" marL="0" rtl="0" algn="l">
              <a:lnSpc>
                <a:spcPct val="113643"/>
              </a:lnSpc>
              <a:spcBef>
                <a:spcPts val="959"/>
              </a:spcBef>
              <a:spcAft>
                <a:spcPts val="0"/>
              </a:spcAft>
              <a:buClr>
                <a:schemeClr val="dk1"/>
              </a:buClr>
              <a:buSzPct val="67790"/>
              <a:buFont typeface="Arial"/>
              <a:buNone/>
            </a:pPr>
            <a:r>
              <a:rPr lang="es" sz="1622"/>
              <a:t>● Seguí los lineamientos de la Guía de Buenas Prácticas de Desarrollo de Software para la APN. </a:t>
            </a:r>
            <a:endParaRPr sz="1622"/>
          </a:p>
          <a:p>
            <a:pPr indent="0" lvl="0" marL="0" rtl="0" algn="l">
              <a:lnSpc>
                <a:spcPct val="113643"/>
              </a:lnSpc>
              <a:spcBef>
                <a:spcPts val="67"/>
              </a:spcBef>
              <a:spcAft>
                <a:spcPts val="0"/>
              </a:spcAft>
              <a:buClr>
                <a:schemeClr val="dk1"/>
              </a:buClr>
              <a:buSzPct val="67790"/>
              <a:buFont typeface="Arial"/>
              <a:buNone/>
            </a:pPr>
            <a:r>
              <a:rPr lang="es" sz="1622"/>
              <a:t>● Buscá soluciones existentes, desarrolladas por el Estado o no, antes de considerar iniciar un nuevo desarrollo. </a:t>
            </a:r>
            <a:endParaRPr sz="1622"/>
          </a:p>
          <a:p>
            <a:pPr indent="0" lvl="0" marL="0" rtl="0" algn="l">
              <a:lnSpc>
                <a:spcPct val="113635"/>
              </a:lnSpc>
              <a:spcBef>
                <a:spcPts val="67"/>
              </a:spcBef>
              <a:spcAft>
                <a:spcPts val="0"/>
              </a:spcAft>
              <a:buClr>
                <a:schemeClr val="dk1"/>
              </a:buClr>
              <a:buSzPct val="67790"/>
              <a:buFont typeface="Arial"/>
              <a:buNone/>
            </a:pPr>
            <a:r>
              <a:rPr lang="es" sz="1622"/>
              <a:t>● Comunicá tus necesidades a la Comunidad Digital AR para identificar posibles soluciones a tu necesidad. </a:t>
            </a:r>
            <a:endParaRPr sz="1622"/>
          </a:p>
          <a:p>
            <a:pPr indent="0" lvl="0" marL="0" rtl="0" algn="l">
              <a:lnSpc>
                <a:spcPct val="113643"/>
              </a:lnSpc>
              <a:spcBef>
                <a:spcPts val="67"/>
              </a:spcBef>
              <a:spcAft>
                <a:spcPts val="0"/>
              </a:spcAft>
              <a:buClr>
                <a:schemeClr val="dk1"/>
              </a:buClr>
              <a:buSzPct val="67790"/>
              <a:buFont typeface="Arial"/>
              <a:buNone/>
            </a:pPr>
            <a:r>
              <a:rPr lang="es" sz="1622"/>
              <a:t>● Colaborá con otros organismos y equipos en la implementación de soluciones reutilizables. </a:t>
            </a:r>
            <a:endParaRPr sz="1622"/>
          </a:p>
          <a:p>
            <a:pPr indent="0" lvl="0" marL="0" rtl="0" algn="l">
              <a:lnSpc>
                <a:spcPct val="83300"/>
              </a:lnSpc>
              <a:spcBef>
                <a:spcPts val="67"/>
              </a:spcBef>
              <a:spcAft>
                <a:spcPts val="0"/>
              </a:spcAft>
              <a:buClr>
                <a:schemeClr val="dk1"/>
              </a:buClr>
              <a:buSzPct val="67790"/>
              <a:buFont typeface="Arial"/>
              <a:buNone/>
            </a:pPr>
            <a:r>
              <a:rPr lang="es" sz="1622"/>
              <a:t>● Documentá tus soluciones para que sea más fácil su reutilización y adaptación. </a:t>
            </a:r>
            <a:endParaRPr sz="1622"/>
          </a:p>
          <a:p>
            <a:pPr indent="0" lvl="0" marL="0" rtl="0" algn="ctr">
              <a:spcBef>
                <a:spcPts val="0"/>
              </a:spcBef>
              <a:spcAft>
                <a:spcPts val="0"/>
              </a:spcAft>
              <a:buNone/>
            </a:pPr>
            <a:r>
              <a:rPr lang="es" sz="5722"/>
              <a:t>    </a:t>
            </a:r>
            <a:endParaRPr sz="5722"/>
          </a:p>
          <a:p>
            <a:pPr indent="0" lvl="0" marL="0" rtl="0" algn="ctr">
              <a:spcBef>
                <a:spcPts val="0"/>
              </a:spcBef>
              <a:spcAft>
                <a:spcPts val="0"/>
              </a:spcAft>
              <a:buNone/>
            </a:pPr>
            <a:r>
              <a:t/>
            </a:r>
            <a:endParaRPr/>
          </a:p>
        </p:txBody>
      </p:sp>
      <p:sp>
        <p:nvSpPr>
          <p:cNvPr id="206" name="Google Shape;206;p37"/>
          <p:cNvSpPr txBox="1"/>
          <p:nvPr>
            <p:ph idx="1" type="subTitle"/>
          </p:nvPr>
        </p:nvSpPr>
        <p:spPr>
          <a:xfrm>
            <a:off x="311700" y="4848050"/>
            <a:ext cx="8520600" cy="387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744575"/>
            <a:ext cx="8520600" cy="4210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
        <p:nvSpPr>
          <p:cNvPr id="67" name="Google Shape;67;p15"/>
          <p:cNvSpPr txBox="1"/>
          <p:nvPr>
            <p:ph idx="1" type="subTitle"/>
          </p:nvPr>
        </p:nvSpPr>
        <p:spPr>
          <a:xfrm>
            <a:off x="311700" y="161150"/>
            <a:ext cx="8520600" cy="461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pic>
        <p:nvPicPr>
          <p:cNvPr id="68" name="Google Shape;68;p15"/>
          <p:cNvPicPr preferRelativeResize="0"/>
          <p:nvPr/>
        </p:nvPicPr>
        <p:blipFill>
          <a:blip r:embed="rId3">
            <a:alphaModFix/>
          </a:blip>
          <a:stretch>
            <a:fillRect/>
          </a:stretch>
        </p:blipFill>
        <p:spPr>
          <a:xfrm>
            <a:off x="1181800" y="295450"/>
            <a:ext cx="6983350" cy="4619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flipH="1" rot="10800000">
            <a:off x="311700" y="684875"/>
            <a:ext cx="8520600" cy="59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
        <p:nvSpPr>
          <p:cNvPr id="74" name="Google Shape;74;p16"/>
          <p:cNvSpPr txBox="1"/>
          <p:nvPr>
            <p:ph idx="1" type="subTitle"/>
          </p:nvPr>
        </p:nvSpPr>
        <p:spPr>
          <a:xfrm>
            <a:off x="311700" y="456600"/>
            <a:ext cx="8520600" cy="46869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s"/>
              <a:t>     </a:t>
            </a:r>
            <a:endParaRPr/>
          </a:p>
          <a:p>
            <a:pPr indent="-218310" lvl="0" marL="232006" marR="840249" rtl="0" algn="just">
              <a:lnSpc>
                <a:spcPct val="125007"/>
              </a:lnSpc>
              <a:spcBef>
                <a:spcPts val="899"/>
              </a:spcBef>
              <a:spcAft>
                <a:spcPts val="0"/>
              </a:spcAft>
              <a:buClr>
                <a:schemeClr val="dk1"/>
              </a:buClr>
              <a:buSzPts val="1100"/>
              <a:buFont typeface="Arial"/>
              <a:buNone/>
            </a:pPr>
            <a:r>
              <a:rPr b="1" lang="es" sz="1600">
                <a:solidFill>
                  <a:srgbClr val="000000"/>
                </a:solidFill>
              </a:rPr>
              <a:t>1. Conocé tu proyecto </a:t>
            </a:r>
            <a:endParaRPr b="1" sz="1600">
              <a:solidFill>
                <a:srgbClr val="000000"/>
              </a:solidFill>
            </a:endParaRPr>
          </a:p>
          <a:p>
            <a:pPr indent="-225856" lvl="0" marL="232006" marR="840249" rtl="0" algn="just">
              <a:lnSpc>
                <a:spcPct val="125006"/>
              </a:lnSpc>
              <a:spcBef>
                <a:spcPts val="768"/>
              </a:spcBef>
              <a:spcAft>
                <a:spcPts val="0"/>
              </a:spcAft>
              <a:buClr>
                <a:schemeClr val="dk1"/>
              </a:buClr>
              <a:buSzPts val="1100"/>
              <a:buFont typeface="Arial"/>
              <a:buNone/>
            </a:pPr>
            <a:r>
              <a:rPr b="1" lang="es" sz="1600">
                <a:solidFill>
                  <a:srgbClr val="000000"/>
                </a:solidFill>
              </a:rPr>
              <a:t>2. Respetá las normativas y lineamientos </a:t>
            </a:r>
            <a:endParaRPr b="1" sz="1600">
              <a:solidFill>
                <a:srgbClr val="000000"/>
              </a:solidFill>
            </a:endParaRPr>
          </a:p>
          <a:p>
            <a:pPr indent="-225856" lvl="0" marL="232006" marR="840249" rtl="0" algn="just">
              <a:lnSpc>
                <a:spcPct val="125006"/>
              </a:lnSpc>
              <a:spcBef>
                <a:spcPts val="768"/>
              </a:spcBef>
              <a:spcAft>
                <a:spcPts val="0"/>
              </a:spcAft>
              <a:buClr>
                <a:schemeClr val="dk1"/>
              </a:buClr>
              <a:buSzPts val="1100"/>
              <a:buFont typeface="Arial"/>
              <a:buNone/>
            </a:pPr>
            <a:r>
              <a:rPr b="1" lang="es" sz="1600">
                <a:solidFill>
                  <a:srgbClr val="000000"/>
                </a:solidFill>
              </a:rPr>
              <a:t>3. Preferí soluciones que utilicen la Nube </a:t>
            </a:r>
            <a:endParaRPr b="1" sz="1600">
              <a:solidFill>
                <a:srgbClr val="000000"/>
              </a:solidFill>
            </a:endParaRPr>
          </a:p>
          <a:p>
            <a:pPr indent="-225856" lvl="0" marL="232006" marR="840249" rtl="0" algn="just">
              <a:lnSpc>
                <a:spcPct val="125006"/>
              </a:lnSpc>
              <a:spcBef>
                <a:spcPts val="768"/>
              </a:spcBef>
              <a:spcAft>
                <a:spcPts val="0"/>
              </a:spcAft>
              <a:buClr>
                <a:schemeClr val="dk1"/>
              </a:buClr>
              <a:buSzPts val="1100"/>
              <a:buFont typeface="Arial"/>
              <a:buNone/>
            </a:pPr>
            <a:r>
              <a:rPr b="1" lang="es" sz="1600">
                <a:solidFill>
                  <a:srgbClr val="000000"/>
                </a:solidFill>
              </a:rPr>
              <a:t>4. Utilizá estándares abiertos y soluciones interoperables </a:t>
            </a:r>
            <a:endParaRPr b="1" sz="1600">
              <a:solidFill>
                <a:srgbClr val="000000"/>
              </a:solidFill>
            </a:endParaRPr>
          </a:p>
          <a:p>
            <a:pPr indent="-225856" lvl="0" marL="232006" marR="840249" rtl="0" algn="just">
              <a:lnSpc>
                <a:spcPct val="125006"/>
              </a:lnSpc>
              <a:spcBef>
                <a:spcPts val="768"/>
              </a:spcBef>
              <a:spcAft>
                <a:spcPts val="0"/>
              </a:spcAft>
              <a:buClr>
                <a:schemeClr val="dk1"/>
              </a:buClr>
              <a:buSzPts val="1100"/>
              <a:buFont typeface="Arial"/>
              <a:buNone/>
            </a:pPr>
            <a:r>
              <a:rPr b="1" lang="es" sz="1600">
                <a:solidFill>
                  <a:srgbClr val="000000"/>
                </a:solidFill>
              </a:rPr>
              <a:t>5. Elegí plataformas y soluciones comunes de Gobierno </a:t>
            </a:r>
            <a:endParaRPr b="1" sz="1600">
              <a:solidFill>
                <a:srgbClr val="000000"/>
              </a:solidFill>
            </a:endParaRPr>
          </a:p>
          <a:p>
            <a:pPr indent="-225856" lvl="0" marL="232006" marR="840249" rtl="0" algn="just">
              <a:lnSpc>
                <a:spcPct val="125006"/>
              </a:lnSpc>
              <a:spcBef>
                <a:spcPts val="768"/>
              </a:spcBef>
              <a:spcAft>
                <a:spcPts val="0"/>
              </a:spcAft>
              <a:buClr>
                <a:schemeClr val="dk1"/>
              </a:buClr>
              <a:buSzPts val="1100"/>
              <a:buFont typeface="Arial"/>
              <a:buNone/>
            </a:pPr>
            <a:r>
              <a:rPr b="1" lang="es" sz="1600">
                <a:solidFill>
                  <a:srgbClr val="000000"/>
                </a:solidFill>
              </a:rPr>
              <a:t>6. Desarrollá soluciones reutilizables y compartilas </a:t>
            </a:r>
            <a:endParaRPr b="1" sz="1600">
              <a:solidFill>
                <a:srgbClr val="000000"/>
              </a:solidFill>
            </a:endParaRPr>
          </a:p>
          <a:p>
            <a:pPr indent="-225856" lvl="0" marL="232006" marR="840249" rtl="0" algn="just">
              <a:lnSpc>
                <a:spcPct val="125006"/>
              </a:lnSpc>
              <a:spcBef>
                <a:spcPts val="768"/>
              </a:spcBef>
              <a:spcAft>
                <a:spcPts val="0"/>
              </a:spcAft>
              <a:buClr>
                <a:schemeClr val="dk1"/>
              </a:buClr>
              <a:buSzPts val="1100"/>
              <a:buFont typeface="Arial"/>
              <a:buNone/>
            </a:pPr>
            <a:r>
              <a:rPr b="1" lang="es" sz="1600">
                <a:solidFill>
                  <a:srgbClr val="000000"/>
                </a:solidFill>
              </a:rPr>
              <a:t>7. Asegurá que tus soluciones sean Accesibles </a:t>
            </a:r>
            <a:endParaRPr b="1" sz="1600">
              <a:solidFill>
                <a:srgbClr val="000000"/>
              </a:solidFill>
            </a:endParaRPr>
          </a:p>
          <a:p>
            <a:pPr indent="-225856" lvl="0" marL="232006" marR="840249" rtl="0" algn="just">
              <a:lnSpc>
                <a:spcPct val="125006"/>
              </a:lnSpc>
              <a:spcBef>
                <a:spcPts val="768"/>
              </a:spcBef>
              <a:spcAft>
                <a:spcPts val="0"/>
              </a:spcAft>
              <a:buClr>
                <a:schemeClr val="dk1"/>
              </a:buClr>
              <a:buSzPts val="1100"/>
              <a:buFont typeface="Arial"/>
              <a:buNone/>
            </a:pPr>
            <a:r>
              <a:rPr b="1" lang="es" sz="1600">
                <a:solidFill>
                  <a:srgbClr val="000000"/>
                </a:solidFill>
              </a:rPr>
              <a:t>8. Protegé al sistema y a usuarios(as) </a:t>
            </a:r>
            <a:endParaRPr b="1" sz="1600">
              <a:solidFill>
                <a:srgbClr val="000000"/>
              </a:solidFill>
            </a:endParaRPr>
          </a:p>
          <a:p>
            <a:pPr indent="-225856" lvl="0" marL="232006" marR="840249" rtl="0" algn="just">
              <a:lnSpc>
                <a:spcPct val="125006"/>
              </a:lnSpc>
              <a:spcBef>
                <a:spcPts val="768"/>
              </a:spcBef>
              <a:spcAft>
                <a:spcPts val="0"/>
              </a:spcAft>
              <a:buClr>
                <a:schemeClr val="dk1"/>
              </a:buClr>
              <a:buSzPts val="1100"/>
              <a:buFont typeface="Arial"/>
              <a:buNone/>
            </a:pPr>
            <a:r>
              <a:rPr b="1" lang="es" sz="1600">
                <a:solidFill>
                  <a:srgbClr val="000000"/>
                </a:solidFill>
              </a:rPr>
              <a:t>9. Garantizá disponibilidad y sustentabilidad en el tiempo </a:t>
            </a:r>
            <a:endParaRPr b="1" sz="1600">
              <a:solidFill>
                <a:srgbClr val="000000"/>
              </a:solidFill>
            </a:endParaRPr>
          </a:p>
          <a:p>
            <a:pPr indent="-225856" lvl="0" marL="232006" marR="840249" rtl="0" algn="just">
              <a:lnSpc>
                <a:spcPct val="125006"/>
              </a:lnSpc>
              <a:spcBef>
                <a:spcPts val="768"/>
              </a:spcBef>
              <a:spcAft>
                <a:spcPts val="0"/>
              </a:spcAft>
              <a:buClr>
                <a:schemeClr val="dk1"/>
              </a:buClr>
              <a:buSzPts val="1100"/>
              <a:buFont typeface="Arial"/>
              <a:buNone/>
            </a:pPr>
            <a:r>
              <a:rPr b="1" lang="es" sz="1600">
                <a:solidFill>
                  <a:srgbClr val="000000"/>
                </a:solidFill>
              </a:rPr>
              <a:t>10. Asegurá una contratación conveniente y evitá la dependencia del oferente</a:t>
            </a:r>
            <a:endParaRPr b="1" sz="1600">
              <a:solidFill>
                <a:srgbClr val="000000"/>
              </a:solidFill>
            </a:endParaRPr>
          </a:p>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80" name="Google Shape;80;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ctrTitle"/>
          </p:nvPr>
        </p:nvSpPr>
        <p:spPr>
          <a:xfrm>
            <a:off x="311700" y="255150"/>
            <a:ext cx="8520600" cy="4888500"/>
          </a:xfrm>
          <a:prstGeom prst="rect">
            <a:avLst/>
          </a:prstGeom>
        </p:spPr>
        <p:txBody>
          <a:bodyPr anchorCtr="0" anchor="b" bIns="91425" lIns="91425" spcFirstLastPara="1" rIns="91425" wrap="square" tIns="91425">
            <a:normAutofit/>
          </a:bodyPr>
          <a:lstStyle/>
          <a:p>
            <a:pPr indent="-225856" lvl="0" marL="232006" marR="840249" rtl="0" algn="just">
              <a:lnSpc>
                <a:spcPct val="125006"/>
              </a:lnSpc>
              <a:spcBef>
                <a:spcPts val="768"/>
              </a:spcBef>
              <a:spcAft>
                <a:spcPts val="0"/>
              </a:spcAft>
              <a:buNone/>
            </a:pPr>
            <a:r>
              <a:rPr b="1" lang="es" sz="2201"/>
              <a:t>1. Conocé tu proyecto </a:t>
            </a:r>
            <a:endParaRPr b="1" sz="2201"/>
          </a:p>
          <a:p>
            <a:pPr indent="0" lvl="0" marL="0" rtl="0" algn="l">
              <a:spcBef>
                <a:spcPts val="0"/>
              </a:spcBef>
              <a:spcAft>
                <a:spcPts val="0"/>
              </a:spcAft>
              <a:buNone/>
            </a:pPr>
            <a:r>
              <a:t/>
            </a:r>
            <a:endParaRPr b="1" sz="2001"/>
          </a:p>
          <a:p>
            <a:pPr indent="5692" lvl="0" marL="5857" marR="918353" rtl="0" algn="l">
              <a:lnSpc>
                <a:spcPct val="116066"/>
              </a:lnSpc>
              <a:spcBef>
                <a:spcPts val="2400"/>
              </a:spcBef>
              <a:spcAft>
                <a:spcPts val="0"/>
              </a:spcAft>
              <a:buNone/>
            </a:pPr>
            <a:r>
              <a:rPr b="1" lang="es" sz="1600"/>
              <a:t>Conocé el alcance, evolución y escala del proyecto, las capacidades de tu equipo y las necesidades de los usuarios(as). </a:t>
            </a:r>
            <a:endParaRPr b="1" sz="1600"/>
          </a:p>
          <a:p>
            <a:pPr indent="0" lvl="0" marL="3468" rtl="0" algn="l">
              <a:spcBef>
                <a:spcPts val="1843"/>
              </a:spcBef>
              <a:spcAft>
                <a:spcPts val="0"/>
              </a:spcAft>
              <a:buNone/>
            </a:pPr>
            <a:r>
              <a:rPr b="1" lang="es" sz="1801"/>
              <a:t>Ventajas </a:t>
            </a:r>
            <a:endParaRPr b="1" sz="1801"/>
          </a:p>
          <a:p>
            <a:pPr indent="1957" lvl="0" marL="6289" marR="1161948" rtl="0" algn="l">
              <a:lnSpc>
                <a:spcPct val="113642"/>
              </a:lnSpc>
              <a:spcBef>
                <a:spcPts val="959"/>
              </a:spcBef>
              <a:spcAft>
                <a:spcPts val="0"/>
              </a:spcAft>
              <a:buNone/>
            </a:pPr>
            <a:r>
              <a:rPr b="1" i="1" lang="es" sz="1300"/>
              <a:t>Los proyectos que contemplen todo el ciclo de vida son los que experimentan un mayor grado de adopción, ya que suelen satisfacer las necesidades de los usuarios(as) o ciudadanos(as) con mayor precisión, son más eficientes, sustentables y hacen un uso óptimo de los recursos públicos. </a:t>
            </a:r>
            <a:endParaRPr b="1" i="1" sz="1300"/>
          </a:p>
          <a:p>
            <a:pPr indent="1957" lvl="0" marL="6289" marR="1161948" rtl="0" algn="l">
              <a:lnSpc>
                <a:spcPct val="113642"/>
              </a:lnSpc>
              <a:spcBef>
                <a:spcPts val="959"/>
              </a:spcBef>
              <a:spcAft>
                <a:spcPts val="0"/>
              </a:spcAft>
              <a:buClr>
                <a:schemeClr val="dk1"/>
              </a:buClr>
              <a:buSzPts val="1100"/>
              <a:buFont typeface="Arial"/>
              <a:buNone/>
            </a:pPr>
            <a:r>
              <a:t/>
            </a:r>
            <a:endParaRPr i="1" sz="1100"/>
          </a:p>
        </p:txBody>
      </p:sp>
      <p:sp>
        <p:nvSpPr>
          <p:cNvPr id="86" name="Google Shape;86;p18"/>
          <p:cNvSpPr txBox="1"/>
          <p:nvPr>
            <p:ph idx="1" type="subTitle"/>
          </p:nvPr>
        </p:nvSpPr>
        <p:spPr>
          <a:xfrm flipH="1" rot="10800000">
            <a:off x="311700" y="4969075"/>
            <a:ext cx="8520600" cy="267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ctrTitle"/>
          </p:nvPr>
        </p:nvSpPr>
        <p:spPr>
          <a:xfrm>
            <a:off x="311700" y="107400"/>
            <a:ext cx="8520600" cy="5036100"/>
          </a:xfrm>
          <a:prstGeom prst="rect">
            <a:avLst/>
          </a:prstGeom>
        </p:spPr>
        <p:txBody>
          <a:bodyPr anchorCtr="0" anchor="b" bIns="91425" lIns="91425" spcFirstLastPara="1" rIns="91425" wrap="square" tIns="91425">
            <a:noAutofit/>
          </a:bodyPr>
          <a:lstStyle/>
          <a:p>
            <a:pPr indent="0" lvl="0" marL="17499" rtl="0" algn="l">
              <a:spcBef>
                <a:spcPts val="1818"/>
              </a:spcBef>
              <a:spcAft>
                <a:spcPts val="0"/>
              </a:spcAft>
              <a:buClr>
                <a:schemeClr val="dk1"/>
              </a:buClr>
              <a:buSzPts val="1100"/>
              <a:buFont typeface="Arial"/>
              <a:buNone/>
            </a:pPr>
            <a:r>
              <a:rPr lang="es" sz="2101"/>
              <a:t>Lineamientos y mejores prácticas </a:t>
            </a:r>
            <a:endParaRPr sz="2101"/>
          </a:p>
          <a:p>
            <a:pPr indent="-225577" lvl="0" marL="469183" marR="1633777" rtl="0" algn="l">
              <a:lnSpc>
                <a:spcPct val="113643"/>
              </a:lnSpc>
              <a:spcBef>
                <a:spcPts val="959"/>
              </a:spcBef>
              <a:spcAft>
                <a:spcPts val="0"/>
              </a:spcAft>
              <a:buClr>
                <a:schemeClr val="dk1"/>
              </a:buClr>
              <a:buSzPts val="1100"/>
              <a:buFont typeface="Arial"/>
              <a:buNone/>
            </a:pPr>
            <a:r>
              <a:rPr lang="es" sz="1600"/>
              <a:t>● Definí el objetivo del proyecto (qué necesidad se resuelve), identificando usuarios(as), partes involucradas y sus necesidades. </a:t>
            </a:r>
            <a:endParaRPr sz="1600"/>
          </a:p>
          <a:p>
            <a:pPr indent="0" lvl="0" marL="243606" marR="1051609" rtl="0" algn="l">
              <a:lnSpc>
                <a:spcPct val="113643"/>
              </a:lnSpc>
              <a:spcBef>
                <a:spcPts val="67"/>
              </a:spcBef>
              <a:spcAft>
                <a:spcPts val="0"/>
              </a:spcAft>
              <a:buNone/>
            </a:pPr>
            <a:r>
              <a:rPr lang="es" sz="1600"/>
              <a:t>● Identificá qué aspecto(s) claves se resuelve(n) o atiende(n) con este proyecto.</a:t>
            </a:r>
            <a:endParaRPr sz="1600"/>
          </a:p>
          <a:p>
            <a:pPr indent="0" lvl="0" marL="243606" marR="1051609" rtl="0" algn="l">
              <a:lnSpc>
                <a:spcPct val="113643"/>
              </a:lnSpc>
              <a:spcBef>
                <a:spcPts val="67"/>
              </a:spcBef>
              <a:spcAft>
                <a:spcPts val="0"/>
              </a:spcAft>
              <a:buNone/>
            </a:pPr>
            <a:r>
              <a:rPr lang="es" sz="1600"/>
              <a:t> ● Validá la existencia de un proyecto similar en la APN que se pueda reutilizar. </a:t>
            </a:r>
            <a:endParaRPr sz="1600"/>
          </a:p>
          <a:p>
            <a:pPr indent="0" lvl="0" marL="243606" marR="1051609" rtl="0" algn="l">
              <a:lnSpc>
                <a:spcPct val="113643"/>
              </a:lnSpc>
              <a:spcBef>
                <a:spcPts val="67"/>
              </a:spcBef>
              <a:spcAft>
                <a:spcPts val="0"/>
              </a:spcAft>
              <a:buClr>
                <a:schemeClr val="dk1"/>
              </a:buClr>
              <a:buSzPts val="1100"/>
              <a:buFont typeface="Arial"/>
              <a:buNone/>
            </a:pPr>
            <a:r>
              <a:rPr lang="es" sz="1600"/>
              <a:t>● Identificá el Ciclo de vida del proyecto (en meses o años). Considerá y organizá el proyecto por etapas. Para las etapas que no sean parte del alcance actual, se debe indicar al menos cuál es su objetivo y duración estimada. </a:t>
            </a:r>
            <a:endParaRPr sz="1600"/>
          </a:p>
          <a:p>
            <a:pPr indent="-221804" lvl="0" marL="465410" marR="849640" rtl="0" algn="l">
              <a:lnSpc>
                <a:spcPct val="113643"/>
              </a:lnSpc>
              <a:spcBef>
                <a:spcPts val="67"/>
              </a:spcBef>
              <a:spcAft>
                <a:spcPts val="0"/>
              </a:spcAft>
              <a:buClr>
                <a:schemeClr val="dk1"/>
              </a:buClr>
              <a:buSzPts val="1100"/>
              <a:buFont typeface="Arial"/>
              <a:buNone/>
            </a:pPr>
            <a:r>
              <a:rPr lang="es" sz="1600"/>
              <a:t>● Determiná qué equipo de trabajo necesitás para tu proyecto y si contás con el mismo en tu organismo, cumpliendo con los objetivos de equidad de género. </a:t>
            </a:r>
            <a:endParaRPr sz="1600"/>
          </a:p>
          <a:p>
            <a:pPr indent="-225856" lvl="0" marL="469463" marR="1315319" rtl="0" algn="l">
              <a:lnSpc>
                <a:spcPct val="113643"/>
              </a:lnSpc>
              <a:spcBef>
                <a:spcPts val="67"/>
              </a:spcBef>
              <a:spcAft>
                <a:spcPts val="0"/>
              </a:spcAft>
              <a:buClr>
                <a:schemeClr val="dk1"/>
              </a:buClr>
              <a:buSzPts val="1100"/>
              <a:buFont typeface="Arial"/>
              <a:buNone/>
            </a:pPr>
            <a:r>
              <a:rPr lang="es" sz="1600"/>
              <a:t>● Justificá el dimensionamiento de tu proyecto basado en datos concretos de la implementación de la solución en tu organización. </a:t>
            </a:r>
            <a:endParaRPr sz="1600"/>
          </a:p>
          <a:p>
            <a:pPr indent="-221385" lvl="0" marL="464991" marR="952778" rtl="0" algn="l">
              <a:lnSpc>
                <a:spcPct val="113643"/>
              </a:lnSpc>
              <a:spcBef>
                <a:spcPts val="67"/>
              </a:spcBef>
              <a:spcAft>
                <a:spcPts val="0"/>
              </a:spcAft>
              <a:buClr>
                <a:schemeClr val="dk1"/>
              </a:buClr>
              <a:buSzPts val="1100"/>
              <a:buFont typeface="Arial"/>
              <a:buNone/>
            </a:pPr>
            <a:r>
              <a:t/>
            </a:r>
            <a:endParaRPr sz="1200"/>
          </a:p>
        </p:txBody>
      </p:sp>
      <p:sp>
        <p:nvSpPr>
          <p:cNvPr id="92" name="Google Shape;92;p19"/>
          <p:cNvSpPr txBox="1"/>
          <p:nvPr>
            <p:ph idx="1" type="subTitle"/>
          </p:nvPr>
        </p:nvSpPr>
        <p:spPr>
          <a:xfrm>
            <a:off x="311700" y="5049500"/>
            <a:ext cx="8520600" cy="267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
        <p:nvSpPr>
          <p:cNvPr id="98" name="Google Shape;98;p20"/>
          <p:cNvSpPr txBox="1"/>
          <p:nvPr>
            <p:ph idx="1" type="subTitle"/>
          </p:nvPr>
        </p:nvSpPr>
        <p:spPr>
          <a:xfrm>
            <a:off x="311700" y="53725"/>
            <a:ext cx="8520600" cy="5009100"/>
          </a:xfrm>
          <a:prstGeom prst="rect">
            <a:avLst/>
          </a:prstGeom>
        </p:spPr>
        <p:txBody>
          <a:bodyPr anchorCtr="0" anchor="t" bIns="91425" lIns="91425" spcFirstLastPara="1" rIns="91425" wrap="square" tIns="91425">
            <a:normAutofit/>
          </a:bodyPr>
          <a:lstStyle/>
          <a:p>
            <a:pPr indent="-221804" lvl="0" marL="465410" marR="903737" rtl="0" algn="l">
              <a:lnSpc>
                <a:spcPct val="113641"/>
              </a:lnSpc>
              <a:spcBef>
                <a:spcPts val="67"/>
              </a:spcBef>
              <a:spcAft>
                <a:spcPts val="0"/>
              </a:spcAft>
              <a:buClr>
                <a:schemeClr val="dk1"/>
              </a:buClr>
              <a:buSzPts val="1100"/>
              <a:buFont typeface="Arial"/>
              <a:buNone/>
            </a:pPr>
            <a:r>
              <a:rPr lang="es" sz="1700">
                <a:solidFill>
                  <a:schemeClr val="dk1"/>
                </a:solidFill>
              </a:rPr>
              <a:t>● Estimá el costo total del proyecto. En caso de que se ejecute sólo una etapa, estimá el correspondiente a la etapa a ejecutar. </a:t>
            </a:r>
            <a:endParaRPr sz="1700">
              <a:solidFill>
                <a:schemeClr val="dk1"/>
              </a:solidFill>
            </a:endParaRPr>
          </a:p>
          <a:p>
            <a:pPr indent="0" lvl="0" marL="243606" marR="945478" rtl="0" algn="l">
              <a:lnSpc>
                <a:spcPct val="113642"/>
              </a:lnSpc>
              <a:spcBef>
                <a:spcPts val="67"/>
              </a:spcBef>
              <a:spcAft>
                <a:spcPts val="0"/>
              </a:spcAft>
              <a:buClr>
                <a:schemeClr val="dk1"/>
              </a:buClr>
              <a:buSzPts val="1100"/>
              <a:buFont typeface="Arial"/>
              <a:buNone/>
            </a:pPr>
            <a:r>
              <a:rPr lang="es" sz="1700">
                <a:solidFill>
                  <a:schemeClr val="dk1"/>
                </a:solidFill>
              </a:rPr>
              <a:t>● Considerá en la implementación del proyecto, el ciclo presupuestario y la disponibilidad de partidas de tu organismo o de quien financie el mismo. </a:t>
            </a:r>
            <a:endParaRPr sz="1700">
              <a:solidFill>
                <a:schemeClr val="dk1"/>
              </a:solidFill>
            </a:endParaRPr>
          </a:p>
          <a:p>
            <a:pPr indent="0" lvl="0" marL="243606" marR="945478" rtl="0" algn="l">
              <a:lnSpc>
                <a:spcPct val="113642"/>
              </a:lnSpc>
              <a:spcBef>
                <a:spcPts val="67"/>
              </a:spcBef>
              <a:spcAft>
                <a:spcPts val="0"/>
              </a:spcAft>
              <a:buClr>
                <a:schemeClr val="dk1"/>
              </a:buClr>
              <a:buSzPts val="1100"/>
              <a:buFont typeface="Arial"/>
              <a:buNone/>
            </a:pPr>
            <a:r>
              <a:rPr lang="es" sz="1700">
                <a:solidFill>
                  <a:schemeClr val="dk1"/>
                </a:solidFill>
              </a:rPr>
              <a:t>● Incorporá al proyecto mecanismos de monitoreo con indicadores que reflejen resultados “medibles” del avance de la implementación, del desempeño de la operación del mismo y del nivel de satisfacción del servicio con el usuario. </a:t>
            </a:r>
            <a:endParaRPr sz="1700">
              <a:solidFill>
                <a:schemeClr val="dk1"/>
              </a:solidFill>
            </a:endParaRPr>
          </a:p>
          <a:p>
            <a:pPr indent="0" lvl="0" marL="243606" marR="945478" rtl="0" algn="l">
              <a:lnSpc>
                <a:spcPct val="113642"/>
              </a:lnSpc>
              <a:spcBef>
                <a:spcPts val="67"/>
              </a:spcBef>
              <a:spcAft>
                <a:spcPts val="0"/>
              </a:spcAft>
              <a:buClr>
                <a:schemeClr val="dk1"/>
              </a:buClr>
              <a:buSzPts val="1100"/>
              <a:buFont typeface="Arial"/>
              <a:buNone/>
            </a:pPr>
            <a:r>
              <a:rPr lang="es" sz="1700">
                <a:solidFill>
                  <a:schemeClr val="dk1"/>
                </a:solidFill>
              </a:rPr>
              <a:t>● Prevé la documentación del proyecto para facilitar su mantenimiento, seguimiento y reutilización. </a:t>
            </a:r>
            <a:endParaRPr sz="1700">
              <a:solidFill>
                <a:schemeClr val="dk1"/>
              </a:solidFill>
            </a:endParaRPr>
          </a:p>
          <a:p>
            <a:pPr indent="-221385" lvl="0" marL="464991" marR="952778" rtl="0" algn="l">
              <a:lnSpc>
                <a:spcPct val="113643"/>
              </a:lnSpc>
              <a:spcBef>
                <a:spcPts val="67"/>
              </a:spcBef>
              <a:spcAft>
                <a:spcPts val="0"/>
              </a:spcAft>
              <a:buClr>
                <a:schemeClr val="dk1"/>
              </a:buClr>
              <a:buSzPts val="1100"/>
              <a:buFont typeface="Arial"/>
              <a:buNone/>
            </a:pPr>
            <a:r>
              <a:rPr lang="es" sz="1700">
                <a:solidFill>
                  <a:schemeClr val="dk1"/>
                </a:solidFill>
              </a:rPr>
              <a:t>● Indicá un(a) referente del proyecto que sea punto focal para todas las interacciones dentro y fuera del organismo. </a:t>
            </a:r>
            <a:endParaRPr sz="17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ctrTitle"/>
          </p:nvPr>
        </p:nvSpPr>
        <p:spPr>
          <a:xfrm>
            <a:off x="311700" y="744575"/>
            <a:ext cx="8520600" cy="4197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
        <p:nvSpPr>
          <p:cNvPr id="104" name="Google Shape;104;p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pic>
        <p:nvPicPr>
          <p:cNvPr id="105" name="Google Shape;105;p21"/>
          <p:cNvPicPr preferRelativeResize="0"/>
          <p:nvPr/>
        </p:nvPicPr>
        <p:blipFill>
          <a:blip r:embed="rId3">
            <a:alphaModFix/>
          </a:blip>
          <a:stretch>
            <a:fillRect/>
          </a:stretch>
        </p:blipFill>
        <p:spPr>
          <a:xfrm>
            <a:off x="684900" y="0"/>
            <a:ext cx="803085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