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3" d="100"/>
          <a:sy n="143" d="100"/>
        </p:scale>
        <p:origin x="684" y="32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d73dba7497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d73dba7497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d6cea87d1c_0_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d6cea87d1c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d6cea87d1c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d6cea87d1c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d6cea87d1c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d6cea87d1c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d6cea87d1c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d6cea87d1c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d6cea87d1c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d6cea87d1c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d6cea87d1c_0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d6cea87d1c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d6cea87d1c_0_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d6cea87d1c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d6cea87d1c_0_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d6cea87d1c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d73dba7497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d73dba7497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228300"/>
            <a:ext cx="8520600" cy="30888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SzPts val="990"/>
              <a:buNone/>
            </a:pPr>
            <a:r>
              <a:rPr lang="es" sz="3580" b="1"/>
              <a:t>  ISO 27001</a:t>
            </a:r>
            <a:endParaRPr sz="3580" b="1"/>
          </a:p>
          <a:p>
            <a:pPr marL="0" lvl="0" indent="0" algn="ctr" rtl="0">
              <a:spcBef>
                <a:spcPts val="0"/>
              </a:spcBef>
              <a:spcAft>
                <a:spcPts val="0"/>
              </a:spcAft>
              <a:buSzPts val="990"/>
              <a:buNone/>
            </a:pPr>
            <a:r>
              <a:rPr lang="es" sz="3580" b="1"/>
              <a:t>Gestión Integral de Seguridad</a:t>
            </a:r>
            <a:endParaRPr sz="3580" b="1"/>
          </a:p>
          <a:p>
            <a:pPr marL="0" lvl="0" indent="0" algn="ctr" rtl="0">
              <a:spcBef>
                <a:spcPts val="0"/>
              </a:spcBef>
              <a:spcAft>
                <a:spcPts val="0"/>
              </a:spcAft>
              <a:buSzPts val="990"/>
              <a:buNone/>
            </a:pPr>
            <a:r>
              <a:rPr lang="es" sz="3580" b="1"/>
              <a:t>SGSI</a:t>
            </a:r>
            <a:endParaRPr sz="3580" b="1"/>
          </a:p>
        </p:txBody>
      </p:sp>
      <p:sp>
        <p:nvSpPr>
          <p:cNvPr id="55" name="Google Shape;55;p13"/>
          <p:cNvSpPr txBox="1">
            <a:spLocks noGrp="1"/>
          </p:cNvSpPr>
          <p:nvPr>
            <p:ph type="subTitle" idx="1"/>
          </p:nvPr>
        </p:nvSpPr>
        <p:spPr>
          <a:xfrm>
            <a:off x="311700" y="4780900"/>
            <a:ext cx="8520600" cy="26700"/>
          </a:xfrm>
          <a:prstGeom prst="rect">
            <a:avLst/>
          </a:prstGeom>
        </p:spPr>
        <p:txBody>
          <a:bodyPr spcFirstLastPara="1" wrap="square" lIns="91425" tIns="91425" rIns="91425" bIns="91425" anchor="t" anchorCtr="0">
            <a:normAutofit fontScale="25000" lnSpcReduction="20000"/>
          </a:bodyPr>
          <a:lstStyle/>
          <a:p>
            <a:pPr marL="0" lvl="0" indent="0" algn="ctr" rtl="0">
              <a:spcBef>
                <a:spcPts val="0"/>
              </a:spcBef>
              <a:spcAft>
                <a:spcPts val="0"/>
              </a:spcAft>
              <a:buNone/>
            </a:pPr>
            <a:r>
              <a:rPr lang="es"/>
              <a:t>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      </a:t>
            </a:r>
            <a:endParaRPr/>
          </a:p>
          <a:p>
            <a:pPr marL="0" lvl="0" indent="0" algn="l" rtl="0">
              <a:spcBef>
                <a:spcPts val="0"/>
              </a:spcBef>
              <a:spcAft>
                <a:spcPts val="0"/>
              </a:spcAft>
              <a:buNone/>
            </a:pPr>
            <a:endParaRPr/>
          </a:p>
        </p:txBody>
      </p:sp>
      <p:sp>
        <p:nvSpPr>
          <p:cNvPr id="111" name="Google Shape;111;p22"/>
          <p:cNvSpPr txBox="1">
            <a:spLocks noGrp="1"/>
          </p:cNvSpPr>
          <p:nvPr>
            <p:ph type="body" idx="1"/>
          </p:nvPr>
        </p:nvSpPr>
        <p:spPr>
          <a:xfrm>
            <a:off x="311700" y="126225"/>
            <a:ext cx="8520600" cy="5143500"/>
          </a:xfrm>
          <a:prstGeom prst="rect">
            <a:avLst/>
          </a:prstGeom>
        </p:spPr>
        <p:txBody>
          <a:bodyPr spcFirstLastPara="1" wrap="square" lIns="91425" tIns="91425" rIns="91425" bIns="91425" anchor="t" anchorCtr="0">
            <a:normAutofit/>
          </a:bodyPr>
          <a:lstStyle/>
          <a:p>
            <a:pPr marL="0" lvl="0" indent="0" algn="l" rtl="0">
              <a:lnSpc>
                <a:spcPct val="161052"/>
              </a:lnSpc>
              <a:spcBef>
                <a:spcPts val="800"/>
              </a:spcBef>
              <a:spcAft>
                <a:spcPts val="0"/>
              </a:spcAft>
              <a:buNone/>
            </a:pPr>
            <a:r>
              <a:rPr lang="es" sz="1900" b="1">
                <a:solidFill>
                  <a:schemeClr val="dk1"/>
                </a:solidFill>
                <a:highlight>
                  <a:srgbClr val="FFFFFF"/>
                </a:highlight>
                <a:latin typeface="Verdana"/>
                <a:ea typeface="Verdana"/>
                <a:cs typeface="Verdana"/>
                <a:sym typeface="Verdana"/>
              </a:rPr>
              <a:t>Gestión del Cambio y Cultura para la seguridad                                                                               </a:t>
            </a:r>
            <a:r>
              <a:rPr lang="es" sz="1150">
                <a:solidFill>
                  <a:schemeClr val="dk1"/>
                </a:solidFill>
                <a:highlight>
                  <a:srgbClr val="FFFFFF"/>
                </a:highlight>
                <a:latin typeface="Verdana"/>
                <a:ea typeface="Verdana"/>
                <a:cs typeface="Verdana"/>
                <a:sym typeface="Verdana"/>
              </a:rPr>
              <a:t>Esta gestión se enfoca a lograr un nivel alto de compromiso y actuación de todos los integrantes de la organización como parte fundamental del modelo de seguridad de la información. Esta gestión se convierte en un medio de vital importancia para difundir la estrategia de seguridad de la información a los diferentes niveles de la organización, para generar un cambio positivo hacia los nuevos papeles que entrarán a jugar las personas en la protección de los activos de información del negocio. El hecho de no tener un nivel adecuado de sensibilización en seguridad de la información deja en una situación de riesgo a la organización.</a:t>
            </a:r>
            <a:endParaRPr sz="1150">
              <a:solidFill>
                <a:schemeClr val="dk1"/>
              </a:solidFill>
              <a:highlight>
                <a:srgbClr val="FFFFFF"/>
              </a:highlight>
              <a:latin typeface="Verdana"/>
              <a:ea typeface="Verdana"/>
              <a:cs typeface="Verdana"/>
              <a:sym typeface="Verdana"/>
            </a:endParaRPr>
          </a:p>
          <a:p>
            <a:pPr marL="0" lvl="0" indent="0" algn="l" rtl="0">
              <a:lnSpc>
                <a:spcPct val="161052"/>
              </a:lnSpc>
              <a:spcBef>
                <a:spcPts val="800"/>
              </a:spcBef>
              <a:spcAft>
                <a:spcPts val="0"/>
              </a:spcAft>
              <a:buNone/>
            </a:pPr>
            <a:r>
              <a:rPr lang="es" sz="1900" b="1">
                <a:solidFill>
                  <a:schemeClr val="dk1"/>
                </a:solidFill>
                <a:highlight>
                  <a:srgbClr val="FFFFFF"/>
                </a:highlight>
                <a:latin typeface="Verdana"/>
                <a:ea typeface="Verdana"/>
                <a:cs typeface="Verdana"/>
                <a:sym typeface="Verdana"/>
              </a:rPr>
              <a:t>Gestión de la Estrategia de seguridad de la información</a:t>
            </a:r>
            <a:r>
              <a:rPr lang="es" sz="1150" b="1" i="1">
                <a:solidFill>
                  <a:schemeClr val="dk1"/>
                </a:solidFill>
                <a:highlight>
                  <a:srgbClr val="FFFFFF"/>
                </a:highlight>
                <a:latin typeface="Verdana"/>
                <a:ea typeface="Verdana"/>
                <a:cs typeface="Verdana"/>
                <a:sym typeface="Verdana"/>
              </a:rPr>
              <a:t>               </a:t>
            </a:r>
            <a:r>
              <a:rPr lang="es" sz="1150">
                <a:solidFill>
                  <a:schemeClr val="dk1"/>
                </a:solidFill>
                <a:highlight>
                  <a:srgbClr val="FFFFFF"/>
                </a:highlight>
                <a:latin typeface="Verdana"/>
                <a:ea typeface="Verdana"/>
                <a:cs typeface="Verdana"/>
                <a:sym typeface="Verdana"/>
              </a:rPr>
              <a:t>Para poder controlar y dirigir todas estas gestiones se hace necesario que la organización despliegue las mismas desde el más alto nivel de la organización, a través de:</a:t>
            </a:r>
            <a:endParaRPr sz="1150">
              <a:solidFill>
                <a:schemeClr val="dk1"/>
              </a:solidFill>
              <a:highlight>
                <a:srgbClr val="FFFFFF"/>
              </a:highlight>
              <a:latin typeface="Verdana"/>
              <a:ea typeface="Verdana"/>
              <a:cs typeface="Verdana"/>
              <a:sym typeface="Verdana"/>
            </a:endParaRPr>
          </a:p>
          <a:p>
            <a:pPr marL="0" lvl="0" indent="0" algn="just" rtl="0">
              <a:spcBef>
                <a:spcPts val="800"/>
              </a:spcBef>
              <a:spcAft>
                <a:spcPts val="0"/>
              </a:spcAft>
              <a:buNone/>
            </a:pPr>
            <a:r>
              <a:rPr lang="es" sz="1150">
                <a:solidFill>
                  <a:schemeClr val="dk1"/>
                </a:solidFill>
                <a:highlight>
                  <a:srgbClr val="FFFFFF"/>
                </a:highlight>
                <a:latin typeface="Verdana"/>
                <a:ea typeface="Verdana"/>
                <a:cs typeface="Verdana"/>
                <a:sym typeface="Verdana"/>
              </a:rPr>
              <a:t>Declaraciones Formales de Intención y Compromiso: Estas se materializan a través de políticas organizacionales que la alta dirección presenta a la organización (Por ejemplo: Política de seguridad de la información, o de la Información). Todos los demás niveles de documentación relacionados con la seguridad de la información a través de la organización, (Normas, Procedimientos, guías, etc) deben estar alineados y deben apoyar estas declaraciones de alto nivel, para que las mismas sean operativas y coherentes a través de las diferentes gestiones de seguridad.</a:t>
            </a:r>
            <a:endParaRPr sz="1150">
              <a:solidFill>
                <a:schemeClr val="dk1"/>
              </a:solidFill>
              <a:highlight>
                <a:srgbClr val="FFFFFF"/>
              </a:highlight>
              <a:latin typeface="Verdana"/>
              <a:ea typeface="Verdana"/>
              <a:cs typeface="Verdana"/>
              <a:sym typeface="Verdana"/>
            </a:endParaRPr>
          </a:p>
          <a:p>
            <a:pPr marL="0" lvl="0" indent="0" algn="l" rtl="0">
              <a:lnSpc>
                <a:spcPct val="161052"/>
              </a:lnSpc>
              <a:spcBef>
                <a:spcPts val="1100"/>
              </a:spcBef>
              <a:spcAft>
                <a:spcPts val="800"/>
              </a:spcAft>
              <a:buClr>
                <a:schemeClr val="dk1"/>
              </a:buClr>
              <a:buSzPts val="1100"/>
              <a:buFont typeface="Arial"/>
              <a:buNone/>
            </a:pPr>
            <a:endParaRPr sz="1150">
              <a:solidFill>
                <a:srgbClr val="79767F"/>
              </a:solidFill>
              <a:highlight>
                <a:srgbClr val="FFFFFF"/>
              </a:highlight>
              <a:latin typeface="Verdana"/>
              <a:ea typeface="Verdana"/>
              <a:cs typeface="Verdana"/>
              <a:sym typeface="Verdan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       </a:t>
            </a:r>
            <a:endParaRPr/>
          </a:p>
          <a:p>
            <a:pPr marL="0" lvl="0" indent="0" algn="l" rtl="0">
              <a:spcBef>
                <a:spcPts val="0"/>
              </a:spcBef>
              <a:spcAft>
                <a:spcPts val="0"/>
              </a:spcAft>
              <a:buNone/>
            </a:pPr>
            <a:endParaRPr/>
          </a:p>
        </p:txBody>
      </p:sp>
      <p:sp>
        <p:nvSpPr>
          <p:cNvPr id="117" name="Google Shape;117;p23"/>
          <p:cNvSpPr txBox="1">
            <a:spLocks noGrp="1"/>
          </p:cNvSpPr>
          <p:nvPr>
            <p:ph type="body" idx="1"/>
          </p:nvPr>
        </p:nvSpPr>
        <p:spPr>
          <a:xfrm>
            <a:off x="311700" y="174575"/>
            <a:ext cx="8520600" cy="4394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s"/>
              <a:t>       </a:t>
            </a:r>
            <a:endParaRPr/>
          </a:p>
        </p:txBody>
      </p:sp>
      <p:pic>
        <p:nvPicPr>
          <p:cNvPr id="118" name="Google Shape;118;p23"/>
          <p:cNvPicPr preferRelativeResize="0"/>
          <p:nvPr/>
        </p:nvPicPr>
        <p:blipFill>
          <a:blip r:embed="rId3">
            <a:alphaModFix/>
          </a:blip>
          <a:stretch>
            <a:fillRect/>
          </a:stretch>
        </p:blipFill>
        <p:spPr>
          <a:xfrm>
            <a:off x="1853275" y="389450"/>
            <a:ext cx="6029850" cy="4096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  </a:t>
            </a:r>
            <a:endParaRPr/>
          </a:p>
          <a:p>
            <a:pPr marL="0" lvl="0" indent="0" algn="l" rtl="0">
              <a:spcBef>
                <a:spcPts val="0"/>
              </a:spcBef>
              <a:spcAft>
                <a:spcPts val="0"/>
              </a:spcAft>
              <a:buNone/>
            </a:pPr>
            <a:endParaRPr/>
          </a:p>
        </p:txBody>
      </p:sp>
      <p:sp>
        <p:nvSpPr>
          <p:cNvPr id="61" name="Google Shape;61;p14"/>
          <p:cNvSpPr txBox="1">
            <a:spLocks noGrp="1"/>
          </p:cNvSpPr>
          <p:nvPr>
            <p:ph type="body" idx="1"/>
          </p:nvPr>
        </p:nvSpPr>
        <p:spPr>
          <a:xfrm>
            <a:off x="311700" y="644625"/>
            <a:ext cx="8520600" cy="3924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a:t>  </a:t>
            </a:r>
            <a:endParaRPr/>
          </a:p>
          <a:p>
            <a:pPr marL="0" lvl="0" indent="0" algn="l" rtl="0">
              <a:spcBef>
                <a:spcPts val="1200"/>
              </a:spcBef>
              <a:spcAft>
                <a:spcPts val="1200"/>
              </a:spcAft>
              <a:buNone/>
            </a:pPr>
            <a:endParaRPr/>
          </a:p>
        </p:txBody>
      </p:sp>
      <p:pic>
        <p:nvPicPr>
          <p:cNvPr id="62" name="Google Shape;62;p14"/>
          <p:cNvPicPr preferRelativeResize="0"/>
          <p:nvPr/>
        </p:nvPicPr>
        <p:blipFill>
          <a:blip r:embed="rId3">
            <a:alphaModFix/>
          </a:blip>
          <a:stretch>
            <a:fillRect/>
          </a:stretch>
        </p:blipFill>
        <p:spPr>
          <a:xfrm>
            <a:off x="1339900" y="510325"/>
            <a:ext cx="6972975" cy="40586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  </a:t>
            </a:r>
            <a:endParaRPr/>
          </a:p>
          <a:p>
            <a:pPr marL="0" lvl="0" indent="0" algn="l" rtl="0">
              <a:spcBef>
                <a:spcPts val="0"/>
              </a:spcBef>
              <a:spcAft>
                <a:spcPts val="0"/>
              </a:spcAft>
              <a:buNone/>
            </a:pPr>
            <a:endParaRPr/>
          </a:p>
        </p:txBody>
      </p:sp>
      <p:sp>
        <p:nvSpPr>
          <p:cNvPr id="68" name="Google Shape;68;p15"/>
          <p:cNvSpPr txBox="1">
            <a:spLocks noGrp="1"/>
          </p:cNvSpPr>
          <p:nvPr>
            <p:ph type="body" idx="1"/>
          </p:nvPr>
        </p:nvSpPr>
        <p:spPr>
          <a:xfrm>
            <a:off x="311700" y="201450"/>
            <a:ext cx="8520600" cy="4942200"/>
          </a:xfrm>
          <a:prstGeom prst="rect">
            <a:avLst/>
          </a:prstGeom>
        </p:spPr>
        <p:txBody>
          <a:bodyPr spcFirstLastPara="1" wrap="square" lIns="91425" tIns="91425" rIns="91425" bIns="91425" anchor="t" anchorCtr="0">
            <a:normAutofit fontScale="92500"/>
          </a:bodyPr>
          <a:lstStyle/>
          <a:p>
            <a:pPr marL="0" lvl="0" indent="0" algn="just" rtl="0">
              <a:spcBef>
                <a:spcPts val="0"/>
              </a:spcBef>
              <a:spcAft>
                <a:spcPts val="0"/>
              </a:spcAft>
              <a:buClr>
                <a:schemeClr val="dk1"/>
              </a:buClr>
              <a:buSzPts val="1100"/>
              <a:buFont typeface="Arial"/>
              <a:buNone/>
            </a:pPr>
            <a:r>
              <a:rPr lang="es" sz="1550" dirty="0">
                <a:solidFill>
                  <a:schemeClr val="dk1"/>
                </a:solidFill>
                <a:highlight>
                  <a:srgbClr val="FFFFFF"/>
                </a:highlight>
                <a:latin typeface="Verdana"/>
                <a:ea typeface="Verdana"/>
                <a:cs typeface="Verdana"/>
                <a:sym typeface="Verdana"/>
              </a:rPr>
              <a:t>Se presenta un conjunto de gestiones que deberían definir e implementar las empresas para ir avanzando en el nivel de madurez de su modelo de seguridad de la información, teniendo como base:</a:t>
            </a:r>
            <a:endParaRPr sz="1550" dirty="0">
              <a:solidFill>
                <a:schemeClr val="dk1"/>
              </a:solidFill>
              <a:highlight>
                <a:srgbClr val="FFFFFF"/>
              </a:highlight>
              <a:latin typeface="Verdana"/>
              <a:ea typeface="Verdana"/>
              <a:cs typeface="Verdana"/>
              <a:sym typeface="Verdana"/>
            </a:endParaRPr>
          </a:p>
          <a:p>
            <a:pPr marL="647700" lvl="0" indent="-327025" algn="l" rtl="0">
              <a:lnSpc>
                <a:spcPct val="130434"/>
              </a:lnSpc>
              <a:spcBef>
                <a:spcPts val="1100"/>
              </a:spcBef>
              <a:spcAft>
                <a:spcPts val="0"/>
              </a:spcAft>
              <a:buClr>
                <a:schemeClr val="dk1"/>
              </a:buClr>
              <a:buSzPts val="1550"/>
              <a:buFont typeface="Verdana"/>
              <a:buChar char="●"/>
            </a:pPr>
            <a:r>
              <a:rPr lang="es" sz="1550" dirty="0">
                <a:solidFill>
                  <a:schemeClr val="dk1"/>
                </a:solidFill>
                <a:highlight>
                  <a:srgbClr val="FFFFFF"/>
                </a:highlight>
                <a:latin typeface="Verdana"/>
                <a:ea typeface="Verdana"/>
                <a:cs typeface="Verdana"/>
                <a:sym typeface="Verdana"/>
              </a:rPr>
              <a:t>Los activos de información.</a:t>
            </a:r>
            <a:endParaRPr sz="1550" dirty="0">
              <a:solidFill>
                <a:schemeClr val="dk1"/>
              </a:solidFill>
              <a:highlight>
                <a:srgbClr val="FFFFFF"/>
              </a:highlight>
              <a:latin typeface="Verdana"/>
              <a:ea typeface="Verdana"/>
              <a:cs typeface="Verdana"/>
              <a:sym typeface="Verdana"/>
            </a:endParaRPr>
          </a:p>
          <a:p>
            <a:pPr marL="647700" lvl="0" indent="-327025" algn="l" rtl="0">
              <a:lnSpc>
                <a:spcPct val="130434"/>
              </a:lnSpc>
              <a:spcBef>
                <a:spcPts val="0"/>
              </a:spcBef>
              <a:spcAft>
                <a:spcPts val="0"/>
              </a:spcAft>
              <a:buClr>
                <a:schemeClr val="dk1"/>
              </a:buClr>
              <a:buSzPts val="1550"/>
              <a:buFont typeface="Verdana"/>
              <a:buChar char="●"/>
            </a:pPr>
            <a:r>
              <a:rPr lang="es" sz="1550" dirty="0">
                <a:solidFill>
                  <a:schemeClr val="dk1"/>
                </a:solidFill>
                <a:highlight>
                  <a:srgbClr val="FFFFFF"/>
                </a:highlight>
                <a:latin typeface="Verdana"/>
                <a:ea typeface="Verdana"/>
                <a:cs typeface="Verdana"/>
                <a:sym typeface="Verdana"/>
              </a:rPr>
              <a:t>Los riesgos de seguridad de la información.</a:t>
            </a:r>
            <a:endParaRPr sz="1550" dirty="0">
              <a:solidFill>
                <a:schemeClr val="dk1"/>
              </a:solidFill>
              <a:highlight>
                <a:srgbClr val="FFFFFF"/>
              </a:highlight>
              <a:latin typeface="Verdana"/>
              <a:ea typeface="Verdana"/>
              <a:cs typeface="Verdana"/>
              <a:sym typeface="Verdana"/>
            </a:endParaRPr>
          </a:p>
          <a:p>
            <a:pPr marL="647700" lvl="0" indent="-327025" algn="l" rtl="0">
              <a:lnSpc>
                <a:spcPct val="130434"/>
              </a:lnSpc>
              <a:spcBef>
                <a:spcPts val="0"/>
              </a:spcBef>
              <a:spcAft>
                <a:spcPts val="0"/>
              </a:spcAft>
              <a:buClr>
                <a:schemeClr val="dk1"/>
              </a:buClr>
              <a:buSzPts val="1550"/>
              <a:buFont typeface="Verdana"/>
              <a:buChar char="●"/>
            </a:pPr>
            <a:r>
              <a:rPr lang="es" sz="1550" dirty="0">
                <a:solidFill>
                  <a:schemeClr val="dk1"/>
                </a:solidFill>
                <a:highlight>
                  <a:srgbClr val="FFFFFF"/>
                </a:highlight>
                <a:latin typeface="Verdana"/>
                <a:ea typeface="Verdana"/>
                <a:cs typeface="Verdana"/>
                <a:sym typeface="Verdana"/>
              </a:rPr>
              <a:t>Los incidentes de seguridad de la información.</a:t>
            </a:r>
            <a:endParaRPr sz="1550" dirty="0">
              <a:solidFill>
                <a:schemeClr val="dk1"/>
              </a:solidFill>
              <a:highlight>
                <a:srgbClr val="FFFFFF"/>
              </a:highlight>
              <a:latin typeface="Verdana"/>
              <a:ea typeface="Verdana"/>
              <a:cs typeface="Verdana"/>
              <a:sym typeface="Verdana"/>
            </a:endParaRPr>
          </a:p>
          <a:p>
            <a:pPr marL="647700" lvl="0" indent="-327025" algn="l" rtl="0">
              <a:lnSpc>
                <a:spcPct val="130434"/>
              </a:lnSpc>
              <a:spcBef>
                <a:spcPts val="0"/>
              </a:spcBef>
              <a:spcAft>
                <a:spcPts val="0"/>
              </a:spcAft>
              <a:buClr>
                <a:schemeClr val="dk1"/>
              </a:buClr>
              <a:buSzPts val="1550"/>
              <a:buFont typeface="Verdana"/>
              <a:buChar char="●"/>
            </a:pPr>
            <a:r>
              <a:rPr lang="es" sz="1550" dirty="0">
                <a:solidFill>
                  <a:schemeClr val="dk1"/>
                </a:solidFill>
                <a:highlight>
                  <a:srgbClr val="FFFFFF"/>
                </a:highlight>
                <a:latin typeface="Verdana"/>
                <a:ea typeface="Verdana"/>
                <a:cs typeface="Verdana"/>
                <a:sym typeface="Verdana"/>
              </a:rPr>
              <a:t>El cumplimiento.</a:t>
            </a:r>
            <a:endParaRPr sz="1550" dirty="0">
              <a:solidFill>
                <a:schemeClr val="dk1"/>
              </a:solidFill>
              <a:highlight>
                <a:srgbClr val="FFFFFF"/>
              </a:highlight>
              <a:latin typeface="Verdana"/>
              <a:ea typeface="Verdana"/>
              <a:cs typeface="Verdana"/>
              <a:sym typeface="Verdana"/>
            </a:endParaRPr>
          </a:p>
          <a:p>
            <a:pPr marL="647700" lvl="0" indent="-327025" algn="l" rtl="0">
              <a:lnSpc>
                <a:spcPct val="130434"/>
              </a:lnSpc>
              <a:spcBef>
                <a:spcPts val="0"/>
              </a:spcBef>
              <a:spcAft>
                <a:spcPts val="0"/>
              </a:spcAft>
              <a:buClr>
                <a:schemeClr val="dk1"/>
              </a:buClr>
              <a:buSzPts val="1550"/>
              <a:buFont typeface="Verdana"/>
              <a:buChar char="●"/>
            </a:pPr>
            <a:r>
              <a:rPr lang="es" sz="1550" dirty="0">
                <a:solidFill>
                  <a:schemeClr val="dk1"/>
                </a:solidFill>
                <a:highlight>
                  <a:srgbClr val="FFFFFF"/>
                </a:highlight>
                <a:latin typeface="Verdana"/>
                <a:ea typeface="Verdana"/>
                <a:cs typeface="Verdana"/>
                <a:sym typeface="Verdana"/>
              </a:rPr>
              <a:t>La continuidad del Negocio.</a:t>
            </a:r>
            <a:endParaRPr sz="1550" dirty="0">
              <a:solidFill>
                <a:schemeClr val="dk1"/>
              </a:solidFill>
              <a:highlight>
                <a:srgbClr val="FFFFFF"/>
              </a:highlight>
              <a:latin typeface="Verdana"/>
              <a:ea typeface="Verdana"/>
              <a:cs typeface="Verdana"/>
              <a:sym typeface="Verdana"/>
            </a:endParaRPr>
          </a:p>
          <a:p>
            <a:pPr marL="647700" lvl="0" indent="-327025" algn="l" rtl="0">
              <a:lnSpc>
                <a:spcPct val="130434"/>
              </a:lnSpc>
              <a:spcBef>
                <a:spcPts val="0"/>
              </a:spcBef>
              <a:spcAft>
                <a:spcPts val="0"/>
              </a:spcAft>
              <a:buClr>
                <a:schemeClr val="dk1"/>
              </a:buClr>
              <a:buSzPts val="1550"/>
              <a:buFont typeface="Verdana"/>
              <a:buChar char="●"/>
            </a:pPr>
            <a:r>
              <a:rPr lang="es" sz="1550" dirty="0">
                <a:solidFill>
                  <a:schemeClr val="dk1"/>
                </a:solidFill>
                <a:highlight>
                  <a:srgbClr val="FFFFFF"/>
                </a:highlight>
                <a:latin typeface="Verdana"/>
                <a:ea typeface="Verdana"/>
                <a:cs typeface="Verdana"/>
                <a:sym typeface="Verdana"/>
              </a:rPr>
              <a:t>El cambio y cultura para la seguridad de la información.</a:t>
            </a:r>
            <a:endParaRPr sz="1550" dirty="0">
              <a:solidFill>
                <a:schemeClr val="dk1"/>
              </a:solidFill>
              <a:highlight>
                <a:srgbClr val="FFFFFF"/>
              </a:highlight>
              <a:latin typeface="Verdana"/>
              <a:ea typeface="Verdana"/>
              <a:cs typeface="Verdana"/>
              <a:sym typeface="Verdana"/>
            </a:endParaRPr>
          </a:p>
          <a:p>
            <a:pPr marL="647700" lvl="0" indent="-327025" algn="l" rtl="0">
              <a:lnSpc>
                <a:spcPct val="130434"/>
              </a:lnSpc>
              <a:spcBef>
                <a:spcPts val="0"/>
              </a:spcBef>
              <a:spcAft>
                <a:spcPts val="0"/>
              </a:spcAft>
              <a:buClr>
                <a:schemeClr val="dk1"/>
              </a:buClr>
              <a:buSzPts val="1550"/>
              <a:buFont typeface="Verdana"/>
              <a:buChar char="●"/>
            </a:pPr>
            <a:r>
              <a:rPr lang="es" sz="1550" dirty="0">
                <a:solidFill>
                  <a:schemeClr val="dk1"/>
                </a:solidFill>
                <a:highlight>
                  <a:srgbClr val="FFFFFF"/>
                </a:highlight>
                <a:latin typeface="Verdana"/>
                <a:ea typeface="Verdana"/>
                <a:cs typeface="Verdana"/>
                <a:sym typeface="Verdana"/>
              </a:rPr>
              <a:t>La Estrategia de seguridad de la información.</a:t>
            </a:r>
            <a:endParaRPr sz="1550" dirty="0">
              <a:solidFill>
                <a:schemeClr val="dk1"/>
              </a:solidFill>
              <a:highlight>
                <a:srgbClr val="FFFFFF"/>
              </a:highlight>
              <a:latin typeface="Verdana"/>
              <a:ea typeface="Verdana"/>
              <a:cs typeface="Verdana"/>
              <a:sym typeface="Verdana"/>
            </a:endParaRPr>
          </a:p>
          <a:p>
            <a:pPr marL="0" lvl="0" indent="0" algn="l" rtl="0">
              <a:spcBef>
                <a:spcPts val="2200"/>
              </a:spcBef>
              <a:spcAft>
                <a:spcPts val="1200"/>
              </a:spcAft>
              <a:buNone/>
            </a:pPr>
            <a:r>
              <a:rPr lang="es" sz="1350" b="1" dirty="0">
                <a:solidFill>
                  <a:schemeClr val="dk1"/>
                </a:solidFill>
                <a:highlight>
                  <a:srgbClr val="FFFFFF"/>
                </a:highlight>
                <a:latin typeface="Verdana"/>
                <a:ea typeface="Verdana"/>
                <a:cs typeface="Verdana"/>
                <a:sym typeface="Verdana"/>
              </a:rPr>
              <a:t>La norma internacional ISO/IEC 27001</a:t>
            </a:r>
            <a:r>
              <a:rPr lang="es" sz="1350" dirty="0">
                <a:solidFill>
                  <a:schemeClr val="dk1"/>
                </a:solidFill>
                <a:highlight>
                  <a:srgbClr val="FFFFFF"/>
                </a:highlight>
                <a:latin typeface="Verdana"/>
                <a:ea typeface="Verdana"/>
                <a:cs typeface="Verdana"/>
                <a:sym typeface="Verdana"/>
              </a:rPr>
              <a:t> ha sido presentada como un modelo para el establecimiento, implementación, operación, seguimiento, revisión, mantenimiento y mejora (y alcance  *extra) de un sistema de gestión de seguridad de la información, lo cual a priori nos indica que se puede generar un marco formal a través del cual se gestiona la seguridad de la información en las organizaciones. (se estan aplicando medidas pro-activas. El riesgo que no se puede eliminar es el residual, dentro de este entra aquel riesgo que se acepta debido a que asegurarlo generaria costos superiores a los del activo)</a:t>
            </a:r>
            <a:endParaRPr sz="2000" dirty="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    </a:t>
            </a:r>
            <a:endParaRPr/>
          </a:p>
          <a:p>
            <a:pPr marL="0" lvl="0" indent="0" algn="l" rtl="0">
              <a:spcBef>
                <a:spcPts val="0"/>
              </a:spcBef>
              <a:spcAft>
                <a:spcPts val="0"/>
              </a:spcAft>
              <a:buNone/>
            </a:pPr>
            <a:endParaRPr/>
          </a:p>
        </p:txBody>
      </p:sp>
      <p:sp>
        <p:nvSpPr>
          <p:cNvPr id="74" name="Google Shape;74;p16"/>
          <p:cNvSpPr txBox="1">
            <a:spLocks noGrp="1"/>
          </p:cNvSpPr>
          <p:nvPr>
            <p:ph type="body" idx="1"/>
          </p:nvPr>
        </p:nvSpPr>
        <p:spPr>
          <a:xfrm>
            <a:off x="311700" y="53725"/>
            <a:ext cx="8520600" cy="4915200"/>
          </a:xfrm>
          <a:prstGeom prst="rect">
            <a:avLst/>
          </a:prstGeom>
        </p:spPr>
        <p:txBody>
          <a:bodyPr spcFirstLastPara="1" wrap="square" lIns="91425" tIns="91425" rIns="91425" bIns="91425" anchor="t" anchorCtr="0">
            <a:normAutofit lnSpcReduction="10000"/>
          </a:bodyPr>
          <a:lstStyle/>
          <a:p>
            <a:pPr marL="0" lvl="0" indent="0" algn="just" rtl="0">
              <a:spcBef>
                <a:spcPts val="0"/>
              </a:spcBef>
              <a:spcAft>
                <a:spcPts val="0"/>
              </a:spcAft>
              <a:buClr>
                <a:schemeClr val="dk1"/>
              </a:buClr>
              <a:buSzPts val="1100"/>
              <a:buFont typeface="Arial"/>
              <a:buNone/>
            </a:pPr>
            <a:r>
              <a:rPr lang="es" sz="1150" dirty="0">
                <a:solidFill>
                  <a:schemeClr val="dk1"/>
                </a:solidFill>
                <a:highlight>
                  <a:srgbClr val="FFFFFF"/>
                </a:highlight>
                <a:latin typeface="Verdana"/>
                <a:ea typeface="Verdana"/>
                <a:cs typeface="Verdana"/>
                <a:sym typeface="Verdana"/>
              </a:rPr>
              <a:t>Los esfuerzos realizados por las organizaciones para afrontar la problemática de la seguridad de la información, con relación a los riesgos que conlleva la pérdida de su </a:t>
            </a:r>
            <a:r>
              <a:rPr lang="es" sz="1150" b="1" dirty="0">
                <a:solidFill>
                  <a:schemeClr val="dk1"/>
                </a:solidFill>
                <a:highlight>
                  <a:srgbClr val="FFFFFF"/>
                </a:highlight>
                <a:latin typeface="Verdana"/>
                <a:ea typeface="Verdana"/>
                <a:cs typeface="Verdana"/>
                <a:sym typeface="Verdana"/>
              </a:rPr>
              <a:t>confidencialidad, integridad o disponibilidad</a:t>
            </a:r>
            <a:r>
              <a:rPr lang="es" sz="1150" dirty="0">
                <a:solidFill>
                  <a:schemeClr val="dk1"/>
                </a:solidFill>
                <a:highlight>
                  <a:srgbClr val="FFFFFF"/>
                </a:highlight>
                <a:latin typeface="Verdana"/>
                <a:ea typeface="Verdana"/>
                <a:cs typeface="Verdana"/>
                <a:sym typeface="Verdana"/>
              </a:rPr>
              <a:t>, ha llevado a que las mismas aumenten cada año sus inversiones para </a:t>
            </a:r>
            <a:r>
              <a:rPr lang="es" sz="1150" u="sng" dirty="0">
                <a:solidFill>
                  <a:schemeClr val="dk1"/>
                </a:solidFill>
                <a:highlight>
                  <a:srgbClr val="FFFFFF"/>
                </a:highlight>
                <a:latin typeface="Verdana"/>
                <a:ea typeface="Verdana"/>
                <a:cs typeface="Verdana"/>
                <a:sym typeface="Verdana"/>
              </a:rPr>
              <a:t>minimizar el nivel de su exposición al riesgo</a:t>
            </a:r>
            <a:r>
              <a:rPr lang="es" sz="1150" dirty="0">
                <a:solidFill>
                  <a:schemeClr val="dk1"/>
                </a:solidFill>
                <a:highlight>
                  <a:srgbClr val="FFFFFF"/>
                </a:highlight>
                <a:latin typeface="Verdana"/>
                <a:ea typeface="Verdana"/>
                <a:cs typeface="Verdana"/>
                <a:sym typeface="Verdana"/>
              </a:rPr>
              <a:t>. Estas inversiones se traducen en proyectos que van desde una implementación tecnológica, que constituye un control de seguridad específico para la información, hasta proyectos tendientes a definir e implementar modelos de seguridad que permitan hacer una gestión continua de una estrategia de seguridad de la información, que debe implementarse y mejorase a través del tiempo.</a:t>
            </a:r>
            <a:endParaRPr sz="1150" dirty="0">
              <a:solidFill>
                <a:schemeClr val="dk1"/>
              </a:solidFill>
              <a:highlight>
                <a:srgbClr val="FFFFFF"/>
              </a:highlight>
              <a:latin typeface="Verdana"/>
              <a:ea typeface="Verdana"/>
              <a:cs typeface="Verdana"/>
              <a:sym typeface="Verdana"/>
            </a:endParaRPr>
          </a:p>
          <a:p>
            <a:pPr marL="0" lvl="0" indent="0" algn="just" rtl="0">
              <a:spcBef>
                <a:spcPts val="1100"/>
              </a:spcBef>
              <a:spcAft>
                <a:spcPts val="0"/>
              </a:spcAft>
              <a:buClr>
                <a:schemeClr val="dk1"/>
              </a:buClr>
              <a:buSzPts val="1100"/>
              <a:buFont typeface="Arial"/>
              <a:buNone/>
            </a:pPr>
            <a:r>
              <a:rPr lang="es" sz="1150" b="1" dirty="0">
                <a:solidFill>
                  <a:schemeClr val="dk1"/>
                </a:solidFill>
                <a:highlight>
                  <a:srgbClr val="FFFFFF"/>
                </a:highlight>
                <a:latin typeface="Verdana"/>
                <a:ea typeface="Verdana"/>
                <a:cs typeface="Verdana"/>
                <a:sym typeface="Verdana"/>
              </a:rPr>
              <a:t>La seguridad de la información</a:t>
            </a:r>
            <a:r>
              <a:rPr lang="es" sz="1150" dirty="0">
                <a:solidFill>
                  <a:schemeClr val="dk1"/>
                </a:solidFill>
                <a:highlight>
                  <a:srgbClr val="FFFFFF"/>
                </a:highlight>
                <a:latin typeface="Verdana"/>
                <a:ea typeface="Verdana"/>
                <a:cs typeface="Verdana"/>
                <a:sym typeface="Verdana"/>
              </a:rPr>
              <a:t> es definida por la norma ISO/IEC 27001 como: “La Preservación de la confidencialidad, la integridad y la disponibilidad de la información; además puede involucrar otras propiedades (de la info) tales como:</a:t>
            </a:r>
            <a:r>
              <a:rPr lang="es" sz="1150" b="1" dirty="0">
                <a:solidFill>
                  <a:schemeClr val="dk1"/>
                </a:solidFill>
                <a:highlight>
                  <a:srgbClr val="FFFFFF"/>
                </a:highlight>
                <a:latin typeface="Verdana"/>
                <a:ea typeface="Verdana"/>
                <a:cs typeface="Verdana"/>
                <a:sym typeface="Verdana"/>
              </a:rPr>
              <a:t> autenticidad, trazabilidad, no repudio y fiabilidad”</a:t>
            </a:r>
            <a:r>
              <a:rPr lang="es" sz="1150" dirty="0">
                <a:solidFill>
                  <a:schemeClr val="dk1"/>
                </a:solidFill>
                <a:highlight>
                  <a:srgbClr val="FFFFFF"/>
                </a:highlight>
                <a:latin typeface="Verdana"/>
                <a:ea typeface="Verdana"/>
                <a:cs typeface="Verdana"/>
                <a:sym typeface="Verdana"/>
              </a:rPr>
              <a:t>, de otra forma, y en un sentido práctico, como elemento de valor al negocio, puede definirse como: </a:t>
            </a:r>
            <a:r>
              <a:rPr lang="es" sz="1150" u="sng" dirty="0">
                <a:solidFill>
                  <a:schemeClr val="dk1"/>
                </a:solidFill>
                <a:highlight>
                  <a:srgbClr val="FFFFFF"/>
                </a:highlight>
                <a:latin typeface="Verdana"/>
                <a:ea typeface="Verdana"/>
                <a:cs typeface="Verdana"/>
                <a:sym typeface="Verdana"/>
              </a:rPr>
              <a:t>“La protección de la información contra una serie de amenazas para reducir el daño al negocio y maximizar las oportunidades y utilidades del mismo</a:t>
            </a:r>
            <a:r>
              <a:rPr lang="es" sz="1150" dirty="0">
                <a:solidFill>
                  <a:schemeClr val="dk1"/>
                </a:solidFill>
                <a:highlight>
                  <a:srgbClr val="FFFFFF"/>
                </a:highlight>
                <a:latin typeface="Verdana"/>
                <a:ea typeface="Verdana"/>
                <a:cs typeface="Verdana"/>
                <a:sym typeface="Verdana"/>
              </a:rPr>
              <a:t>”. Esta última definición nos sugiere con más fuerza que la seguridad de la información es un tema estratégico y de negocio que debe ser atendido desde la alta dirección.</a:t>
            </a:r>
            <a:endParaRPr sz="1150" dirty="0">
              <a:solidFill>
                <a:schemeClr val="dk1"/>
              </a:solidFill>
              <a:highlight>
                <a:srgbClr val="FFFFFF"/>
              </a:highlight>
              <a:latin typeface="Verdana"/>
              <a:ea typeface="Verdana"/>
              <a:cs typeface="Verdana"/>
              <a:sym typeface="Verdana"/>
            </a:endParaRPr>
          </a:p>
          <a:p>
            <a:pPr marL="0" lvl="0" indent="0" algn="just" rtl="0">
              <a:spcBef>
                <a:spcPts val="1100"/>
              </a:spcBef>
              <a:spcAft>
                <a:spcPts val="0"/>
              </a:spcAft>
              <a:buClr>
                <a:schemeClr val="dk1"/>
              </a:buClr>
              <a:buSzPts val="1100"/>
              <a:buFont typeface="Arial"/>
              <a:buNone/>
            </a:pPr>
            <a:r>
              <a:rPr lang="es" sz="1150" dirty="0">
                <a:solidFill>
                  <a:schemeClr val="dk1"/>
                </a:solidFill>
                <a:highlight>
                  <a:srgbClr val="FFFFFF"/>
                </a:highlight>
                <a:latin typeface="Verdana"/>
                <a:ea typeface="Verdana"/>
                <a:cs typeface="Verdana"/>
                <a:sym typeface="Verdana"/>
              </a:rPr>
              <a:t>En este sentido </a:t>
            </a:r>
            <a:r>
              <a:rPr lang="es" sz="1150" b="1" dirty="0">
                <a:solidFill>
                  <a:schemeClr val="dk1"/>
                </a:solidFill>
                <a:highlight>
                  <a:srgbClr val="FFFFFF"/>
                </a:highlight>
                <a:latin typeface="Verdana"/>
                <a:ea typeface="Verdana"/>
                <a:cs typeface="Verdana"/>
                <a:sym typeface="Verdana"/>
              </a:rPr>
              <a:t>gestionar es coordinar y dirigir una serie de actividades, con recursos disponibles, para conseguir determinados objetivos, lo cual implica amplias y fuertes interacciones fundamentalmente entre el entorno, las estructuras, los procesos y los productos que se deseen obtener.</a:t>
            </a:r>
            <a:endParaRPr sz="1150" b="1" dirty="0">
              <a:solidFill>
                <a:schemeClr val="dk1"/>
              </a:solidFill>
              <a:highlight>
                <a:srgbClr val="FFFFFF"/>
              </a:highlight>
              <a:latin typeface="Verdana"/>
              <a:ea typeface="Verdana"/>
              <a:cs typeface="Verdana"/>
              <a:sym typeface="Verdana"/>
            </a:endParaRPr>
          </a:p>
          <a:p>
            <a:pPr marL="0" lvl="0" indent="0" algn="just" rtl="0">
              <a:spcBef>
                <a:spcPts val="1100"/>
              </a:spcBef>
              <a:spcAft>
                <a:spcPts val="1100"/>
              </a:spcAft>
              <a:buClr>
                <a:schemeClr val="dk1"/>
              </a:buClr>
              <a:buSzPts val="1100"/>
              <a:buFont typeface="Arial"/>
              <a:buNone/>
            </a:pPr>
            <a:r>
              <a:rPr lang="es" sz="1150" dirty="0">
                <a:solidFill>
                  <a:schemeClr val="dk1"/>
                </a:solidFill>
                <a:highlight>
                  <a:srgbClr val="FFFFFF"/>
                </a:highlight>
                <a:latin typeface="Verdana"/>
                <a:ea typeface="Verdana"/>
                <a:cs typeface="Verdana"/>
                <a:sym typeface="Verdana"/>
              </a:rPr>
              <a:t>Teniendo en cuenta lo anterior, debemos reconocer que la gestión de la seguridad de la información requiere de una estrategia alineada con el negocio y sus objetivos, requiere de unos recursos y de un conjunto de actividades dirigidas y coordinadas por una organización de la seguridad que se extienda a través de toda la organización, desde la alta dirección hasta los usuarios finales.</a:t>
            </a:r>
            <a:endParaRPr sz="1150" dirty="0">
              <a:solidFill>
                <a:schemeClr val="dk1"/>
              </a:solidFill>
              <a:highlight>
                <a:srgbClr val="FFFFFF"/>
              </a:highlight>
              <a:latin typeface="Verdana"/>
              <a:ea typeface="Verdana"/>
              <a:cs typeface="Verdana"/>
              <a:sym typeface="Verdan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   </a:t>
            </a:r>
            <a:endParaRPr/>
          </a:p>
          <a:p>
            <a:pPr marL="0" lvl="0" indent="0" algn="l" rtl="0">
              <a:spcBef>
                <a:spcPts val="0"/>
              </a:spcBef>
              <a:spcAft>
                <a:spcPts val="0"/>
              </a:spcAft>
              <a:buNone/>
            </a:pPr>
            <a:endParaRPr/>
          </a:p>
        </p:txBody>
      </p:sp>
      <p:sp>
        <p:nvSpPr>
          <p:cNvPr id="80" name="Google Shape;80;p17"/>
          <p:cNvSpPr txBox="1">
            <a:spLocks noGrp="1"/>
          </p:cNvSpPr>
          <p:nvPr>
            <p:ph type="body" idx="1"/>
          </p:nvPr>
        </p:nvSpPr>
        <p:spPr>
          <a:xfrm>
            <a:off x="311700" y="0"/>
            <a:ext cx="8520600" cy="5076300"/>
          </a:xfrm>
          <a:prstGeom prst="rect">
            <a:avLst/>
          </a:prstGeom>
        </p:spPr>
        <p:txBody>
          <a:bodyPr spcFirstLastPara="1" wrap="square" lIns="91425" tIns="91425" rIns="91425" bIns="91425" anchor="t" anchorCtr="0">
            <a:noAutofit/>
          </a:bodyPr>
          <a:lstStyle/>
          <a:p>
            <a:pPr marL="0" lvl="0" indent="0" algn="l" rtl="0">
              <a:lnSpc>
                <a:spcPct val="161052"/>
              </a:lnSpc>
              <a:spcBef>
                <a:spcPts val="800"/>
              </a:spcBef>
              <a:spcAft>
                <a:spcPts val="0"/>
              </a:spcAft>
              <a:buClr>
                <a:schemeClr val="dk1"/>
              </a:buClr>
              <a:buSzPts val="1100"/>
              <a:buFont typeface="Arial"/>
              <a:buNone/>
            </a:pPr>
            <a:r>
              <a:rPr lang="es" sz="2000" b="1">
                <a:solidFill>
                  <a:schemeClr val="dk1"/>
                </a:solidFill>
                <a:highlight>
                  <a:srgbClr val="FFFFFF"/>
                </a:highlight>
                <a:latin typeface="Verdana"/>
                <a:ea typeface="Verdana"/>
                <a:cs typeface="Verdana"/>
                <a:sym typeface="Verdana"/>
              </a:rPr>
              <a:t>Gestión de Activos de Información</a:t>
            </a:r>
            <a:endParaRPr sz="1250" b="1" i="1">
              <a:solidFill>
                <a:schemeClr val="dk1"/>
              </a:solidFill>
              <a:highlight>
                <a:srgbClr val="FFFFFF"/>
              </a:highlight>
              <a:latin typeface="Verdana"/>
              <a:ea typeface="Verdana"/>
              <a:cs typeface="Verdana"/>
              <a:sym typeface="Verdana"/>
            </a:endParaRPr>
          </a:p>
          <a:p>
            <a:pPr marL="0" lvl="0" indent="0" algn="just" rtl="0">
              <a:spcBef>
                <a:spcPts val="800"/>
              </a:spcBef>
              <a:spcAft>
                <a:spcPts val="0"/>
              </a:spcAft>
              <a:buClr>
                <a:schemeClr val="dk1"/>
              </a:buClr>
              <a:buSzPts val="1100"/>
              <a:buFont typeface="Arial"/>
              <a:buNone/>
            </a:pPr>
            <a:r>
              <a:rPr lang="es" sz="1250">
                <a:solidFill>
                  <a:schemeClr val="dk1"/>
                </a:solidFill>
                <a:highlight>
                  <a:srgbClr val="FFFFFF"/>
                </a:highlight>
                <a:latin typeface="Verdana"/>
                <a:ea typeface="Verdana"/>
                <a:cs typeface="Verdana"/>
                <a:sym typeface="Verdana"/>
              </a:rPr>
              <a:t>En esta gestión se requiere identificar, valorar y clasificar los activos de información más importantes del negocio. Un activo de información en el contexto de un SGSI y con base en la norma ISO/IEC 27001 es: “algo a lo que una organización directamente le asigna un valor y por lo tanto la organización debe proteger”.</a:t>
            </a:r>
            <a:endParaRPr sz="1250">
              <a:solidFill>
                <a:schemeClr val="dk1"/>
              </a:solidFill>
              <a:highlight>
                <a:srgbClr val="FFFFFF"/>
              </a:highlight>
              <a:latin typeface="Verdana"/>
              <a:ea typeface="Verdana"/>
              <a:cs typeface="Verdana"/>
              <a:sym typeface="Verdana"/>
            </a:endParaRPr>
          </a:p>
          <a:p>
            <a:pPr marL="0" lvl="0" indent="0" algn="just" rtl="0">
              <a:spcBef>
                <a:spcPts val="1100"/>
              </a:spcBef>
              <a:spcAft>
                <a:spcPts val="0"/>
              </a:spcAft>
              <a:buNone/>
            </a:pPr>
            <a:r>
              <a:rPr lang="es" sz="1250">
                <a:solidFill>
                  <a:schemeClr val="dk1"/>
                </a:solidFill>
                <a:highlight>
                  <a:srgbClr val="FFFFFF"/>
                </a:highlight>
                <a:latin typeface="Verdana"/>
                <a:ea typeface="Verdana"/>
                <a:cs typeface="Verdana"/>
                <a:sym typeface="Verdana"/>
              </a:rPr>
              <a:t>Se debe considerar como un </a:t>
            </a:r>
            <a:r>
              <a:rPr lang="es" sz="1250" b="1">
                <a:solidFill>
                  <a:schemeClr val="dk1"/>
                </a:solidFill>
                <a:highlight>
                  <a:srgbClr val="FFFFFF"/>
                </a:highlight>
                <a:latin typeface="Verdana"/>
                <a:ea typeface="Verdana"/>
                <a:cs typeface="Verdana"/>
                <a:sym typeface="Verdana"/>
              </a:rPr>
              <a:t>activo de información</a:t>
            </a:r>
            <a:r>
              <a:rPr lang="es" sz="1250">
                <a:solidFill>
                  <a:schemeClr val="dk1"/>
                </a:solidFill>
                <a:highlight>
                  <a:srgbClr val="FFFFFF"/>
                </a:highlight>
                <a:latin typeface="Verdana"/>
                <a:ea typeface="Verdana"/>
                <a:cs typeface="Verdana"/>
                <a:sym typeface="Verdana"/>
              </a:rPr>
              <a:t> principalmente a cualquier conjunto de datos creado o utilizado por un proceso de la organización., así como el hardware y el software utilizado para su procesamiento o almacenamiento, los servicios utilizados para su transmisión o recepción y las herramientas y/o utilidades para el desarrollo y soporte de sistemas de información. En casos particulares, se puede considerar como un activo de información a personas que manejen datos, transacciones, o un conocimiento específico muy importante para la organización (Por ejemplo: secretos industriales, manejo de claves importantes, “know how”).</a:t>
            </a:r>
            <a:endParaRPr sz="1250">
              <a:solidFill>
                <a:schemeClr val="dk1"/>
              </a:solidFill>
              <a:highlight>
                <a:srgbClr val="FFFFFF"/>
              </a:highlight>
              <a:latin typeface="Verdana"/>
              <a:ea typeface="Verdana"/>
              <a:cs typeface="Verdana"/>
              <a:sym typeface="Verdana"/>
            </a:endParaRPr>
          </a:p>
          <a:p>
            <a:pPr marL="0" lvl="0" indent="0" algn="just" rtl="0">
              <a:spcBef>
                <a:spcPts val="1100"/>
              </a:spcBef>
              <a:spcAft>
                <a:spcPts val="0"/>
              </a:spcAft>
              <a:buNone/>
            </a:pPr>
            <a:r>
              <a:rPr lang="es" sz="1250">
                <a:solidFill>
                  <a:schemeClr val="dk1"/>
                </a:solidFill>
                <a:highlight>
                  <a:srgbClr val="FFFFFF"/>
                </a:highlight>
                <a:latin typeface="Verdana"/>
                <a:ea typeface="Verdana"/>
                <a:cs typeface="Verdana"/>
                <a:sym typeface="Verdana"/>
              </a:rPr>
              <a:t>1) </a:t>
            </a:r>
            <a:r>
              <a:rPr lang="es" sz="1250" b="1">
                <a:solidFill>
                  <a:schemeClr val="dk1"/>
                </a:solidFill>
                <a:highlight>
                  <a:srgbClr val="FFFFFF"/>
                </a:highlight>
                <a:latin typeface="Verdana"/>
                <a:ea typeface="Verdana"/>
                <a:cs typeface="Verdana"/>
                <a:sym typeface="Verdana"/>
              </a:rPr>
              <a:t>Inventario de Activos</a:t>
            </a:r>
            <a:r>
              <a:rPr lang="es" sz="1250">
                <a:solidFill>
                  <a:schemeClr val="dk1"/>
                </a:solidFill>
                <a:highlight>
                  <a:srgbClr val="FFFFFF"/>
                </a:highlight>
                <a:latin typeface="Verdana"/>
                <a:ea typeface="Verdana"/>
                <a:cs typeface="Verdana"/>
                <a:sym typeface="Verdana"/>
              </a:rPr>
              <a:t>: Todos los activos deben estar claramente identificados y se debe elaborar y mantener un inventario de todos los activos de información importantes de la organización.</a:t>
            </a:r>
            <a:endParaRPr sz="1250">
              <a:solidFill>
                <a:schemeClr val="dk1"/>
              </a:solidFill>
              <a:highlight>
                <a:srgbClr val="FFFFFF"/>
              </a:highlight>
              <a:latin typeface="Verdana"/>
              <a:ea typeface="Verdana"/>
              <a:cs typeface="Verdana"/>
              <a:sym typeface="Verdana"/>
            </a:endParaRPr>
          </a:p>
          <a:p>
            <a:pPr marL="0" lvl="0" indent="0" algn="just" rtl="0">
              <a:spcBef>
                <a:spcPts val="1100"/>
              </a:spcBef>
              <a:spcAft>
                <a:spcPts val="0"/>
              </a:spcAft>
              <a:buClr>
                <a:schemeClr val="dk1"/>
              </a:buClr>
              <a:buSzPts val="1100"/>
              <a:buFont typeface="Arial"/>
              <a:buNone/>
            </a:pPr>
            <a:r>
              <a:rPr lang="es" sz="1250">
                <a:solidFill>
                  <a:schemeClr val="dk1"/>
                </a:solidFill>
                <a:highlight>
                  <a:srgbClr val="FFFFFF"/>
                </a:highlight>
                <a:latin typeface="Verdana"/>
                <a:ea typeface="Verdana"/>
                <a:cs typeface="Verdana"/>
                <a:sym typeface="Verdana"/>
              </a:rPr>
              <a:t>Este inventario debe tener la valoración de cada activo, indicando bajo una escala definida por la organización, por ejemplo, si es de alto, medio, o bajo valor. Adicionalmente es importante que se indique cuáles son las propiedades más importantes de proteger para cada activo en términos de su Confidencialidad, Integridad y Disponibilidad, valorando cada propiedad. Se debe indicar cual es la ubicación del activo de información y cuales son los procesos que lo utilizan.</a:t>
            </a:r>
            <a:endParaRPr sz="1250">
              <a:solidFill>
                <a:schemeClr val="dk1"/>
              </a:solidFill>
              <a:highlight>
                <a:srgbClr val="FFFFFF"/>
              </a:highlight>
              <a:latin typeface="Verdana"/>
              <a:ea typeface="Verdana"/>
              <a:cs typeface="Verdana"/>
              <a:sym typeface="Verdana"/>
            </a:endParaRPr>
          </a:p>
          <a:p>
            <a:pPr marL="0" lvl="0" indent="0" algn="l" rtl="0">
              <a:spcBef>
                <a:spcPts val="1100"/>
              </a:spcBef>
              <a:spcAft>
                <a:spcPts val="1200"/>
              </a:spcAft>
              <a:buNone/>
            </a:pPr>
            <a:endParaRPr sz="19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 </a:t>
            </a:r>
            <a:endParaRPr/>
          </a:p>
        </p:txBody>
      </p:sp>
      <p:sp>
        <p:nvSpPr>
          <p:cNvPr id="86" name="Google Shape;86;p18"/>
          <p:cNvSpPr txBox="1">
            <a:spLocks noGrp="1"/>
          </p:cNvSpPr>
          <p:nvPr>
            <p:ph type="body" idx="1"/>
          </p:nvPr>
        </p:nvSpPr>
        <p:spPr>
          <a:xfrm>
            <a:off x="311700" y="94025"/>
            <a:ext cx="8520600" cy="4982400"/>
          </a:xfrm>
          <a:prstGeom prst="rect">
            <a:avLst/>
          </a:prstGeom>
        </p:spPr>
        <p:txBody>
          <a:bodyPr spcFirstLastPara="1" wrap="square" lIns="91425" tIns="91425" rIns="91425" bIns="91425" anchor="t" anchorCtr="0">
            <a:normAutofit/>
          </a:bodyPr>
          <a:lstStyle/>
          <a:p>
            <a:pPr marL="0" lvl="0" indent="0" algn="l" rtl="0">
              <a:lnSpc>
                <a:spcPct val="105000"/>
              </a:lnSpc>
              <a:spcBef>
                <a:spcPts val="0"/>
              </a:spcBef>
              <a:spcAft>
                <a:spcPts val="0"/>
              </a:spcAft>
              <a:buSzPts val="935"/>
              <a:buNone/>
            </a:pPr>
            <a:r>
              <a:rPr lang="es" sz="1430" b="1">
                <a:solidFill>
                  <a:schemeClr val="dk1"/>
                </a:solidFill>
              </a:rPr>
              <a:t>2) Propiedad de los Activo</a:t>
            </a:r>
            <a:r>
              <a:rPr lang="es" sz="1430">
                <a:solidFill>
                  <a:schemeClr val="dk1"/>
                </a:solidFill>
              </a:rPr>
              <a:t>s: Toda la información y los activos asociados con los servicios de procesamiento de información deben ser “propiedad” de una parte designada de la organización.</a:t>
            </a:r>
            <a:endParaRPr sz="1430">
              <a:solidFill>
                <a:schemeClr val="dk1"/>
              </a:solidFill>
            </a:endParaRPr>
          </a:p>
          <a:p>
            <a:pPr marL="0" lvl="0" indent="0" algn="l" rtl="0">
              <a:lnSpc>
                <a:spcPct val="105000"/>
              </a:lnSpc>
              <a:spcBef>
                <a:spcPts val="1200"/>
              </a:spcBef>
              <a:spcAft>
                <a:spcPts val="0"/>
              </a:spcAft>
              <a:buSzPts val="935"/>
              <a:buNone/>
            </a:pPr>
            <a:r>
              <a:rPr lang="es" sz="1430" b="1">
                <a:solidFill>
                  <a:schemeClr val="dk1"/>
                </a:solidFill>
              </a:rPr>
              <a:t>Propietario de la Información:</a:t>
            </a:r>
            <a:r>
              <a:rPr lang="es" sz="1430">
                <a:solidFill>
                  <a:schemeClr val="dk1"/>
                </a:solidFill>
              </a:rPr>
              <a:t> El cual es una parte designada de la organización, un cargo, proceso, o grupo de trabajo que tiene la responsabilidad de definir quienes tienen acceso, que pueden hacer con la información, y de determinar cuales son los requisitos para que la misma se salvaguarde ante accesos no autorizados, modificación, pérdida de la confidencialidad o destrucción deliberada y al mismo tiempo de definir que se hace con la información una vez ya no sea requerida,                                                       </a:t>
            </a:r>
            <a:r>
              <a:rPr lang="es" sz="1430" b="1">
                <a:solidFill>
                  <a:schemeClr val="dk1"/>
                </a:solidFill>
              </a:rPr>
              <a:t>Custodio Técnico:</a:t>
            </a:r>
            <a:r>
              <a:rPr lang="es" sz="1430">
                <a:solidFill>
                  <a:schemeClr val="dk1"/>
                </a:solidFill>
              </a:rPr>
              <a:t> Es una parte designada de la organización, un cargo, proceso, o grupo de trabajo encargado de administrar y hacer efectivos los controles de seguridad (Toma de copias de seguridad, asignar privilegios de: Acceso, Modificaciones, Borrado) que el propietario de la información haya definido, con base en los controles de seguridad y recursos disponibles en la organización.</a:t>
            </a:r>
            <a:endParaRPr sz="1430">
              <a:solidFill>
                <a:schemeClr val="dk1"/>
              </a:solidFill>
            </a:endParaRPr>
          </a:p>
          <a:p>
            <a:pPr marL="0" lvl="0" indent="0" algn="l" rtl="0">
              <a:lnSpc>
                <a:spcPct val="105000"/>
              </a:lnSpc>
              <a:spcBef>
                <a:spcPts val="1200"/>
              </a:spcBef>
              <a:spcAft>
                <a:spcPts val="0"/>
              </a:spcAft>
              <a:buSzPts val="935"/>
              <a:buNone/>
            </a:pPr>
            <a:r>
              <a:rPr lang="es" sz="1430" b="1">
                <a:solidFill>
                  <a:schemeClr val="dk1"/>
                </a:solidFill>
              </a:rPr>
              <a:t>Usuario:</a:t>
            </a:r>
            <a:r>
              <a:rPr lang="es" sz="1430">
                <a:solidFill>
                  <a:schemeClr val="dk1"/>
                </a:solidFill>
              </a:rPr>
              <a:t> Cualquier persona que genere, obtenga, transforme, conserve o utilice información de la organización en papel o en medio digital, físicamente o a través de las redes de datos y los sistemas de información de la organización. Son las personas que utilizan la información para propósitos propios de su labor, y que tendrán el derecho manifiesto de su uso dentro del inventario de información. </a:t>
            </a:r>
            <a:endParaRPr sz="1430">
              <a:solidFill>
                <a:schemeClr val="dk1"/>
              </a:solidFill>
            </a:endParaRPr>
          </a:p>
          <a:p>
            <a:pPr marL="0" lvl="0" indent="0" algn="l" rtl="0">
              <a:lnSpc>
                <a:spcPct val="105000"/>
              </a:lnSpc>
              <a:spcBef>
                <a:spcPts val="1200"/>
              </a:spcBef>
              <a:spcAft>
                <a:spcPts val="1200"/>
              </a:spcAft>
              <a:buSzPts val="935"/>
              <a:buNone/>
            </a:pPr>
            <a:endParaRPr sz="1430">
              <a:solidFill>
                <a:schemeClr val="dk1"/>
              </a:solidFill>
            </a:endParaRPr>
          </a:p>
        </p:txBody>
      </p:sp>
      <p:pic>
        <p:nvPicPr>
          <p:cNvPr id="87" name="Google Shape;87;p18"/>
          <p:cNvPicPr preferRelativeResize="0"/>
          <p:nvPr/>
        </p:nvPicPr>
        <p:blipFill>
          <a:blip r:embed="rId3">
            <a:alphaModFix/>
          </a:blip>
          <a:stretch>
            <a:fillRect/>
          </a:stretch>
        </p:blipFill>
        <p:spPr>
          <a:xfrm>
            <a:off x="3975125" y="3988575"/>
            <a:ext cx="2162150" cy="11549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9"/>
          <p:cNvSpPr txBox="1">
            <a:spLocks noGrp="1"/>
          </p:cNvSpPr>
          <p:nvPr>
            <p:ph type="title"/>
          </p:nvPr>
        </p:nvSpPr>
        <p:spPr>
          <a:xfrm>
            <a:off x="311700" y="698325"/>
            <a:ext cx="8520600" cy="4257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a:t>     </a:t>
            </a:r>
            <a:endParaRPr/>
          </a:p>
        </p:txBody>
      </p:sp>
      <p:sp>
        <p:nvSpPr>
          <p:cNvPr id="93" name="Google Shape;93;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Clr>
                <a:schemeClr val="dk1"/>
              </a:buClr>
              <a:buSzPts val="1100"/>
              <a:buFont typeface="Arial"/>
              <a:buNone/>
            </a:pPr>
            <a:r>
              <a:rPr lang="es" sz="1450" b="1">
                <a:solidFill>
                  <a:schemeClr val="dk1"/>
                </a:solidFill>
                <a:highlight>
                  <a:srgbClr val="FFFFFF"/>
                </a:highlight>
                <a:latin typeface="Verdana"/>
                <a:ea typeface="Verdana"/>
                <a:cs typeface="Verdana"/>
                <a:sym typeface="Verdana"/>
              </a:rPr>
              <a:t>Directrices de Clasificación</a:t>
            </a:r>
            <a:r>
              <a:rPr lang="es" sz="1450">
                <a:solidFill>
                  <a:schemeClr val="dk1"/>
                </a:solidFill>
                <a:highlight>
                  <a:srgbClr val="FFFFFF"/>
                </a:highlight>
                <a:latin typeface="Verdana"/>
                <a:ea typeface="Verdana"/>
                <a:cs typeface="Verdana"/>
                <a:sym typeface="Verdana"/>
              </a:rPr>
              <a:t>: La información debe clasificarse en términos de su valor, de los requisitos legales, de su sensibilidad y la importancia para la organización.</a:t>
            </a:r>
            <a:endParaRPr sz="1450">
              <a:solidFill>
                <a:schemeClr val="dk1"/>
              </a:solidFill>
              <a:highlight>
                <a:srgbClr val="FFFFFF"/>
              </a:highlight>
              <a:latin typeface="Verdana"/>
              <a:ea typeface="Verdana"/>
              <a:cs typeface="Verdana"/>
              <a:sym typeface="Verdana"/>
            </a:endParaRPr>
          </a:p>
          <a:p>
            <a:pPr marL="0" lvl="0" indent="0" algn="just" rtl="0">
              <a:spcBef>
                <a:spcPts val="1100"/>
              </a:spcBef>
              <a:spcAft>
                <a:spcPts val="1100"/>
              </a:spcAft>
              <a:buClr>
                <a:schemeClr val="dk1"/>
              </a:buClr>
              <a:buSzPts val="1100"/>
              <a:buFont typeface="Arial"/>
              <a:buNone/>
            </a:pPr>
            <a:r>
              <a:rPr lang="es" sz="1450">
                <a:solidFill>
                  <a:schemeClr val="dk1"/>
                </a:solidFill>
                <a:highlight>
                  <a:srgbClr val="FFFFFF"/>
                </a:highlight>
                <a:latin typeface="Verdana"/>
                <a:ea typeface="Verdana"/>
                <a:cs typeface="Verdana"/>
                <a:sym typeface="Verdana"/>
              </a:rPr>
              <a:t>Los niveles de clasificación de la información para cada organización pueden variar de alguna forma, y normalmente se establecen en términos de su confidencialidad, aunque puede establecerse un esquema tan completo que abarque niveles de clasificación por características de disponibilidad e integridad. Un esquema sencillo de clasificación, en términos de confidencialidad, puede manejar dos niveles, por ejemplo, información pública e información confidencial. Para otras organizaciones dos niveles pueden ser no suficientes y en cambio puede existir información: pública, de uso interno, confidencial y altamente confidencial</a:t>
            </a:r>
            <a:endParaRPr sz="1450">
              <a:solidFill>
                <a:schemeClr val="dk1"/>
              </a:solidFill>
              <a:highlight>
                <a:srgbClr val="FFFFFF"/>
              </a:highlight>
              <a:latin typeface="Verdana"/>
              <a:ea typeface="Verdana"/>
              <a:cs typeface="Verdana"/>
              <a:sym typeface="Verdan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    </a:t>
            </a:r>
            <a:endParaRPr/>
          </a:p>
        </p:txBody>
      </p:sp>
      <p:sp>
        <p:nvSpPr>
          <p:cNvPr id="99" name="Google Shape;99;p20"/>
          <p:cNvSpPr txBox="1">
            <a:spLocks noGrp="1"/>
          </p:cNvSpPr>
          <p:nvPr>
            <p:ph type="body" idx="1"/>
          </p:nvPr>
        </p:nvSpPr>
        <p:spPr>
          <a:xfrm>
            <a:off x="311700" y="125"/>
            <a:ext cx="8520600" cy="5143500"/>
          </a:xfrm>
          <a:prstGeom prst="rect">
            <a:avLst/>
          </a:prstGeom>
        </p:spPr>
        <p:txBody>
          <a:bodyPr spcFirstLastPara="1" wrap="square" lIns="91425" tIns="91425" rIns="91425" bIns="91425" anchor="t" anchorCtr="0">
            <a:normAutofit lnSpcReduction="20000"/>
          </a:bodyPr>
          <a:lstStyle/>
          <a:p>
            <a:pPr marL="0" lvl="0" indent="0" algn="l" rtl="0">
              <a:lnSpc>
                <a:spcPct val="161052"/>
              </a:lnSpc>
              <a:spcBef>
                <a:spcPts val="800"/>
              </a:spcBef>
              <a:spcAft>
                <a:spcPts val="0"/>
              </a:spcAft>
              <a:buClr>
                <a:schemeClr val="dk1"/>
              </a:buClr>
              <a:buSzPts val="1100"/>
              <a:buFont typeface="Arial"/>
              <a:buNone/>
            </a:pPr>
            <a:r>
              <a:rPr lang="es" sz="1900" b="1">
                <a:solidFill>
                  <a:schemeClr val="dk1"/>
                </a:solidFill>
                <a:highlight>
                  <a:srgbClr val="FFFFFF"/>
                </a:highlight>
                <a:latin typeface="Verdana"/>
                <a:ea typeface="Verdana"/>
                <a:cs typeface="Verdana"/>
                <a:sym typeface="Verdana"/>
              </a:rPr>
              <a:t>Gestión de Riesgos de Seguridad de la Información                      </a:t>
            </a:r>
            <a:r>
              <a:rPr lang="es" sz="1150">
                <a:solidFill>
                  <a:schemeClr val="dk1"/>
                </a:solidFill>
                <a:highlight>
                  <a:srgbClr val="FFFFFF"/>
                </a:highlight>
                <a:latin typeface="Verdana"/>
                <a:ea typeface="Verdana"/>
                <a:cs typeface="Verdana"/>
                <a:sym typeface="Verdana"/>
              </a:rPr>
              <a:t>Esta gestión es un conjunto de actividades para controlar y dirigir la identificación y administración de los riesgos de seguridad de la información, para así poder alcanzar los objetivos del negocio. El riesgo es una característica de la vida de los negocios por lo cual hay que tener un control sobre los mismos.</a:t>
            </a:r>
            <a:endParaRPr sz="1150">
              <a:solidFill>
                <a:schemeClr val="dk1"/>
              </a:solidFill>
              <a:highlight>
                <a:srgbClr val="FFFFFF"/>
              </a:highlight>
              <a:latin typeface="Verdana"/>
              <a:ea typeface="Verdana"/>
              <a:cs typeface="Verdana"/>
              <a:sym typeface="Verdana"/>
            </a:endParaRPr>
          </a:p>
          <a:p>
            <a:pPr marL="0" lvl="0" indent="0" algn="just" rtl="0">
              <a:spcBef>
                <a:spcPts val="800"/>
              </a:spcBef>
              <a:spcAft>
                <a:spcPts val="0"/>
              </a:spcAft>
              <a:buNone/>
            </a:pPr>
            <a:r>
              <a:rPr lang="es" sz="1150" b="1">
                <a:solidFill>
                  <a:schemeClr val="dk1"/>
                </a:solidFill>
                <a:highlight>
                  <a:srgbClr val="FFFFFF"/>
                </a:highlight>
                <a:latin typeface="Verdana"/>
                <a:ea typeface="Verdana"/>
                <a:cs typeface="Verdana"/>
                <a:sym typeface="Verdana"/>
              </a:rPr>
              <a:t>La gestión de riesgos de seguridad de la información</a:t>
            </a:r>
            <a:r>
              <a:rPr lang="es" sz="1150">
                <a:solidFill>
                  <a:schemeClr val="dk1"/>
                </a:solidFill>
                <a:highlight>
                  <a:srgbClr val="FFFFFF"/>
                </a:highlight>
                <a:latin typeface="Verdana"/>
                <a:ea typeface="Verdana"/>
                <a:cs typeface="Verdana"/>
                <a:sym typeface="Verdana"/>
              </a:rPr>
              <a:t> debe garantizar que el impacto de las amenazas que podrían explotar las vulnerabilidades de la organización, en cuanto a la seguridad de su información, estén dentro de los límites y costos aceptables</a:t>
            </a:r>
            <a:endParaRPr sz="1150">
              <a:solidFill>
                <a:schemeClr val="dk1"/>
              </a:solidFill>
              <a:highlight>
                <a:srgbClr val="FFFFFF"/>
              </a:highlight>
              <a:latin typeface="Verdana"/>
              <a:ea typeface="Verdana"/>
              <a:cs typeface="Verdana"/>
              <a:sym typeface="Verdana"/>
            </a:endParaRPr>
          </a:p>
          <a:p>
            <a:pPr marL="0" lvl="0" indent="0" algn="l" rtl="0">
              <a:lnSpc>
                <a:spcPct val="161052"/>
              </a:lnSpc>
              <a:spcBef>
                <a:spcPts val="1100"/>
              </a:spcBef>
              <a:spcAft>
                <a:spcPts val="0"/>
              </a:spcAft>
              <a:buNone/>
            </a:pPr>
            <a:r>
              <a:rPr lang="es" sz="1900" b="1">
                <a:solidFill>
                  <a:schemeClr val="dk1"/>
                </a:solidFill>
                <a:highlight>
                  <a:srgbClr val="FFFFFF"/>
                </a:highlight>
                <a:latin typeface="Verdana"/>
                <a:ea typeface="Verdana"/>
                <a:cs typeface="Verdana"/>
                <a:sym typeface="Verdana"/>
              </a:rPr>
              <a:t>Gestión de Incidentes de Seguridad de la Información</a:t>
            </a:r>
            <a:r>
              <a:rPr lang="es" sz="1150" b="1" i="1">
                <a:solidFill>
                  <a:schemeClr val="dk1"/>
                </a:solidFill>
                <a:highlight>
                  <a:srgbClr val="FFFFFF"/>
                </a:highlight>
                <a:latin typeface="Verdana"/>
                <a:ea typeface="Verdana"/>
                <a:cs typeface="Verdana"/>
                <a:sym typeface="Verdana"/>
              </a:rPr>
              <a:t>                             </a:t>
            </a:r>
            <a:r>
              <a:rPr lang="es" sz="1150">
                <a:solidFill>
                  <a:schemeClr val="dk1"/>
                </a:solidFill>
                <a:highlight>
                  <a:srgbClr val="FFFFFF"/>
                </a:highlight>
                <a:latin typeface="Verdana"/>
                <a:ea typeface="Verdana"/>
                <a:cs typeface="Verdana"/>
                <a:sym typeface="Verdana"/>
              </a:rPr>
              <a:t>Para comprender el objetivo de esta gestión hay que recurrir a las siguientes definiciones base:</a:t>
            </a:r>
            <a:endParaRPr sz="1150">
              <a:solidFill>
                <a:schemeClr val="dk1"/>
              </a:solidFill>
              <a:highlight>
                <a:srgbClr val="FFFFFF"/>
              </a:highlight>
              <a:latin typeface="Verdana"/>
              <a:ea typeface="Verdana"/>
              <a:cs typeface="Verdana"/>
              <a:sym typeface="Verdana"/>
            </a:endParaRPr>
          </a:p>
          <a:p>
            <a:pPr marL="0" lvl="0" indent="0" algn="just" rtl="0">
              <a:spcBef>
                <a:spcPts val="800"/>
              </a:spcBef>
              <a:spcAft>
                <a:spcPts val="0"/>
              </a:spcAft>
              <a:buNone/>
            </a:pPr>
            <a:r>
              <a:rPr lang="es" sz="1150" b="1">
                <a:solidFill>
                  <a:schemeClr val="dk1"/>
                </a:solidFill>
                <a:highlight>
                  <a:srgbClr val="FFFFFF"/>
                </a:highlight>
                <a:latin typeface="Verdana"/>
                <a:ea typeface="Verdana"/>
                <a:cs typeface="Verdana"/>
                <a:sym typeface="Verdana"/>
              </a:rPr>
              <a:t>Evento de seguridad de la información</a:t>
            </a:r>
            <a:r>
              <a:rPr lang="es" sz="1150">
                <a:solidFill>
                  <a:schemeClr val="dk1"/>
                </a:solidFill>
                <a:highlight>
                  <a:srgbClr val="FFFFFF"/>
                </a:highlight>
                <a:latin typeface="Verdana"/>
                <a:ea typeface="Verdana"/>
                <a:cs typeface="Verdana"/>
                <a:sym typeface="Verdana"/>
              </a:rPr>
              <a:t>: un evento de seguridad de la información es la presencia identificada de un estado que indica un incumplimiento posible de la política de seguridad de la información, una falla de los controles de seguridad, o una situación desconocida que puede ser pertinente para la seguridad de la información.</a:t>
            </a:r>
            <a:endParaRPr sz="1150">
              <a:solidFill>
                <a:schemeClr val="dk1"/>
              </a:solidFill>
              <a:highlight>
                <a:srgbClr val="FFFFFF"/>
              </a:highlight>
              <a:latin typeface="Verdana"/>
              <a:ea typeface="Verdana"/>
              <a:cs typeface="Verdana"/>
              <a:sym typeface="Verdana"/>
            </a:endParaRPr>
          </a:p>
          <a:p>
            <a:pPr marL="0" lvl="0" indent="0" algn="just" rtl="0">
              <a:spcBef>
                <a:spcPts val="1100"/>
              </a:spcBef>
              <a:spcAft>
                <a:spcPts val="0"/>
              </a:spcAft>
              <a:buNone/>
            </a:pPr>
            <a:r>
              <a:rPr lang="es" sz="1150" b="1">
                <a:solidFill>
                  <a:schemeClr val="dk1"/>
                </a:solidFill>
                <a:highlight>
                  <a:srgbClr val="FFFFFF"/>
                </a:highlight>
                <a:latin typeface="Verdana"/>
                <a:ea typeface="Verdana"/>
                <a:cs typeface="Verdana"/>
                <a:sym typeface="Verdana"/>
              </a:rPr>
              <a:t>Incidente de seguridad de la información</a:t>
            </a:r>
            <a:r>
              <a:rPr lang="es" sz="1150">
                <a:solidFill>
                  <a:schemeClr val="dk1"/>
                </a:solidFill>
                <a:highlight>
                  <a:srgbClr val="FFFFFF"/>
                </a:highlight>
                <a:latin typeface="Verdana"/>
                <a:ea typeface="Verdana"/>
                <a:cs typeface="Verdana"/>
                <a:sym typeface="Verdana"/>
              </a:rPr>
              <a:t>: un incidente de seguridad de la información está indicado por un solo evento o una serie de eventos inesperados o no deseados de seguridad de la información, que tienen una probabilidad significativa de comprometer las operaciones del negocio y amenazar la seguridad de los activos de información. Los incidentes de seguridad de la información son hechos inevitables sobre cualquier ambiente de información, y estos pueden ser bastante notorios e involucrar un impacto fuerte sobre la información de la organización.</a:t>
            </a:r>
            <a:endParaRPr sz="1150">
              <a:solidFill>
                <a:schemeClr val="dk1"/>
              </a:solidFill>
              <a:highlight>
                <a:srgbClr val="FFFFFF"/>
              </a:highlight>
              <a:latin typeface="Verdana"/>
              <a:ea typeface="Verdana"/>
              <a:cs typeface="Verdana"/>
              <a:sym typeface="Verdana"/>
            </a:endParaRPr>
          </a:p>
          <a:p>
            <a:pPr marL="0" lvl="0" indent="0" algn="just" rtl="0">
              <a:spcBef>
                <a:spcPts val="1100"/>
              </a:spcBef>
              <a:spcAft>
                <a:spcPts val="1100"/>
              </a:spcAft>
              <a:buClr>
                <a:schemeClr val="dk1"/>
              </a:buClr>
              <a:buSzPts val="1100"/>
              <a:buFont typeface="Arial"/>
              <a:buNone/>
            </a:pPr>
            <a:endParaRPr sz="1150">
              <a:solidFill>
                <a:srgbClr val="79767F"/>
              </a:solidFill>
              <a:highlight>
                <a:srgbClr val="FFFFFF"/>
              </a:highlight>
              <a:latin typeface="Verdana"/>
              <a:ea typeface="Verdana"/>
              <a:cs typeface="Verdana"/>
              <a:sym typeface="Verdan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1"/>
          <p:cNvSpPr txBox="1">
            <a:spLocks noGrp="1"/>
          </p:cNvSpPr>
          <p:nvPr>
            <p:ph type="title"/>
          </p:nvPr>
        </p:nvSpPr>
        <p:spPr>
          <a:xfrm>
            <a:off x="311700" y="0"/>
            <a:ext cx="8520600" cy="20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       </a:t>
            </a:r>
            <a:endParaRPr/>
          </a:p>
          <a:p>
            <a:pPr marL="0" lvl="0" indent="0" algn="l" rtl="0">
              <a:spcBef>
                <a:spcPts val="0"/>
              </a:spcBef>
              <a:spcAft>
                <a:spcPts val="0"/>
              </a:spcAft>
              <a:buNone/>
            </a:pPr>
            <a:endParaRPr/>
          </a:p>
        </p:txBody>
      </p:sp>
      <p:sp>
        <p:nvSpPr>
          <p:cNvPr id="105" name="Google Shape;105;p21"/>
          <p:cNvSpPr txBox="1">
            <a:spLocks noGrp="1"/>
          </p:cNvSpPr>
          <p:nvPr>
            <p:ph type="body" idx="1"/>
          </p:nvPr>
        </p:nvSpPr>
        <p:spPr>
          <a:xfrm>
            <a:off x="311700" y="0"/>
            <a:ext cx="8520600" cy="5143500"/>
          </a:xfrm>
          <a:prstGeom prst="rect">
            <a:avLst/>
          </a:prstGeom>
        </p:spPr>
        <p:txBody>
          <a:bodyPr spcFirstLastPara="1" wrap="square" lIns="91425" tIns="91425" rIns="91425" bIns="91425" anchor="t" anchorCtr="0">
            <a:normAutofit/>
          </a:bodyPr>
          <a:lstStyle/>
          <a:p>
            <a:pPr marL="0" lvl="0" indent="0" algn="l" rtl="0">
              <a:lnSpc>
                <a:spcPct val="161052"/>
              </a:lnSpc>
              <a:spcBef>
                <a:spcPts val="800"/>
              </a:spcBef>
              <a:spcAft>
                <a:spcPts val="0"/>
              </a:spcAft>
              <a:buClr>
                <a:schemeClr val="dk1"/>
              </a:buClr>
              <a:buSzPts val="1100"/>
              <a:buFont typeface="Arial"/>
              <a:buNone/>
            </a:pPr>
            <a:r>
              <a:rPr lang="es" sz="1900" b="1">
                <a:solidFill>
                  <a:schemeClr val="dk1"/>
                </a:solidFill>
                <a:highlight>
                  <a:srgbClr val="FFFFFF"/>
                </a:highlight>
                <a:latin typeface="Verdana"/>
                <a:ea typeface="Verdana"/>
                <a:cs typeface="Verdana"/>
                <a:sym typeface="Verdana"/>
              </a:rPr>
              <a:t>Gestión del Cumplimiento</a:t>
            </a:r>
            <a:r>
              <a:rPr lang="es" sz="1150" b="1" i="1">
                <a:solidFill>
                  <a:schemeClr val="dk1"/>
                </a:solidFill>
                <a:highlight>
                  <a:srgbClr val="FFFFFF"/>
                </a:highlight>
                <a:latin typeface="Verdana"/>
                <a:ea typeface="Verdana"/>
                <a:cs typeface="Verdana"/>
                <a:sym typeface="Verdana"/>
              </a:rPr>
              <a:t>     </a:t>
            </a:r>
            <a:r>
              <a:rPr lang="es" sz="1150" b="1" i="1">
                <a:solidFill>
                  <a:srgbClr val="79767F"/>
                </a:solidFill>
                <a:highlight>
                  <a:srgbClr val="FFFFFF"/>
                </a:highlight>
                <a:latin typeface="Verdana"/>
                <a:ea typeface="Verdana"/>
                <a:cs typeface="Verdana"/>
                <a:sym typeface="Verdana"/>
              </a:rPr>
              <a:t>                                                                                       </a:t>
            </a:r>
            <a:r>
              <a:rPr lang="es" sz="1150">
                <a:solidFill>
                  <a:schemeClr val="dk1"/>
                </a:solidFill>
                <a:highlight>
                  <a:srgbClr val="FFFFFF"/>
                </a:highlight>
                <a:latin typeface="Verdana"/>
                <a:ea typeface="Verdana"/>
                <a:cs typeface="Verdana"/>
                <a:sym typeface="Verdana"/>
              </a:rPr>
              <a:t>Esta gestión permite identificar y administrar los riesgos de carácter jurídico que puede afrontar la organización, con respecto a incidentes presentados sobre sus activos de información, que se puede generar sobre diferentes componentes como son: comercio electrónico, protección de datos, habeas data, los incidentes informáticos y su connotación en términos de responsabilidad penal y civil, contratación informática y telemática, contratación laboral, contratación con terceros, derecho a la intimidad, la legislación propia del sector o industria, entre otros.</a:t>
            </a:r>
            <a:endParaRPr sz="1150">
              <a:solidFill>
                <a:schemeClr val="dk1"/>
              </a:solidFill>
              <a:highlight>
                <a:srgbClr val="FFFFFF"/>
              </a:highlight>
              <a:latin typeface="Verdana"/>
              <a:ea typeface="Verdana"/>
              <a:cs typeface="Verdana"/>
              <a:sym typeface="Verdana"/>
            </a:endParaRPr>
          </a:p>
          <a:p>
            <a:pPr marL="0" lvl="0" indent="0" algn="just" rtl="0">
              <a:spcBef>
                <a:spcPts val="800"/>
              </a:spcBef>
              <a:spcAft>
                <a:spcPts val="0"/>
              </a:spcAft>
              <a:buClr>
                <a:schemeClr val="dk1"/>
              </a:buClr>
              <a:buSzPts val="1100"/>
              <a:buFont typeface="Arial"/>
              <a:buNone/>
            </a:pPr>
            <a:r>
              <a:rPr lang="es" sz="1150">
                <a:solidFill>
                  <a:schemeClr val="dk1"/>
                </a:solidFill>
                <a:highlight>
                  <a:srgbClr val="FFFFFF"/>
                </a:highlight>
                <a:latin typeface="Verdana"/>
                <a:ea typeface="Verdana"/>
                <a:cs typeface="Verdana"/>
                <a:sym typeface="Verdana"/>
              </a:rPr>
              <a:t>Lo que se busca es que se identifiquen los posibles riesgos que no han sido atendidos en las áreas legales antes mencionadas y para lo cual la empresa se podría encontrar vulnerable y a través de esta gestión atenderlos.</a:t>
            </a:r>
            <a:endParaRPr sz="1150">
              <a:solidFill>
                <a:schemeClr val="dk1"/>
              </a:solidFill>
              <a:highlight>
                <a:srgbClr val="FFFFFF"/>
              </a:highlight>
              <a:latin typeface="Verdana"/>
              <a:ea typeface="Verdana"/>
              <a:cs typeface="Verdana"/>
              <a:sym typeface="Verdana"/>
            </a:endParaRPr>
          </a:p>
          <a:p>
            <a:pPr marL="0" lvl="0" indent="0" algn="l" rtl="0">
              <a:lnSpc>
                <a:spcPct val="161052"/>
              </a:lnSpc>
              <a:spcBef>
                <a:spcPts val="1100"/>
              </a:spcBef>
              <a:spcAft>
                <a:spcPts val="0"/>
              </a:spcAft>
              <a:buNone/>
            </a:pPr>
            <a:r>
              <a:rPr lang="es" sz="1900" b="1">
                <a:solidFill>
                  <a:schemeClr val="dk1"/>
                </a:solidFill>
                <a:highlight>
                  <a:srgbClr val="FFFFFF"/>
                </a:highlight>
                <a:latin typeface="Verdana"/>
                <a:ea typeface="Verdana"/>
                <a:cs typeface="Verdana"/>
                <a:sym typeface="Verdana"/>
              </a:rPr>
              <a:t>Gestión de la Continuidad del Negocio</a:t>
            </a:r>
            <a:r>
              <a:rPr lang="es" sz="1150" b="1" i="1">
                <a:solidFill>
                  <a:schemeClr val="dk1"/>
                </a:solidFill>
                <a:highlight>
                  <a:srgbClr val="FFFFFF"/>
                </a:highlight>
                <a:latin typeface="Verdana"/>
                <a:ea typeface="Verdana"/>
                <a:cs typeface="Verdana"/>
                <a:sym typeface="Verdana"/>
              </a:rPr>
              <a:t>                                                           </a:t>
            </a:r>
            <a:r>
              <a:rPr lang="es" sz="1150">
                <a:solidFill>
                  <a:schemeClr val="dk1"/>
                </a:solidFill>
                <a:highlight>
                  <a:srgbClr val="FFFFFF"/>
                </a:highlight>
                <a:latin typeface="Verdana"/>
                <a:ea typeface="Verdana"/>
                <a:cs typeface="Verdana"/>
                <a:sym typeface="Verdana"/>
              </a:rPr>
              <a:t>Esta gestión desarrolla y administra una capacidad para responder ante incidentes destructivos y perjudiciales relacionados con la seguridad de la información que impidan continuar con las funciones y operaciones críticas del negocio, además debe tender por la recuperación de estos escenarios tan rápida y eficazmente como se requiera. Esta gestión debe permitir reducir el riesgo operacional de la organización.</a:t>
            </a:r>
            <a:endParaRPr sz="1150">
              <a:solidFill>
                <a:schemeClr val="dk1"/>
              </a:solidFill>
              <a:highlight>
                <a:srgbClr val="FFFFFF"/>
              </a:highlight>
              <a:latin typeface="Verdana"/>
              <a:ea typeface="Verdana"/>
              <a:cs typeface="Verdana"/>
              <a:sym typeface="Verdana"/>
            </a:endParaRPr>
          </a:p>
          <a:p>
            <a:pPr marL="0" lvl="0" indent="0" algn="just" rtl="0">
              <a:spcBef>
                <a:spcPts val="800"/>
              </a:spcBef>
              <a:spcAft>
                <a:spcPts val="0"/>
              </a:spcAft>
              <a:buNone/>
            </a:pPr>
            <a:endParaRPr sz="1150">
              <a:solidFill>
                <a:srgbClr val="79767F"/>
              </a:solidFill>
              <a:highlight>
                <a:srgbClr val="FFFFFF"/>
              </a:highlight>
              <a:latin typeface="Verdana"/>
              <a:ea typeface="Verdana"/>
              <a:cs typeface="Verdana"/>
              <a:sym typeface="Verdana"/>
            </a:endParaRPr>
          </a:p>
          <a:p>
            <a:pPr marL="0" lvl="0" indent="0" algn="just" rtl="0">
              <a:spcBef>
                <a:spcPts val="1100"/>
              </a:spcBef>
              <a:spcAft>
                <a:spcPts val="1100"/>
              </a:spcAft>
              <a:buClr>
                <a:schemeClr val="dk1"/>
              </a:buClr>
              <a:buSzPts val="1100"/>
              <a:buFont typeface="Arial"/>
              <a:buNone/>
            </a:pPr>
            <a:endParaRPr sz="1150">
              <a:solidFill>
                <a:srgbClr val="79767F"/>
              </a:solidFill>
              <a:highlight>
                <a:srgbClr val="FFFFFF"/>
              </a:highlight>
              <a:latin typeface="Verdana"/>
              <a:ea typeface="Verdana"/>
              <a:cs typeface="Verdana"/>
              <a:sym typeface="Verdana"/>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1985</Words>
  <Application>Microsoft Office PowerPoint</Application>
  <PresentationFormat>On-screen Show (16:9)</PresentationFormat>
  <Paragraphs>50</Paragraphs>
  <Slides>11</Slides>
  <Notes>11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Verdana</vt:lpstr>
      <vt:lpstr>Simple Light</vt:lpstr>
      <vt:lpstr>  ISO 27001 Gestión Integral de Seguridad SGSI</vt:lpstr>
      <vt:lpstr>   </vt:lpstr>
      <vt:lpstr>   </vt:lpstr>
      <vt:lpstr>     </vt:lpstr>
      <vt:lpstr>    </vt:lpstr>
      <vt:lpstr> </vt:lpstr>
      <vt:lpstr>     </vt:lpstr>
      <vt:lpstr>    </vt:lpstr>
      <vt:lpstr>        </vt:lpstr>
      <vt:lpstr>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ISO 27001 Gestión Integral de Seguridad SGSI</dc:title>
  <cp:lastModifiedBy>lucas soria</cp:lastModifiedBy>
  <cp:revision>1</cp:revision>
  <dcterms:modified xsi:type="dcterms:W3CDTF">2021-07-27T01:38:45Z</dcterms:modified>
</cp:coreProperties>
</file>