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be4dd27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5be4dd27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5be4dd27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5be4dd27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ca7b390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ca7b390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ca7b390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ca7b390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ca7b390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ca7b390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ca7b3909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ca7b3909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5be4dd27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5be4dd27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6550" y="470025"/>
            <a:ext cx="8520600" cy="16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marR="2519932" lvl="0" indent="0" algn="ctr" rtl="0">
              <a:spcBef>
                <a:spcPts val="878"/>
              </a:spcBef>
              <a:spcAft>
                <a:spcPts val="0"/>
              </a:spcAft>
              <a:buNone/>
            </a:pPr>
            <a:r>
              <a:rPr lang="es" sz="4058" b="1">
                <a:latin typeface="Verdana"/>
                <a:ea typeface="Verdana"/>
                <a:cs typeface="Verdana"/>
                <a:sym typeface="Verdana"/>
              </a:rPr>
              <a:t>        </a:t>
            </a:r>
            <a:endParaRPr sz="4058" b="1">
              <a:latin typeface="Verdana"/>
              <a:ea typeface="Verdana"/>
              <a:cs typeface="Verdana"/>
              <a:sym typeface="Verdana"/>
            </a:endParaRPr>
          </a:p>
          <a:p>
            <a:pPr marL="0" marR="2519932" lvl="0" indent="0" algn="ctr" rtl="0">
              <a:spcBef>
                <a:spcPts val="878"/>
              </a:spcBef>
              <a:spcAft>
                <a:spcPts val="0"/>
              </a:spcAft>
              <a:buNone/>
            </a:pPr>
            <a:endParaRPr sz="4058" b="1">
              <a:latin typeface="Verdana"/>
              <a:ea typeface="Verdana"/>
              <a:cs typeface="Verdana"/>
              <a:sym typeface="Verdana"/>
            </a:endParaRPr>
          </a:p>
          <a:p>
            <a:pPr marL="0" marR="2519932" lvl="0" indent="0" algn="ctr" rtl="0">
              <a:spcBef>
                <a:spcPts val="878"/>
              </a:spcBef>
              <a:spcAft>
                <a:spcPts val="0"/>
              </a:spcAft>
              <a:buNone/>
            </a:pPr>
            <a:endParaRPr sz="4058" b="1">
              <a:latin typeface="Verdana"/>
              <a:ea typeface="Verdana"/>
              <a:cs typeface="Verdana"/>
              <a:sym typeface="Verdana"/>
            </a:endParaRPr>
          </a:p>
          <a:p>
            <a:pPr marL="0" marR="2519932" lvl="0" indent="0" algn="ctr" rtl="0">
              <a:spcBef>
                <a:spcPts val="878"/>
              </a:spcBef>
              <a:spcAft>
                <a:spcPts val="0"/>
              </a:spcAft>
              <a:buNone/>
            </a:pPr>
            <a:endParaRPr sz="4058" b="1">
              <a:latin typeface="Verdana"/>
              <a:ea typeface="Verdana"/>
              <a:cs typeface="Verdana"/>
              <a:sym typeface="Verdana"/>
            </a:endParaRPr>
          </a:p>
          <a:p>
            <a:pPr marL="0" marR="2519932" lvl="0" indent="0" algn="ctr" rtl="0">
              <a:spcBef>
                <a:spcPts val="878"/>
              </a:spcBef>
              <a:spcAft>
                <a:spcPts val="0"/>
              </a:spcAft>
              <a:buNone/>
            </a:pPr>
            <a:endParaRPr sz="4058" b="1">
              <a:latin typeface="Verdana"/>
              <a:ea typeface="Verdana"/>
              <a:cs typeface="Verdana"/>
              <a:sym typeface="Verdana"/>
            </a:endParaRPr>
          </a:p>
          <a:p>
            <a:pPr marL="0" marR="2519932" lvl="0" indent="0" algn="l" rtl="0">
              <a:spcBef>
                <a:spcPts val="878"/>
              </a:spcBef>
              <a:spcAft>
                <a:spcPts val="0"/>
              </a:spcAft>
              <a:buClr>
                <a:schemeClr val="dk1"/>
              </a:buClr>
              <a:buSzPct val="40360"/>
              <a:buFont typeface="Arial"/>
              <a:buNone/>
            </a:pPr>
            <a:r>
              <a:rPr lang="es" sz="2725" b="1">
                <a:latin typeface="Verdana"/>
                <a:ea typeface="Verdana"/>
                <a:cs typeface="Verdana"/>
                <a:sym typeface="Verdana"/>
              </a:rPr>
              <a:t>Seguridad en las Operaciones</a:t>
            </a:r>
            <a:endParaRPr sz="3866"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 rot="10800000" flipH="1">
            <a:off x="311700" y="4324150"/>
            <a:ext cx="8520600" cy="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387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4619750"/>
            <a:ext cx="8520600" cy="2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525" y="771525"/>
            <a:ext cx="6714750" cy="38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-53725" y="0"/>
            <a:ext cx="9197700" cy="514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142" y="0"/>
            <a:ext cx="69717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-125"/>
            <a:ext cx="85206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950" dirty="0"/>
              <a:t>  </a:t>
            </a:r>
            <a:r>
              <a:rPr lang="es" sz="1266" dirty="0"/>
              <a:t> </a:t>
            </a:r>
            <a:r>
              <a:rPr lang="es" sz="1266" dirty="0">
                <a:solidFill>
                  <a:srgbClr val="000000"/>
                </a:solidFill>
              </a:rPr>
              <a:t>La proliferación de software malicioso, como virus, troyanos, etc., hace necesario que se adopten medidas de prevención, a efectos de evitar la ocurrencia de tales amenazas.  Es conveniente separar los ambientes de desarrollo, prueba y operaciones de los sistemas del Organismo</a:t>
            </a:r>
            <a:r>
              <a:rPr lang="es" sz="1266" b="1" dirty="0">
                <a:solidFill>
                  <a:srgbClr val="000000"/>
                </a:solidFill>
              </a:rPr>
              <a:t>, estableciendo procedimientos que aseguren la calidad de los procesos </a:t>
            </a:r>
            <a:r>
              <a:rPr lang="es" sz="1266" dirty="0">
                <a:solidFill>
                  <a:srgbClr val="000000"/>
                </a:solidFill>
              </a:rPr>
              <a:t>que se implementen en el ámbito operativo, a </a:t>
            </a:r>
            <a:r>
              <a:rPr lang="es" sz="1266" b="1" dirty="0">
                <a:solidFill>
                  <a:srgbClr val="000000"/>
                </a:solidFill>
              </a:rPr>
              <a:t>fin de minimizar los riesgos de incidentes producidos por la manipulación de información operativa.                         </a:t>
            </a:r>
            <a:r>
              <a:rPr lang="es" sz="1266" dirty="0">
                <a:solidFill>
                  <a:srgbClr val="000000"/>
                </a:solidFill>
              </a:rPr>
              <a:t>                                                              </a:t>
            </a:r>
            <a:r>
              <a:rPr lang="es" sz="1266" b="1" dirty="0">
                <a:solidFill>
                  <a:srgbClr val="000000"/>
                </a:solidFill>
              </a:rPr>
              <a:t>Objetivo</a:t>
            </a:r>
            <a:r>
              <a:rPr lang="es" sz="1266" dirty="0">
                <a:solidFill>
                  <a:srgbClr val="000000"/>
                </a:solidFill>
              </a:rPr>
              <a:t>  </a:t>
            </a:r>
            <a:r>
              <a:rPr lang="es" sz="1266" b="1" dirty="0">
                <a:solidFill>
                  <a:srgbClr val="000000"/>
                </a:solidFill>
              </a:rPr>
              <a:t>Garantizar el funcionamiento correcto y seguro de las instalaciones de procesamiento </a:t>
            </a:r>
            <a:endParaRPr sz="1266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266" b="1" dirty="0">
                <a:solidFill>
                  <a:srgbClr val="000000"/>
                </a:solidFill>
              </a:rPr>
              <a:t>Alcance </a:t>
            </a:r>
            <a:r>
              <a:rPr lang="es" sz="1266" dirty="0">
                <a:solidFill>
                  <a:srgbClr val="000000"/>
                </a:solidFill>
              </a:rPr>
              <a:t>Todas las instalaciones de procesamiento de información del Organismo. </a:t>
            </a:r>
            <a:endParaRPr sz="1266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266" b="1" dirty="0">
                <a:solidFill>
                  <a:srgbClr val="000000"/>
                </a:solidFill>
              </a:rPr>
              <a:t>El Responsable de Seguridad de la información tendrá a su carg</a:t>
            </a:r>
            <a:r>
              <a:rPr lang="es" sz="1266" dirty="0">
                <a:solidFill>
                  <a:srgbClr val="000000"/>
                </a:solidFill>
              </a:rPr>
              <a:t>o, entre otros: </a:t>
            </a:r>
            <a:endParaRPr sz="1266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266" dirty="0">
                <a:solidFill>
                  <a:srgbClr val="000000"/>
                </a:solidFill>
              </a:rPr>
              <a:t>• </a:t>
            </a:r>
            <a:r>
              <a:rPr lang="es" sz="1266" b="1" dirty="0">
                <a:solidFill>
                  <a:srgbClr val="000000"/>
                </a:solidFill>
              </a:rPr>
              <a:t>Definir procedimientos para el control de cambios </a:t>
            </a:r>
            <a:r>
              <a:rPr lang="es" sz="1266" dirty="0">
                <a:solidFill>
                  <a:srgbClr val="000000"/>
                </a:solidFill>
              </a:rPr>
              <a:t>a los procesos operativos documentados, los sistemas e instalaciones de procesamiento de información, y verificar su cumplimiento, de manera que no afecten la seguridad de la información. (manejo de versiones)</a:t>
            </a:r>
            <a:endParaRPr sz="1266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266" dirty="0">
                <a:solidFill>
                  <a:srgbClr val="000000"/>
                </a:solidFill>
              </a:rPr>
              <a:t>• </a:t>
            </a:r>
            <a:r>
              <a:rPr lang="es" sz="1266" b="1" dirty="0">
                <a:solidFill>
                  <a:srgbClr val="000000"/>
                </a:solidFill>
              </a:rPr>
              <a:t>Establecer criterios de aprobación para nuevos sistemas de información, </a:t>
            </a:r>
            <a:r>
              <a:rPr lang="es" sz="1266" dirty="0">
                <a:solidFill>
                  <a:srgbClr val="000000"/>
                </a:solidFill>
              </a:rPr>
              <a:t>actualizaciones y nuevas versiones, contemplando la realización de las pruebas necesarias antes de su aprobación definitiva.                                            • </a:t>
            </a:r>
            <a:r>
              <a:rPr lang="es" sz="1266" b="1" dirty="0">
                <a:solidFill>
                  <a:srgbClr val="000000"/>
                </a:solidFill>
              </a:rPr>
              <a:t>Definir procedimientos para el manejo de incidentes de seguridad </a:t>
            </a:r>
            <a:r>
              <a:rPr lang="es" sz="1266" dirty="0">
                <a:solidFill>
                  <a:srgbClr val="000000"/>
                </a:solidFill>
              </a:rPr>
              <a:t>y para la administración de los medios de almacenamiento. (consejos para proteger el momento, obtener datos y poder hacer la denuncia)                                                                                                                                                               • </a:t>
            </a:r>
            <a:r>
              <a:rPr lang="es" sz="1266" b="1" dirty="0">
                <a:solidFill>
                  <a:srgbClr val="000000"/>
                </a:solidFill>
              </a:rPr>
              <a:t>Definir y documentar controles para la detección y prevención del acceso no autorizado,</a:t>
            </a:r>
            <a:r>
              <a:rPr lang="es" sz="1266" dirty="0">
                <a:solidFill>
                  <a:srgbClr val="000000"/>
                </a:solidFill>
              </a:rPr>
              <a:t> la protección contra software malicioso y para garantizar la seguridad de los datos y los servicios conectados en las redes                        • Desarrollar procedimientos adecuados de</a:t>
            </a:r>
            <a:r>
              <a:rPr lang="es" sz="1266" b="1" dirty="0">
                <a:solidFill>
                  <a:srgbClr val="000000"/>
                </a:solidFill>
              </a:rPr>
              <a:t> concientización de usuarios</a:t>
            </a:r>
            <a:r>
              <a:rPr lang="es" sz="1266" dirty="0">
                <a:solidFill>
                  <a:srgbClr val="000000"/>
                </a:solidFill>
              </a:rPr>
              <a:t> en materia de seguridad, controles de acceso al sistema y administración de cambios.</a:t>
            </a:r>
            <a:endParaRPr sz="664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53700"/>
            <a:ext cx="85206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526"/>
              <a:buFont typeface="Arial"/>
              <a:buNone/>
            </a:pPr>
            <a:r>
              <a:rPr lang="es" sz="2221" b="1" dirty="0">
                <a:solidFill>
                  <a:srgbClr val="000000"/>
                </a:solidFill>
              </a:rPr>
              <a:t>El Responsable del Área Informática tendrá a su cargo lo siguiente: </a:t>
            </a:r>
            <a:endParaRPr sz="2221"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 dirty="0">
                <a:solidFill>
                  <a:srgbClr val="000000"/>
                </a:solidFill>
              </a:rPr>
              <a:t>•</a:t>
            </a:r>
            <a:r>
              <a:rPr lang="es" b="1" dirty="0">
                <a:solidFill>
                  <a:srgbClr val="000000"/>
                </a:solidFill>
              </a:rPr>
              <a:t> Controlar la existencia de documentación actualizada r</a:t>
            </a:r>
            <a:r>
              <a:rPr lang="es" dirty="0">
                <a:solidFill>
                  <a:srgbClr val="000000"/>
                </a:solidFill>
              </a:rPr>
              <a:t>elacionada con los procedimientos de operaciones.                                                                                                         • Evaluar el posible impacto operativo de los</a:t>
            </a:r>
            <a:r>
              <a:rPr lang="es" b="1" dirty="0">
                <a:solidFill>
                  <a:srgbClr val="000000"/>
                </a:solidFill>
              </a:rPr>
              <a:t> cambios previstos</a:t>
            </a:r>
            <a:r>
              <a:rPr lang="es" dirty="0">
                <a:solidFill>
                  <a:srgbClr val="000000"/>
                </a:solidFill>
              </a:rPr>
              <a:t> a sistemas y equipamiento y verificar su correcta implementación, asignando responsabilidades.                                                                                                                                                                                                                • Administrar los medios técnicos necesarios para permitir la segregación de los ambientes de procesamiento. (energia, clima, limpieza)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 dirty="0">
                <a:solidFill>
                  <a:srgbClr val="000000"/>
                </a:solidFill>
              </a:rPr>
              <a:t>• Monitorear las necesidades de </a:t>
            </a:r>
            <a:r>
              <a:rPr lang="es" b="1" dirty="0">
                <a:solidFill>
                  <a:srgbClr val="000000"/>
                </a:solidFill>
              </a:rPr>
              <a:t>capacidad de los sistemas </a:t>
            </a:r>
            <a:r>
              <a:rPr lang="es" dirty="0">
                <a:solidFill>
                  <a:srgbClr val="000000"/>
                </a:solidFill>
              </a:rPr>
              <a:t>en operación y proyectar las futuras demandas de capacidad, a fin de evitar potenciales amenazas a la seguridad del sistema o a los servicios del usuario.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 dirty="0">
                <a:solidFill>
                  <a:srgbClr val="000000"/>
                </a:solidFill>
              </a:rPr>
              <a:t>• Controlar la realización de las </a:t>
            </a:r>
            <a:r>
              <a:rPr lang="es" b="1" dirty="0">
                <a:solidFill>
                  <a:srgbClr val="000000"/>
                </a:solidFill>
              </a:rPr>
              <a:t>copias de resguardo de información</a:t>
            </a:r>
            <a:r>
              <a:rPr lang="es" dirty="0">
                <a:solidFill>
                  <a:srgbClr val="000000"/>
                </a:solidFill>
              </a:rPr>
              <a:t>, así como la prueba periódica de su restauración.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 dirty="0">
                <a:solidFill>
                  <a:srgbClr val="000000"/>
                </a:solidFill>
              </a:rPr>
              <a:t>• Asegurar el registro de las actividades realizadas por el personal operativo, para su posterior revisión.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 dirty="0">
                <a:solidFill>
                  <a:srgbClr val="000000"/>
                </a:solidFill>
              </a:rPr>
              <a:t>• Implementar los</a:t>
            </a:r>
            <a:r>
              <a:rPr lang="es" b="1" dirty="0">
                <a:solidFill>
                  <a:srgbClr val="000000"/>
                </a:solidFill>
              </a:rPr>
              <a:t> controles de seguridad definidos </a:t>
            </a:r>
            <a:r>
              <a:rPr lang="es" dirty="0">
                <a:solidFill>
                  <a:srgbClr val="000000"/>
                </a:solidFill>
              </a:rPr>
              <a:t>(software malicioso y accesos no autorizados).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 dirty="0">
                <a:solidFill>
                  <a:srgbClr val="000000"/>
                </a:solidFill>
              </a:rPr>
              <a:t>• Definir e implementar procedimientos para la</a:t>
            </a:r>
            <a:r>
              <a:rPr lang="es" b="1" dirty="0">
                <a:solidFill>
                  <a:srgbClr val="000000"/>
                </a:solidFill>
              </a:rPr>
              <a:t> administración de medios informáticos de almacenamiento</a:t>
            </a:r>
            <a:r>
              <a:rPr lang="es" dirty="0">
                <a:solidFill>
                  <a:srgbClr val="000000"/>
                </a:solidFill>
              </a:rPr>
              <a:t>, como cintas, discos, casetes e informes impresos y para la eliminación segura de los mismos.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 dirty="0">
                <a:solidFill>
                  <a:srgbClr val="000000"/>
                </a:solidFill>
              </a:rPr>
              <a:t>• Participar en el tratamiento de los</a:t>
            </a:r>
            <a:r>
              <a:rPr lang="es" b="1" dirty="0">
                <a:solidFill>
                  <a:srgbClr val="000000"/>
                </a:solidFill>
              </a:rPr>
              <a:t> incidentes de seguridad,</a:t>
            </a:r>
            <a:r>
              <a:rPr lang="es" dirty="0">
                <a:solidFill>
                  <a:srgbClr val="000000"/>
                </a:solidFill>
              </a:rPr>
              <a:t> de acuerdo a los procedimientos establecidos. 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 dirty="0">
                <a:solidFill>
                  <a:srgbClr val="000000"/>
                </a:solidFill>
              </a:rPr>
              <a:t>El Responsable de Seguridad de la información</a:t>
            </a:r>
            <a:r>
              <a:rPr lang="es" b="1" dirty="0">
                <a:solidFill>
                  <a:srgbClr val="000000"/>
                </a:solidFill>
              </a:rPr>
              <a:t> evaluarán los contratos y acuerdos con terceros</a:t>
            </a:r>
            <a:r>
              <a:rPr lang="es" dirty="0">
                <a:solidFill>
                  <a:srgbClr val="000000"/>
                </a:solidFill>
              </a:rPr>
              <a:t> para garantizar la incorporación de consideraciones relativas a la seguridad de la información involucrada en la gestión de los productos o servicios prestados.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00000"/>
                </a:solidFill>
              </a:rPr>
              <a:t>Cada Propietario de la Información, junto con el Responsable de Seguridad de la Información determinará los requerimientos para r</a:t>
            </a:r>
            <a:r>
              <a:rPr lang="es" b="1" dirty="0">
                <a:solidFill>
                  <a:srgbClr val="000000"/>
                </a:solidFill>
              </a:rPr>
              <a:t>esguardar la información por la cual es responsable.                                                                                                                            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 dirty="0">
                <a:solidFill>
                  <a:srgbClr val="000000"/>
                </a:solidFill>
              </a:rPr>
              <a:t>La Unidad de</a:t>
            </a:r>
            <a:r>
              <a:rPr lang="es" b="1" dirty="0">
                <a:solidFill>
                  <a:srgbClr val="000000"/>
                </a:solidFill>
              </a:rPr>
              <a:t> Auditoría Interna </a:t>
            </a:r>
            <a:r>
              <a:rPr lang="es" dirty="0">
                <a:solidFill>
                  <a:srgbClr val="000000"/>
                </a:solidFill>
              </a:rPr>
              <a:t>o en su defecto quien sea propuesto por el Comité de Seguridad de la Información, revisará las actividades que no hayan sido posibles segregar. Asimismo, revisará los registros de actividades del personal operativo. 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 rot="10800000" flipH="1">
            <a:off x="311700" y="-26700"/>
            <a:ext cx="8520600" cy="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47725"/>
            <a:ext cx="8520600" cy="44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650"/>
              <a:t>  </a:t>
            </a:r>
            <a:r>
              <a:rPr lang="es" sz="1650" b="1"/>
              <a:t> </a:t>
            </a:r>
            <a:r>
              <a:rPr lang="es" sz="1450" b="1">
                <a:solidFill>
                  <a:srgbClr val="000000"/>
                </a:solidFill>
              </a:rPr>
              <a:t>  Control: Documentación de los Procedimientos </a:t>
            </a:r>
            <a:endParaRPr sz="145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450">
                <a:solidFill>
                  <a:srgbClr val="000000"/>
                </a:solidFill>
              </a:rPr>
              <a:t>Se documentarán y mantendrán actualizados los procedimientos operativos identificados en esta Política y sus cambios serán autorizados por el Responsable de Seguridad de la Información. </a:t>
            </a:r>
            <a:endParaRPr sz="145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450" b="1">
                <a:solidFill>
                  <a:srgbClr val="000000"/>
                </a:solidFill>
              </a:rPr>
              <a:t>Control: Cambios en las Operaciones </a:t>
            </a:r>
            <a:endParaRPr sz="145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450">
                <a:solidFill>
                  <a:srgbClr val="000000"/>
                </a:solidFill>
              </a:rPr>
              <a:t>Se definirán procedimientos para el control de los cambios en el ambiente operativo y de comunicaciones. Todo cambio debe ser evaluado previamente en aspectos técnicos y de seguridad. </a:t>
            </a:r>
            <a:endParaRPr sz="145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450" b="1">
                <a:solidFill>
                  <a:srgbClr val="000000"/>
                </a:solidFill>
              </a:rPr>
              <a:t>Control: Planificación de la Capacidad </a:t>
            </a:r>
            <a:endParaRPr sz="145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450">
                <a:solidFill>
                  <a:srgbClr val="000000"/>
                </a:solidFill>
              </a:rPr>
              <a:t>El Responsable del Área Informática, o el personal que éste designe, efectuará el monitoreo de las necesidades de capacidad de los sistemas en operación y proyectar las futuras demandas, a fin de garantizar un procesamiento y almacenamiento adecuados.                                                     </a:t>
            </a:r>
            <a:endParaRPr sz="145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450" b="1">
                <a:solidFill>
                  <a:srgbClr val="000000"/>
                </a:solidFill>
              </a:rPr>
              <a:t>Categoría: Protección contra el malware (código malicioso) </a:t>
            </a:r>
            <a:endParaRPr sz="145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1450">
                <a:solidFill>
                  <a:srgbClr val="000000"/>
                </a:solidFill>
              </a:rPr>
              <a:t>Proteger la integridad del software y la integración. Se requiere tomar precauciones para evitar y detectar la introducción de códigos maliciosos y códigos móviles no-autorizados. El software y los medios de procesamiento de la información son vulnerables a la introducción de códigos maliciosos; como ser, entre otros, virus Troyanos, bombas lógicas, etc. </a:t>
            </a:r>
            <a:endParaRPr sz="145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2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 rot="10800000" flipH="1">
            <a:off x="311700" y="-50"/>
            <a:ext cx="8520600" cy="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61150"/>
            <a:ext cx="8520600" cy="44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</a:t>
            </a:r>
            <a:r>
              <a:rPr lang="es" sz="1450" b="1">
                <a:solidFill>
                  <a:schemeClr val="dk1"/>
                </a:solidFill>
              </a:rPr>
              <a:t>Control: Resguardo de la Información </a:t>
            </a:r>
            <a:endParaRPr sz="145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450">
                <a:solidFill>
                  <a:schemeClr val="dk1"/>
                </a:solidFill>
              </a:rPr>
              <a:t>El Responsable del Área Informática, de Seguridad de la Información y los Propietarios de Información determinarán los requerimientos para resguardar cada software o dato en función de su criticidad. En base a ello, se definirá y documentará un esquema de resguardo de la información. </a:t>
            </a:r>
            <a:endParaRPr sz="14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450">
                <a:solidFill>
                  <a:schemeClr val="dk1"/>
                </a:solidFill>
              </a:rPr>
              <a:t> </a:t>
            </a:r>
            <a:r>
              <a:rPr lang="es" sz="1450" b="1">
                <a:solidFill>
                  <a:schemeClr val="dk1"/>
                </a:solidFill>
              </a:rPr>
              <a:t>Control: Registro de eventos </a:t>
            </a:r>
            <a:endParaRPr sz="145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450">
                <a:solidFill>
                  <a:schemeClr val="dk1"/>
                </a:solidFill>
              </a:rPr>
              <a:t>Se producirán y mantendrán registros de auditoría en los cuales se registren las actividades, excepciones, y eventos de seguridad de la información de los usuarios, por un período acordado para permitir la detección e investigación de incidentes. </a:t>
            </a:r>
            <a:endParaRPr sz="14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450" b="1">
                <a:solidFill>
                  <a:schemeClr val="dk1"/>
                </a:solidFill>
              </a:rPr>
              <a:t>Control de Software Operacional </a:t>
            </a:r>
            <a:endParaRPr sz="14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450">
                <a:solidFill>
                  <a:schemeClr val="dk1"/>
                </a:solidFill>
              </a:rPr>
              <a:t>Garantizar la seguridad de los archivos del sistema. </a:t>
            </a:r>
            <a:endParaRPr sz="14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1450">
                <a:solidFill>
                  <a:schemeClr val="dk1"/>
                </a:solidFill>
              </a:rPr>
              <a:t>Se debe controlar el acceso a los archivos del sistema y el código fuente del programa, y los proyectos TI. Asimismo, las actividades de soporte se debieran realizar de  una manera segura. </a:t>
            </a:r>
            <a:endParaRPr sz="14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25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201450"/>
            <a:ext cx="8520600" cy="43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 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38" y="557213"/>
            <a:ext cx="6334125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962</Words>
  <Application>Microsoft Office PowerPoint</Application>
  <PresentationFormat>On-screen Show 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Verdana</vt:lpstr>
      <vt:lpstr>Simple Light</vt:lpstr>
      <vt:lpstr>             Seguridad en las Operaciones</vt:lpstr>
      <vt:lpstr>  </vt:lpstr>
      <vt:lpstr>    </vt:lpstr>
      <vt:lpstr>     </vt:lpstr>
      <vt:lpstr>       </vt:lpstr>
      <vt:lpstr>       </vt:lpstr>
      <vt:lpstr>   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Seguridad en las Operaciones</dc:title>
  <cp:lastModifiedBy>lucas soria</cp:lastModifiedBy>
  <cp:revision>1</cp:revision>
  <dcterms:modified xsi:type="dcterms:W3CDTF">2021-07-27T23:36:58Z</dcterms:modified>
</cp:coreProperties>
</file>