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s-AR" sz="5200" spc="-1" strike="noStrike">
                <a:solidFill>
                  <a:srgbClr val="000000"/>
                </a:solidFill>
                <a:latin typeface="Arial"/>
              </a:rPr>
              <a:t>Pulse para editar el formato </a:t>
            </a:r>
            <a:r>
              <a:rPr b="0" lang="es-AR" sz="5200" spc="-1" strike="noStrike">
                <a:solidFill>
                  <a:srgbClr val="000000"/>
                </a:solidFill>
                <a:latin typeface="Arial"/>
              </a:rPr>
              <a:t>del texto de título</a:t>
            </a:r>
            <a:endParaRPr b="0" lang="es-A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F09847B-1AFE-4620-A8A7-D5419540FA1C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88FC2BB-2CA0-4D6E-9A4D-4ABECC74FC83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29124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52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br/>
            <a:endParaRPr b="0" lang="es-A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1418760"/>
            <a:ext cx="8520120" cy="3152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s" sz="60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Delitos informáticos</a:t>
            </a:r>
            <a:endParaRPr b="0" lang="es-AR" sz="6000" spc="-1" strike="noStrike">
              <a:latin typeface="Arial"/>
            </a:endParaRPr>
          </a:p>
          <a:p>
            <a:pPr>
              <a:lnSpc>
                <a:spcPct val="16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s" sz="17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La ley 26.388 introduce los delitos informáticos en el Código Penal</a:t>
            </a:r>
            <a:endParaRPr b="0" lang="es-AR" sz="17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tabLst>
                <a:tab algn="l" pos="0"/>
              </a:tabLst>
            </a:pPr>
            <a:r>
              <a:rPr b="0" lang="es" sz="17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Delitos informáticos - Modificación del Código Penal</a:t>
            </a:r>
            <a:endParaRPr b="0" lang="es-AR" sz="1700" spc="-1" strike="noStrike">
              <a:latin typeface="Arial"/>
            </a:endParaRPr>
          </a:p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s" sz="17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 </a:t>
            </a:r>
            <a:r>
              <a:rPr b="0" lang="es" sz="17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Justicia y derechos humanos</a:t>
            </a:r>
            <a:endParaRPr b="0" lang="es-AR" sz="17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endParaRPr b="0" lang="es-AR" sz="1700" spc="-1" strike="noStrike">
              <a:latin typeface="Arial"/>
            </a:endParaRPr>
          </a:p>
        </p:txBody>
      </p:sp>
      <p:pic>
        <p:nvPicPr>
          <p:cNvPr id="80" name="Google Shape;56;p1" descr=""/>
          <p:cNvPicPr/>
          <p:nvPr/>
        </p:nvPicPr>
        <p:blipFill>
          <a:blip r:embed="rId1"/>
          <a:stretch/>
        </p:blipFill>
        <p:spPr>
          <a:xfrm>
            <a:off x="311760" y="406440"/>
            <a:ext cx="2857320" cy="56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29840" y="0"/>
            <a:ext cx="8520120" cy="90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0000"/>
              </a:lnSpc>
              <a:spcBef>
                <a:spcPts val="2599"/>
              </a:spcBef>
              <a:tabLst>
                <a:tab algn="l" pos="0"/>
              </a:tabLst>
            </a:pPr>
            <a:r>
              <a:rPr b="1" lang="es" sz="26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Fraude informático</a:t>
            </a:r>
            <a:br/>
            <a:endParaRPr b="0" lang="es-A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399320"/>
            <a:ext cx="8520120" cy="3169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r>
              <a:rPr b="1" lang="es" sz="19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¿Qué conducta sanciona el Código Penal?</a:t>
            </a:r>
            <a:endParaRPr b="0" lang="es-AR" sz="19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6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" sz="18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El Código Penal sanciona la defraudación mediante cualquier técnica de manipulación informática que altere el normal funcionamiento de un sistema informático o la transmisión de datos.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599"/>
              </a:spcAft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0"/>
            <a:ext cx="8520120" cy="1260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0000"/>
              </a:lnSpc>
              <a:spcBef>
                <a:spcPts val="2599"/>
              </a:spcBef>
              <a:tabLst>
                <a:tab algn="l" pos="0"/>
              </a:tabLst>
            </a:pPr>
            <a:r>
              <a:rPr b="1" lang="es" sz="26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Daño informático</a:t>
            </a:r>
            <a:br/>
            <a:endParaRPr b="0" lang="es-A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s" sz="17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El Código Penal sanciona las siguientes conductas:</a:t>
            </a:r>
            <a:endParaRPr b="0" lang="es-AR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 algn="just">
              <a:lnSpc>
                <a:spcPct val="150000"/>
              </a:lnSpc>
              <a:spcBef>
                <a:spcPts val="1800"/>
              </a:spcBef>
              <a:buClr>
                <a:srgbClr val="333333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7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Alterar, destruir o inutilizar datos, documentos, programas o sistemas informáticos.</a:t>
            </a:r>
            <a:endParaRPr b="0" lang="es-AR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 algn="just">
              <a:lnSpc>
                <a:spcPct val="150000"/>
              </a:lnSpc>
              <a:buClr>
                <a:srgbClr val="333333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7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Vender distribuir, hacer circular o introducir en un sistema informático, cualquier programa destinado a causar daños.</a:t>
            </a:r>
            <a:endParaRPr b="0" lang="es-A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900"/>
              </a:spcBef>
              <a:spcAft>
                <a:spcPts val="1599"/>
              </a:spcAft>
              <a:tabLst>
                <a:tab algn="l" pos="0"/>
              </a:tabLst>
            </a:pPr>
            <a:endParaRPr b="0" lang="es-AR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444960"/>
            <a:ext cx="8520120" cy="6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br/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1760" y="729000"/>
            <a:ext cx="8520120" cy="431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La pena se agrava si el autor: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- Realiza el hecho para impedir el libre ejercicio de la autoridad o en venganza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- Emplea substancias venenosas o corrosivas;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- Realiza el hecho en archivos, registros, bibliotecas, …..o en datos, documentos, programas o sistemas informáticos públicos;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- Realiza el hecho en sistemas informáticos destinados a la prestación de servicios de salud, de comunicaciones, de provisión o transporte de energía, de medios de transporte u otro servicio público</a:t>
            </a:r>
            <a:r>
              <a:rPr b="0" lang="es" sz="15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.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marL="50760" algn="ctr">
              <a:lnSpc>
                <a:spcPct val="150000"/>
              </a:lnSpc>
              <a:spcBef>
                <a:spcPts val="1800"/>
              </a:spcBef>
              <a:tabLst>
                <a:tab algn="l" pos="0"/>
              </a:tabLst>
            </a:pP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599"/>
              </a:spcBef>
              <a:tabLst>
                <a:tab algn="l" pos="0"/>
              </a:tabLst>
            </a:pP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br/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11760" y="444960"/>
            <a:ext cx="8520120" cy="4123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rgbClr val="595959"/>
                </a:solidFill>
                <a:latin typeface="Arial"/>
                <a:ea typeface="Arial"/>
              </a:rPr>
              <a:t>  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31;p13" descr=""/>
          <p:cNvPicPr/>
          <p:nvPr/>
        </p:nvPicPr>
        <p:blipFill>
          <a:blip r:embed="rId1"/>
          <a:stretch/>
        </p:blipFill>
        <p:spPr>
          <a:xfrm>
            <a:off x="807840" y="444960"/>
            <a:ext cx="7247520" cy="442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120960"/>
            <a:ext cx="8520120" cy="13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br/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11760" y="604440"/>
            <a:ext cx="8520120" cy="3964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La informática reúne unas características que la convierten en </a:t>
            </a:r>
            <a:r>
              <a:rPr b="1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un medio idóneo para la comisión de muy distintas modalidades delictivas, resultando difícil determinar la autoría y el lugar de comisión del delito 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y, en consecuencia, la competencia para juzgar unos determinados hechos.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De otra parte, el particular funcionamiento de los sistemas informáticos y los problemas de definición de la titularidad condicionan la atribución de responsabilidad en los delitos cometidos a través de sistemas informáticos o contra éstos.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Así, el problema esencial consiste en </a:t>
            </a:r>
            <a:r>
              <a:rPr b="1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determinar la responsabilidad jurídico-penal de los intervinientes, y esclarecer cuál es la responsabilidad de los intermediarios de servicios.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" sz="6000" spc="-1" strike="noStrike">
                <a:solidFill>
                  <a:srgbClr val="231f20"/>
                </a:solidFill>
                <a:latin typeface="Arial"/>
                <a:ea typeface="Arial"/>
              </a:rPr>
              <a:t>CÓMO SE DESCUBRE AL AUTOR DE UN DÉLITO INFORMÁTICO</a:t>
            </a:r>
            <a:br/>
            <a:endParaRPr b="0" lang="es-A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11760" y="550440"/>
            <a:ext cx="8520120" cy="4017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rgbClr val="595959"/>
                </a:solidFill>
                <a:latin typeface="Arial"/>
                <a:ea typeface="Arial"/>
              </a:rPr>
              <a:t>   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107280"/>
            <a:ext cx="8520120" cy="174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br/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11760" y="349200"/>
            <a:ext cx="8632080" cy="4887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" sz="1600" spc="-1" strike="noStrike">
                <a:solidFill>
                  <a:srgbClr val="231f20"/>
                </a:solidFill>
                <a:latin typeface="Arial"/>
                <a:ea typeface="Arial"/>
              </a:rPr>
              <a:t>Cuando se inicia una investigación por fraude, </a:t>
            </a:r>
            <a:r>
              <a:rPr b="1" lang="es" sz="1600" spc="-1" strike="noStrike">
                <a:solidFill>
                  <a:srgbClr val="231f20"/>
                </a:solidFill>
                <a:latin typeface="Arial"/>
                <a:ea typeface="Arial"/>
              </a:rPr>
              <a:t>la selección de equipos </a:t>
            </a:r>
            <a:r>
              <a:rPr b="0" lang="es" sz="1600" spc="-1" strike="noStrike">
                <a:solidFill>
                  <a:srgbClr val="231f20"/>
                </a:solidFill>
                <a:latin typeface="Arial"/>
                <a:ea typeface="Arial"/>
              </a:rPr>
              <a:t>a revisar no es aleatoria. Ya sea por los resultados de una auditoría o por sospechas de la cúpula de una compañía, se trabaja solo con los que se cree que podrían estar involucrados en el hecho.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s" sz="1600" spc="-1" strike="noStrike">
                <a:solidFill>
                  <a:srgbClr val="231f20"/>
                </a:solidFill>
                <a:latin typeface="Arial"/>
                <a:ea typeface="Arial"/>
              </a:rPr>
              <a:t>Una vez que tenemos identificada una correlación de hechos y equipos lo que hacemos es </a:t>
            </a:r>
            <a:r>
              <a:rPr b="1" lang="es" sz="1600" spc="-1" strike="noStrike">
                <a:solidFill>
                  <a:srgbClr val="231f20"/>
                </a:solidFill>
                <a:latin typeface="Arial"/>
                <a:ea typeface="Arial"/>
              </a:rPr>
              <a:t>preservar la prueba a través de una copia forense</a:t>
            </a:r>
            <a:r>
              <a:rPr b="0" lang="es" sz="1600" spc="-1" strike="noStrike">
                <a:solidFill>
                  <a:srgbClr val="231f20"/>
                </a:solidFill>
                <a:latin typeface="Arial"/>
                <a:ea typeface="Arial"/>
              </a:rPr>
              <a:t>; nunca se trabaja con la evidencia en vivo porque se corre el riesgo de dañarla”, comenta el especialista. La copia total del disco permite recuperar información aún si fue eliminada y reconstruir los pasos que el estafador realizó.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s" sz="1600" spc="-1" strike="noStrike">
                <a:solidFill>
                  <a:srgbClr val="231f20"/>
                </a:solidFill>
                <a:latin typeface="Arial"/>
                <a:ea typeface="Arial"/>
              </a:rPr>
              <a:t>Sobre </a:t>
            </a:r>
            <a:r>
              <a:rPr b="1" lang="es" sz="1600" spc="-1" strike="noStrike">
                <a:solidFill>
                  <a:srgbClr val="231f20"/>
                </a:solidFill>
                <a:latin typeface="Arial"/>
                <a:ea typeface="Arial"/>
              </a:rPr>
              <a:t>el origen de los ataques,</a:t>
            </a:r>
            <a:r>
              <a:rPr b="0" lang="es" sz="1600" spc="-1" strike="noStrike">
                <a:solidFill>
                  <a:srgbClr val="231f20"/>
                </a:solidFill>
                <a:latin typeface="Arial"/>
                <a:ea typeface="Arial"/>
              </a:rPr>
              <a:t> es más común cruzarse con un fraude perpetrado por un empleado desleal que con uno realizado por un hacker externo a la organización. “Son los miembros de una compañía quienes mejor conocen cómo funcionan los sistemas internos”,. A su vez, agrega que muchas otras veces son los empleados quienes, sin saberlo, dejan entrar a hackers externos a la red: “Un email que diga ‘Te envío el documento que te debía’ puede ser un virus; y una vez adentro, su expansión a otros equipos es posible”</a:t>
            </a:r>
            <a:r>
              <a:rPr b="0" lang="es" sz="1200" spc="-1" strike="noStrike">
                <a:solidFill>
                  <a:srgbClr val="231f20"/>
                </a:solidFill>
                <a:latin typeface="Arial"/>
                <a:ea typeface="Arial"/>
              </a:rPr>
              <a:t>.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161280"/>
            <a:ext cx="8520120" cy="13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br/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1760" y="470160"/>
            <a:ext cx="8520120" cy="4673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" sz="1650" spc="-1" strike="noStrike">
                <a:solidFill>
                  <a:srgbClr val="595959"/>
                </a:solidFill>
                <a:latin typeface="Arial"/>
                <a:ea typeface="Arial"/>
              </a:rPr>
              <a:t>La</a:t>
            </a:r>
            <a:r>
              <a:rPr b="0" lang="es" sz="20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s" sz="1650" spc="-1" strike="noStrike">
                <a:solidFill>
                  <a:srgbClr val="272c30"/>
                </a:solidFill>
                <a:highlight>
                  <a:srgbClr val="ffffff"/>
                </a:highlight>
                <a:latin typeface="Arial"/>
                <a:ea typeface="Arial"/>
              </a:rPr>
              <a:t>potencialidad transterritorial que otorga el ciberespacio </a:t>
            </a:r>
            <a:r>
              <a:rPr b="1" lang="es" sz="1650" spc="-1" strike="noStrike">
                <a:solidFill>
                  <a:srgbClr val="272c30"/>
                </a:solidFill>
                <a:highlight>
                  <a:srgbClr val="ffffff"/>
                </a:highlight>
                <a:latin typeface="Arial"/>
                <a:ea typeface="Arial"/>
              </a:rPr>
              <a:t>tornan imprecisos los parámetros de ubicación del lugar de comisión de una conducta y de la producción del resultado</a:t>
            </a:r>
            <a:r>
              <a:rPr b="0" lang="es" sz="1650" spc="-1" strike="noStrike">
                <a:solidFill>
                  <a:srgbClr val="272c30"/>
                </a:solidFill>
                <a:highlight>
                  <a:srgbClr val="ffffff"/>
                </a:highlight>
                <a:latin typeface="Arial"/>
                <a:ea typeface="Arial"/>
              </a:rPr>
              <a:t>, ya que «las coordenadas espacio-tiempo adquieren otro significado y ven redefinidos su alcance y límites»</a:t>
            </a:r>
            <a:endParaRPr b="0" lang="es-AR" sz="165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s" sz="1650" spc="-1" strike="noStrike">
                <a:solidFill>
                  <a:srgbClr val="272c30"/>
                </a:solidFill>
                <a:highlight>
                  <a:srgbClr val="ffffff"/>
                </a:highlight>
                <a:latin typeface="Arial"/>
                <a:ea typeface="Arial"/>
              </a:rPr>
              <a:t>Es decir que, la trama fáctica en los ciberdelitos </a:t>
            </a:r>
            <a:r>
              <a:rPr b="1" lang="es" sz="1650" spc="-1" strike="noStrike">
                <a:solidFill>
                  <a:srgbClr val="272c30"/>
                </a:solidFill>
                <a:highlight>
                  <a:srgbClr val="ffffff"/>
                </a:highlight>
                <a:latin typeface="Arial"/>
                <a:ea typeface="Arial"/>
              </a:rPr>
              <a:t>podrá atravesar diferentes fronteras, dando inicio en un Estado bajo normas penales distintas a las de otro en el cual produce sus resultados</a:t>
            </a:r>
            <a:r>
              <a:rPr b="0" lang="es" sz="1650" spc="-1" strike="noStrike">
                <a:solidFill>
                  <a:srgbClr val="272c30"/>
                </a:solidFill>
                <a:highlight>
                  <a:srgbClr val="ffffff"/>
                </a:highlight>
                <a:latin typeface="Arial"/>
                <a:ea typeface="Arial"/>
              </a:rPr>
              <a:t> y pudiendo a su vez, ramificar sus efectos hacia diversos espacios geográficos con una multiplicación de riesgos o daños concretos a víctimas indeterminadas.</a:t>
            </a:r>
            <a:endParaRPr b="0" lang="es-AR" sz="165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701"/>
              </a:spcBef>
              <a:tabLst>
                <a:tab algn="l" pos="0"/>
              </a:tabLst>
            </a:pPr>
            <a:r>
              <a:rPr b="1" lang="es" sz="1650" spc="-1" strike="noStrike">
                <a:solidFill>
                  <a:srgbClr val="272c30"/>
                </a:solidFill>
                <a:highlight>
                  <a:srgbClr val="ffffff"/>
                </a:highlight>
                <a:latin typeface="Arial"/>
                <a:ea typeface="Arial"/>
              </a:rPr>
              <a:t>La novedad de este fenómeno de deslocalización «es que ni delito ni delincuente traspasan fronteras porque no existen fronteras» </a:t>
            </a:r>
            <a:r>
              <a:rPr b="0" lang="es" sz="1650" spc="-1" strike="noStrike">
                <a:solidFill>
                  <a:srgbClr val="272c30"/>
                </a:solidFill>
                <a:highlight>
                  <a:srgbClr val="ffffff"/>
                </a:highlight>
                <a:latin typeface="Arial"/>
                <a:ea typeface="Arial"/>
              </a:rPr>
              <a:t> provocando serios inconvenientes al momento de identificar la ley penal aplicable en hechos ocurridos en el ciberespacio poniendo en cuestión los clásicos sistemas de regulación basados en la territorialidad.</a:t>
            </a:r>
            <a:endParaRPr b="0" lang="es-AR" sz="16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701"/>
              </a:spcBef>
              <a:tabLst>
                <a:tab algn="l" pos="0"/>
              </a:tabLst>
            </a:pPr>
            <a:endParaRPr b="0" lang="es-AR" sz="16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s-AR" sz="16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11760" y="744480"/>
            <a:ext cx="8520120" cy="392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11760" y="4670640"/>
            <a:ext cx="8520120" cy="216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800" spc="-1" strike="noStrike">
                <a:solidFill>
                  <a:srgbClr val="595959"/>
                </a:solidFill>
                <a:latin typeface="Arial"/>
                <a:ea typeface="Arial"/>
              </a:rPr>
              <a:t>   </a:t>
            </a:r>
            <a:endParaRPr b="0" lang="es-A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AR" sz="2800" spc="-1" strike="noStrike">
              <a:latin typeface="Arial"/>
            </a:endParaRPr>
          </a:p>
        </p:txBody>
      </p:sp>
      <p:pic>
        <p:nvPicPr>
          <p:cNvPr id="83" name="Google Shape;63;p2" descr=""/>
          <p:cNvPicPr/>
          <p:nvPr/>
        </p:nvPicPr>
        <p:blipFill>
          <a:blip r:embed="rId1"/>
          <a:stretch/>
        </p:blipFill>
        <p:spPr>
          <a:xfrm>
            <a:off x="285840" y="118080"/>
            <a:ext cx="8572320" cy="4596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954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0000"/>
              </a:lnSpc>
              <a:spcBef>
                <a:spcPts val="2599"/>
              </a:spcBef>
              <a:spcAft>
                <a:spcPts val="700"/>
              </a:spcAft>
              <a:tabLst>
                <a:tab algn="l" pos="0"/>
              </a:tabLst>
            </a:pPr>
            <a:r>
              <a:rPr b="1" lang="es" sz="30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Delitos informáticos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616040"/>
            <a:ext cx="8520120" cy="3408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r>
              <a:rPr b="1" lang="es" sz="14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¿</a:t>
            </a:r>
            <a:r>
              <a:rPr b="1" lang="es" sz="18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Que establece la ley?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" sz="17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La ley incorpora al Código Penal delitos cometidos por medios informáticos.</a:t>
            </a:r>
            <a:endParaRPr b="0" lang="es-A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r>
              <a:rPr b="1" lang="es" sz="18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¿Qué es un documento para el Código Penal?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6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" sz="17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Es la representación de actos o hechos sin importar el soporte utilizado para almacenarlo o transmitirlo. Pueden ser figuras o imágenes que se ven como: dibujos, pinturas, fotografías, retratos, películas cinematográficas, etc. Estas representaciones pueden estar en un soporte físico en uno informático.</a:t>
            </a:r>
            <a:endParaRPr b="0" lang="es-A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599"/>
              </a:spcAft>
              <a:tabLst>
                <a:tab algn="l" pos="0"/>
              </a:tabLst>
            </a:pPr>
            <a:endParaRPr b="0" lang="es-AR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10400" y="118080"/>
            <a:ext cx="8520120" cy="847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0000"/>
              </a:lnSpc>
              <a:spcBef>
                <a:spcPts val="2599"/>
              </a:spcBef>
              <a:tabLst>
                <a:tab algn="l" pos="0"/>
              </a:tabLst>
            </a:pPr>
            <a:r>
              <a:rPr b="1" lang="es" sz="26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Delitos contra la integridad sexual. Pornografía infantil</a:t>
            </a:r>
            <a:br/>
            <a:br/>
            <a:endParaRPr b="0" lang="es-A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rgbClr val="595959"/>
                </a:solidFill>
                <a:latin typeface="Arial"/>
                <a:ea typeface="Arial"/>
              </a:rPr>
              <a:t>   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76;p4" descr=""/>
          <p:cNvPicPr/>
          <p:nvPr/>
        </p:nvPicPr>
        <p:blipFill>
          <a:blip r:embed="rId1"/>
          <a:stretch/>
        </p:blipFill>
        <p:spPr>
          <a:xfrm>
            <a:off x="1714680" y="1415520"/>
            <a:ext cx="5714640" cy="380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0"/>
            <a:ext cx="8520120" cy="90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0000"/>
              </a:lnSpc>
              <a:spcBef>
                <a:spcPts val="2599"/>
              </a:spcBef>
              <a:tabLst>
                <a:tab algn="l" pos="0"/>
              </a:tabLst>
            </a:pPr>
            <a:r>
              <a:rPr b="1" lang="es" sz="26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Delitos contra la integridad sexual. Pornografía infantil</a:t>
            </a:r>
            <a:br/>
            <a:endParaRPr b="0" lang="es-A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906480"/>
            <a:ext cx="8694000" cy="3773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r>
              <a:rPr b="1" lang="es" sz="17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¿Qué conductas sanciona el Código Penal?</a:t>
            </a:r>
            <a:endParaRPr b="0" lang="es-AR" sz="17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6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" sz="16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El código penal sanciona las siguientes conductas: Producir, financiar, ofrecer, comerciar, publicar, facilitar, divulgar o distribuir por cualquier medio, cualquier representación de una persona menor de 18 años dedicado a actividades sexuales explícitas o de sus partes genitales.                                                                                                                                                Tener representaciones de personas menores de edad para distribuirlas o comercializarlas. Organizar espectáculos en vivo de representaciones sexuales explícitas en las que participan persones menores de edad.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 algn="just">
              <a:lnSpc>
                <a:spcPct val="150000"/>
              </a:lnSpc>
              <a:spcBef>
                <a:spcPts val="1800"/>
              </a:spcBef>
              <a:buClr>
                <a:srgbClr val="333333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6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Facilitar el acceso a espectáculos pornográficos o dar material pornográfico a personas menores de 14 años.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2900"/>
              </a:spcBef>
              <a:spcAft>
                <a:spcPts val="1599"/>
              </a:spcAft>
              <a:tabLst>
                <a:tab algn="l" pos="0"/>
              </a:tabLst>
            </a:pP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118080"/>
            <a:ext cx="8520120" cy="7682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0000"/>
              </a:lnSpc>
              <a:spcBef>
                <a:spcPts val="2599"/>
              </a:spcBef>
              <a:tabLst>
                <a:tab algn="l" pos="0"/>
              </a:tabLst>
            </a:pPr>
            <a:r>
              <a:rPr b="1" lang="es" sz="26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Violación de secretos y de la privacidad</a:t>
            </a:r>
            <a:br/>
            <a:endParaRPr b="0" lang="es-A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152360"/>
            <a:ext cx="8520120" cy="3990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r>
              <a:rPr b="1" lang="es" sz="15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¿Qué conductas sanciona el Código Penal?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6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El Código Penal sanciona las siguientes conductas: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 algn="just">
              <a:lnSpc>
                <a:spcPct val="150000"/>
              </a:lnSpc>
              <a:spcBef>
                <a:spcPts val="1800"/>
              </a:spcBef>
              <a:buClr>
                <a:srgbClr val="333333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Abrir o acceder indebidamente una comunicación electrónica, una carta, un pliego cerrado, un despacho telegráfico, telefónico o de otra naturaleza que no le esté dirigido.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 algn="just">
              <a:lnSpc>
                <a:spcPct val="150000"/>
              </a:lnSpc>
              <a:buClr>
                <a:srgbClr val="333333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Apoderarse indebidamente de una comunicación electrónica, una carta, un pliego, un despacho u otro papel privado aunque no esté cerrado.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 algn="just">
              <a:lnSpc>
                <a:spcPct val="150000"/>
              </a:lnSpc>
              <a:buClr>
                <a:srgbClr val="333333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Suprimir o desviar de su destino una correspondencia o una comunicación electrónica que no le esté dirigida.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 algn="just">
              <a:lnSpc>
                <a:spcPct val="150000"/>
              </a:lnSpc>
              <a:buClr>
                <a:srgbClr val="333333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Interceptar o captar comunicaciones electrónicas o telecomunicaciones de carácter privado o de acceso restringido.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900"/>
              </a:spcBef>
              <a:spcAft>
                <a:spcPts val="1599"/>
              </a:spcAft>
              <a:tabLst>
                <a:tab algn="l" pos="0"/>
              </a:tabLst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0"/>
            <a:ext cx="8520120" cy="886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0000"/>
              </a:lnSpc>
              <a:spcBef>
                <a:spcPts val="2599"/>
              </a:spcBef>
              <a:tabLst>
                <a:tab algn="l" pos="0"/>
              </a:tabLst>
            </a:pPr>
            <a:r>
              <a:rPr b="1" lang="es" sz="26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Acceso a sistema informático</a:t>
            </a:r>
            <a:br/>
            <a:endParaRPr b="0" lang="es-A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s" sz="21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El Código Penal sanciona el acceso por cualquier medio, sin la debida autorización o excediendo la que posea, a un sistema informático de acceso restringido. La pena se agrava cuando el acceso fuese en perjuicio de un sistema o dato informático de un organismo público estatal o de un proveedor de servicios públicos o de servicios financieros.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0"/>
            <a:ext cx="8520120" cy="925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0000"/>
              </a:lnSpc>
              <a:spcBef>
                <a:spcPts val="2599"/>
              </a:spcBef>
              <a:tabLst>
                <a:tab algn="l" pos="0"/>
              </a:tabLst>
            </a:pPr>
            <a:r>
              <a:rPr b="1" lang="es" sz="26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Acceso a banco de datos</a:t>
            </a:r>
            <a:br/>
            <a:endParaRPr b="0" lang="es-A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r>
              <a:rPr b="1" lang="es" sz="13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¿</a:t>
            </a:r>
            <a:r>
              <a:rPr b="1" lang="es" sz="17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Qué conductas sanciona el Código Penal?</a:t>
            </a:r>
            <a:endParaRPr b="0" lang="es-AR" sz="17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6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" sz="16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El Código penal sanciona las siguientes conductas: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 algn="just">
              <a:lnSpc>
                <a:spcPct val="150000"/>
              </a:lnSpc>
              <a:spcBef>
                <a:spcPts val="1800"/>
              </a:spcBef>
              <a:buClr>
                <a:srgbClr val="333333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6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Acceder ilegítimamente a un banco de datos personales.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 algn="just">
              <a:lnSpc>
                <a:spcPct val="150000"/>
              </a:lnSpc>
              <a:buClr>
                <a:srgbClr val="333333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6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Proporcionar o revelar información registrada en un archivo o en un banco de datos personales cuyo secreto estuviere obligado a guardar por ley.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 algn="just">
              <a:lnSpc>
                <a:spcPct val="150000"/>
              </a:lnSpc>
              <a:buClr>
                <a:srgbClr val="333333"/>
              </a:buClr>
              <a:buFont typeface="Roboto"/>
              <a:buChar char="●"/>
              <a:tabLst>
                <a:tab algn="l" pos="0"/>
              </a:tabLst>
            </a:pPr>
            <a:r>
              <a:rPr b="0" lang="es" sz="16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Insertar o hacer insertar datos en un archivo de datos personales.</a:t>
            </a:r>
            <a:endParaRPr b="0" lang="es-A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60000"/>
              </a:lnSpc>
              <a:spcBef>
                <a:spcPts val="2900"/>
              </a:spcBef>
              <a:tabLst>
                <a:tab algn="l" pos="0"/>
              </a:tabLst>
            </a:pPr>
            <a:r>
              <a:rPr b="0" lang="es" sz="12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Si el autor es funcionario público, sufre además pena de inhabilitación especial.</a:t>
            </a: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599"/>
              </a:spcAft>
              <a:tabLst>
                <a:tab algn="l" pos="0"/>
              </a:tabLst>
            </a:pPr>
            <a:endParaRPr b="0" lang="es-A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118080"/>
            <a:ext cx="8520120" cy="847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0000"/>
              </a:lnSpc>
              <a:spcBef>
                <a:spcPts val="2599"/>
              </a:spcBef>
              <a:tabLst>
                <a:tab algn="l" pos="0"/>
              </a:tabLst>
            </a:pPr>
            <a:r>
              <a:rPr b="1" lang="es" sz="26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Publicación de una comunicación electrónica</a:t>
            </a:r>
            <a:br/>
            <a:endParaRPr b="0" lang="es-A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0000"/>
              </a:lnSpc>
              <a:spcBef>
                <a:spcPts val="2001"/>
              </a:spcBef>
              <a:tabLst>
                <a:tab algn="l" pos="0"/>
              </a:tabLst>
            </a:pPr>
            <a:r>
              <a:rPr b="1" lang="es" sz="18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¿Qué conductas sanciona el Código Penal?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6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" sz="1700" spc="-1" strike="noStrike">
                <a:solidFill>
                  <a:srgbClr val="333333"/>
                </a:solidFill>
                <a:highlight>
                  <a:srgbClr val="f2f3f4"/>
                </a:highlight>
                <a:latin typeface="Roboto"/>
                <a:ea typeface="Roboto"/>
              </a:rPr>
              <a:t>El Código Penal sanciona la publicación indebida de una correspondencia, una comunicación electrónica, un pliego cerrado, un despacho telegráfico, telefónico o de otra naturaleza, no destinados a la publicidad y esto cause perjuicio a otros. Está exento de responsabilidad penal el que actúa con el propósito de proteger un interés público.</a:t>
            </a:r>
            <a:endParaRPr b="0" lang="es-AR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599"/>
              </a:spcAft>
              <a:tabLst>
                <a:tab algn="l" pos="0"/>
              </a:tabLst>
            </a:pPr>
            <a:endParaRPr b="0" lang="es-AR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2021-07-01T00:42:08Z</dcterms:modified>
  <cp:revision>1</cp:revision>
  <dc:subject/>
  <dc:title/>
</cp:coreProperties>
</file>