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50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s-AR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6FBBA03-FD11-4DE5-9117-6A41E82A16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D0AC9DD-9483-4127-B5A6-86CABA1B3B50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150087D-95C2-46C1-B4A4-200013BCF5F9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32CBE0-D6FF-418A-8466-AAB8678686C0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6F0FCA-5DBE-479E-989F-261FC3FF8AAA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DCDB69-C5E5-40B1-942B-3D4BE8BA8098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E3C1E1-AC26-4524-9142-7087CEBB819B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BB346C-3625-4619-B3D8-2AE295A45661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98697B-BE0E-4B84-922E-7CD67D684DF9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Slide Number Placehold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7F3EED-1215-4C45-8D82-C34C06D5775D}" type="slidenum">
              <a:rPr b="0" lang="es-AR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8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9350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422784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8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422784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9350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2784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-9360" y="-792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7"/>
          <p:cNvSpPr/>
          <p:nvPr/>
        </p:nvSpPr>
        <p:spPr>
          <a:xfrm>
            <a:off x="4381560" y="-79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-29160" y="-15480"/>
            <a:ext cx="9197640" cy="1084680"/>
            <a:chOff x="-29160" y="-15480"/>
            <a:chExt cx="9197640" cy="1084680"/>
          </a:xfrm>
        </p:grpSpPr>
        <p:sp>
          <p:nvSpPr>
            <p:cNvPr id="3" name="Freeform 11"/>
            <p:cNvSpPr/>
            <p:nvPr/>
          </p:nvSpPr>
          <p:spPr>
            <a:xfrm rot="21435600">
              <a:off x="-18720" y="203040"/>
              <a:ext cx="9162720" cy="6472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2"/>
            <p:cNvSpPr/>
            <p:nvPr/>
          </p:nvSpPr>
          <p:spPr>
            <a:xfrm rot="21435600">
              <a:off x="-14040" y="276120"/>
              <a:ext cx="9175320" cy="52884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Click to edit Master title style</a:t>
            </a:r>
            <a:endParaRPr b="0" lang="es-AR" sz="5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F24F36D6-2770-4E16-AA3C-0CF33732BED0}" type="datetime">
              <a:rPr b="0" lang="es-AR" sz="1200" spc="-1" strike="noStrike">
                <a:solidFill>
                  <a:srgbClr val="d1eaed"/>
                </a:solidFill>
                <a:latin typeface="Constantia"/>
              </a:rPr>
              <a:t>19/10/21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5FF4284-BA57-4A49-BE76-67A4E16CE0A2}" type="slidenum">
              <a:rPr b="0" lang="es-AR" sz="1200" spc="-1" strike="noStrike">
                <a:solidFill>
                  <a:srgbClr val="d1eaed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es-AR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1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es-AR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es-AR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es-AR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es-AR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es-AR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es-AR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/>
          <p:nvPr/>
        </p:nvSpPr>
        <p:spPr>
          <a:xfrm>
            <a:off x="-9360" y="-792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Freeform 7"/>
          <p:cNvSpPr/>
          <p:nvPr/>
        </p:nvSpPr>
        <p:spPr>
          <a:xfrm>
            <a:off x="4381560" y="-79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1"/>
          <p:cNvGrpSpPr/>
          <p:nvPr/>
        </p:nvGrpSpPr>
        <p:grpSpPr>
          <a:xfrm>
            <a:off x="-29160" y="-15480"/>
            <a:ext cx="9197640" cy="1084680"/>
            <a:chOff x="-29160" y="-15480"/>
            <a:chExt cx="9197640" cy="1084680"/>
          </a:xfrm>
        </p:grpSpPr>
        <p:sp>
          <p:nvSpPr>
            <p:cNvPr id="49" name="Freeform 11"/>
            <p:cNvSpPr/>
            <p:nvPr/>
          </p:nvSpPr>
          <p:spPr>
            <a:xfrm rot="21435600">
              <a:off x="-18720" y="203040"/>
              <a:ext cx="9162720" cy="6472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Freeform 12"/>
            <p:cNvSpPr/>
            <p:nvPr/>
          </p:nvSpPr>
          <p:spPr>
            <a:xfrm rot="21435600">
              <a:off x="-14040" y="276120"/>
              <a:ext cx="9175320" cy="52884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2640"/>
          </a:xfrm>
          <a:prstGeom prst="rect">
            <a:avLst/>
          </a:prstGeom>
        </p:spPr>
        <p:txBody>
          <a:bodyPr lIns="0" r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</p:spPr>
        <p:txBody>
          <a:bodyPr>
            <a:noAutofit/>
          </a:bodyPr>
          <a:p>
            <a:pPr marL="272880" indent="-2725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Master text styles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39720" indent="-24588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 b="0" lang="es-AR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588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Third level</a:t>
            </a:r>
            <a:endParaRPr b="0" lang="es-AR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7280" indent="-20916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 b="0" lang="es-AR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1960" indent="-20916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level</a:t>
            </a:r>
            <a:endParaRPr b="0" lang="es-AR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2E8FB25A-041C-47F7-A66A-A24379EC6793}" type="datetime">
              <a:rPr b="0" lang="es-AR" sz="1200" spc="-1" strike="noStrike">
                <a:solidFill>
                  <a:srgbClr val="035c75"/>
                </a:solidFill>
                <a:latin typeface="Constantia"/>
              </a:rPr>
              <a:t>19/10/21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9960F3B-7473-4941-B7D4-4630E7C76870}" type="slidenum">
              <a:rPr b="0" lang="es-AR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/>
        </p:nvSpPr>
        <p:spPr>
          <a:xfrm>
            <a:off x="533520" y="1052640"/>
            <a:ext cx="7851240" cy="3528000"/>
          </a:xfrm>
          <a:prstGeom prst="rect">
            <a:avLst/>
          </a:prstGeom>
          <a:noFill/>
          <a:ln w="9360">
            <a:noFill/>
          </a:ln>
        </p:spPr>
        <p:txBody>
          <a:bodyPr lIns="0" rIns="1836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s-ES_tradnl" sz="8000" spc="-1" strike="noStrike">
                <a:solidFill>
                  <a:srgbClr val="ffffff"/>
                </a:solidFill>
                <a:latin typeface="Calibri"/>
              </a:rPr>
              <a:t>MODELO IS-LM</a:t>
            </a:r>
            <a:br/>
            <a:endParaRPr b="0" lang="es-A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Subtitle 2"/>
          <p:cNvSpPr txBox="1"/>
          <p:nvPr/>
        </p:nvSpPr>
        <p:spPr>
          <a:xfrm>
            <a:off x="533520" y="3228840"/>
            <a:ext cx="7854480" cy="1752120"/>
          </a:xfrm>
          <a:prstGeom prst="rect">
            <a:avLst/>
          </a:prstGeom>
          <a:noFill/>
          <a:ln w="9360">
            <a:noFill/>
          </a:ln>
        </p:spPr>
        <p:txBody>
          <a:bodyPr lIns="0" rIns="1836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/>
        </p:nvSpPr>
        <p:spPr>
          <a:xfrm>
            <a:off x="446040" y="1125360"/>
            <a:ext cx="8229240" cy="165528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s-ES_tradnl" sz="5000" spc="-1" strike="noStrike">
                <a:solidFill>
                  <a:srgbClr val="04617b"/>
                </a:solidFill>
                <a:latin typeface="Calibri"/>
              </a:rPr>
              <a:t>Demanda </a:t>
            </a:r>
            <a:r>
              <a:rPr b="1" lang="es-ES" sz="5000" spc="-1" strike="noStrike">
                <a:solidFill>
                  <a:srgbClr val="04617b"/>
                </a:solidFill>
                <a:latin typeface="Calibri"/>
              </a:rPr>
              <a:t>real y nominal </a:t>
            </a:r>
            <a:r>
              <a:rPr b="1" lang="es-ES_tradnl" sz="5000" spc="-1" strike="noStrike">
                <a:solidFill>
                  <a:srgbClr val="04617b"/>
                </a:solidFill>
                <a:latin typeface="Calibri"/>
              </a:rPr>
              <a:t>de dinero</a:t>
            </a:r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ontent Placeholder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distinción fundamental entre las variables reales y las </a:t>
            </a:r>
            <a:r>
              <a:rPr b="1" i="1" lang="es-ES_tradnl" sz="2600" spc="-1" strike="noStrike">
                <a:solidFill>
                  <a:srgbClr val="000000"/>
                </a:solidFill>
                <a:latin typeface="Constantia"/>
              </a:rPr>
              <a:t>nominales.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 fontScale="21000"/>
          </a:bodyPr>
          <a:p>
            <a:pPr>
              <a:lnSpc>
                <a:spcPct val="100000"/>
              </a:lnSpc>
            </a:pPr>
            <a:r>
              <a:rPr b="1" lang="es-ES_tradnl" sz="5000" spc="-1" strike="noStrike">
                <a:solidFill>
                  <a:srgbClr val="04617b"/>
                </a:solidFill>
                <a:latin typeface="Calibri"/>
              </a:rPr>
              <a:t>EL MERCADO DE DINERO Y LA CURVA </a:t>
            </a:r>
            <a:r>
              <a:rPr b="1" i="1" lang="es-ES" sz="5000" spc="-1" strike="noStrike">
                <a:solidFill>
                  <a:srgbClr val="04617b"/>
                </a:solidFill>
                <a:latin typeface="Calibri"/>
              </a:rPr>
              <a:t>LM</a:t>
            </a:r>
            <a:br/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ontent Placeholder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i="1" lang="es-ES" sz="2600" spc="-1" strike="noStrike">
                <a:solidFill>
                  <a:srgbClr val="000000"/>
                </a:solidFill>
                <a:latin typeface="Constantia"/>
              </a:rPr>
              <a:t>La curva LM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muestra las combinaciones de tipos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de interés y niveles de producción con los que la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demanda de dinero es igual a la oferta de dinero.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Dos pasos.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En primer lugar, demanda de dinero depende de los tipos de interés y de la renta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Segundo lugar, igualamos la demanda de dinero y la oferta de dinero.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ontent Placeholder 2"/>
          <p:cNvSpPr txBox="1"/>
          <p:nvPr/>
        </p:nvSpPr>
        <p:spPr>
          <a:xfrm>
            <a:off x="457200" y="1125360"/>
            <a:ext cx="8229240" cy="5127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57000"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demanda de dinero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i="1" lang="es-AR" sz="2600" spc="-1" strike="noStrike">
                <a:solidFill>
                  <a:srgbClr val="000000"/>
                </a:solidFill>
                <a:latin typeface="Constantia"/>
              </a:rPr>
              <a:t>L=kY-hi     k,h&gt;0</a:t>
            </a:r>
            <a:r>
              <a:rPr b="1" i="1" lang="es-AR" sz="2600" spc="-1" strike="noStrike">
                <a:solidFill>
                  <a:srgbClr val="000000"/>
                </a:solidFill>
                <a:latin typeface="Constantia"/>
              </a:rPr>
              <a:t>	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oferta monetaria y el equilibrio del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mercado de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dinero.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" sz="2600" spc="-1" strike="noStrike">
                <a:solidFill>
                  <a:srgbClr val="000000"/>
                </a:solidFill>
                <a:latin typeface="Constantia"/>
              </a:rPr>
              <a:t>M/P  = kY – hi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curva </a:t>
            </a:r>
            <a:r>
              <a:rPr b="1" i="1" lang="es-ES" sz="2600" spc="-1" strike="noStrike">
                <a:solidFill>
                  <a:srgbClr val="000000"/>
                </a:solidFill>
                <a:latin typeface="Constantia"/>
              </a:rPr>
              <a:t>LM 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tiene pendiente positiva.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oferta monetaria real se mantiene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constante a lo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largo de la curva LM. Por lo tanto, una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variación de la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oferta monetaria real desplazará la curva </a:t>
            </a:r>
            <a:r>
              <a:rPr b="1" i="1" lang="es-ES" sz="2600" spc="-1" strike="noStrike">
                <a:solidFill>
                  <a:srgbClr val="000000"/>
                </a:solidFill>
                <a:latin typeface="Constantia"/>
              </a:rPr>
              <a:t>LM.</a:t>
            </a:r>
            <a:r>
              <a:rPr b="1" lang="es-ES" sz="26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3"/>
          <p:cNvSpPr txBox="1"/>
          <p:nvPr/>
        </p:nvSpPr>
        <p:spPr>
          <a:xfrm>
            <a:off x="468360" y="620640"/>
            <a:ext cx="8206920" cy="5832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1" name="Rectangle 5"/>
          <p:cNvSpPr/>
          <p:nvPr/>
        </p:nvSpPr>
        <p:spPr>
          <a:xfrm>
            <a:off x="3600" y="360"/>
            <a:ext cx="1162440" cy="273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                       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42" name="Object 4"/>
          <p:cNvGraphicFramePr/>
          <p:nvPr/>
        </p:nvGraphicFramePr>
        <p:xfrm>
          <a:off x="1619280" y="1557360"/>
          <a:ext cx="6048000" cy="447156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143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619280" y="1557360"/>
                    <a:ext cx="6048000" cy="4471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44" name="Rectangl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5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6" name="Object 4"/>
          <p:cNvGraphicFramePr/>
          <p:nvPr/>
        </p:nvGraphicFramePr>
        <p:xfrm>
          <a:off x="2340000" y="476280"/>
          <a:ext cx="4968360" cy="256176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147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340000" y="476280"/>
                    <a:ext cx="4968360" cy="2561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48" name="Rectangle 8"/>
          <p:cNvSpPr/>
          <p:nvPr/>
        </p:nvSpPr>
        <p:spPr>
          <a:xfrm>
            <a:off x="0" y="191916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9" name="Object 7"/>
          <p:cNvGraphicFramePr/>
          <p:nvPr/>
        </p:nvGraphicFramePr>
        <p:xfrm>
          <a:off x="2484360" y="2852640"/>
          <a:ext cx="4535280" cy="3823920"/>
        </p:xfrm>
        <a:graphic>
          <a:graphicData uri="http://schemas.openxmlformats.org/presentationml/2006/ole">
            <p:oleObj progId="Paint.Picture" r:id="rId3" spid="">
              <p:embed/>
              <p:pic>
                <p:nvPicPr>
                  <p:cNvPr id="150" name="Object 7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484360" y="2852640"/>
                    <a:ext cx="4535280" cy="3823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3"/>
          <p:cNvSpPr txBox="1"/>
          <p:nvPr/>
        </p:nvSpPr>
        <p:spPr>
          <a:xfrm>
            <a:off x="395280" y="620640"/>
            <a:ext cx="8353080" cy="5903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/>
        </p:blipFill>
        <p:spPr>
          <a:xfrm>
            <a:off x="250920" y="1197000"/>
            <a:ext cx="8713440" cy="47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/>
        </p:nvSpPr>
        <p:spPr>
          <a:xfrm>
            <a:off x="395280" y="765000"/>
            <a:ext cx="8424360" cy="42368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s-ES_tradnl" sz="5000" spc="-1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1" lang="es-ES_tradnl" sz="5000" spc="-1" strike="noStrike">
                <a:solidFill>
                  <a:srgbClr val="04617b"/>
                </a:solidFill>
                <a:latin typeface="Calibri"/>
              </a:rPr>
              <a:t>EL EQUILIBRIO DE LOS MERCADOS DE BIENES Y DE ACTIVOS</a:t>
            </a:r>
            <a:br/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ontent Placeholder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ctangle 3"/>
          <p:cNvSpPr txBox="1"/>
          <p:nvPr/>
        </p:nvSpPr>
        <p:spPr>
          <a:xfrm>
            <a:off x="457200" y="1484280"/>
            <a:ext cx="8229240" cy="4839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1835280" y="1052640"/>
            <a:ext cx="5465520" cy="446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/>
        </p:nvSpPr>
        <p:spPr>
          <a:xfrm>
            <a:off x="457200" y="1197000"/>
            <a:ext cx="8686440" cy="3455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s-ES_tradnl" sz="5000" spc="-1" strike="noStrike">
                <a:solidFill>
                  <a:srgbClr val="04617b"/>
                </a:solidFill>
                <a:latin typeface="Calibri"/>
              </a:rPr>
              <a:t>OBTENCIÓN DE LA CURVA DE DEMANDA AGREGADA</a:t>
            </a:r>
            <a:br/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ontent Placeholder 2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3"/>
          <p:cNvSpPr txBox="1"/>
          <p:nvPr/>
        </p:nvSpPr>
        <p:spPr>
          <a:xfrm>
            <a:off x="468360" y="549360"/>
            <a:ext cx="8229240" cy="57560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2771640" y="260280"/>
            <a:ext cx="4247640" cy="280800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5" descr=""/>
          <p:cNvPicPr/>
          <p:nvPr/>
        </p:nvPicPr>
        <p:blipFill>
          <a:blip r:embed="rId2"/>
          <a:stretch/>
        </p:blipFill>
        <p:spPr>
          <a:xfrm>
            <a:off x="2340000" y="3213000"/>
            <a:ext cx="475272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/>
        </p:nvSpPr>
        <p:spPr>
          <a:xfrm>
            <a:off x="468360" y="704880"/>
            <a:ext cx="8218080" cy="49176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ontent Placeholder 2"/>
          <p:cNvSpPr txBox="1"/>
          <p:nvPr/>
        </p:nvSpPr>
        <p:spPr>
          <a:xfrm>
            <a:off x="468360" y="836640"/>
            <a:ext cx="8206920" cy="55447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78000"/>
          </a:bodyPr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El modelo </a:t>
            </a:r>
            <a:r>
              <a:rPr b="1" i="1" lang="es-ES_tradnl" sz="2600" spc="-1" strike="noStrike">
                <a:solidFill>
                  <a:srgbClr val="000000"/>
                </a:solidFill>
                <a:latin typeface="Constantia"/>
              </a:rPr>
              <a:t>IS-LM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constituye el núcleo de la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macroeconomía a corto plazo.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Introducimos el tipo de interés en el mercado de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bienes a través de la demanda de inversión.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A continuación introducimos el mercado de dinero.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Por último, unimos los mercados de bienes y de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dinero.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2880" indent="-272520"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Demanda Agregada.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9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9160" y="1207440"/>
            <a:ext cx="9143640" cy="452628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1371600" y="3657600"/>
            <a:ext cx="228600" cy="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1143000" y="48006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143000" y="3657600"/>
            <a:ext cx="457200" cy="360"/>
          </a:xfrm>
          <a:custGeom>
            <a:avLst/>
            <a:gdLst/>
            <a:ahLst/>
            <a:rect l="0" t="0" r="r" b="b"/>
            <a:pathLst>
              <a:path w="1272" h="3">
                <a:moveTo>
                  <a:pt x="0" y="0"/>
                </a:moveTo>
                <a:lnTo>
                  <a:pt x="953" y="0"/>
                </a:lnTo>
                <a:lnTo>
                  <a:pt x="953" y="0"/>
                </a:lnTo>
                <a:lnTo>
                  <a:pt x="1271" y="1"/>
                </a:lnTo>
                <a:lnTo>
                  <a:pt x="953" y="2"/>
                </a:lnTo>
                <a:lnTo>
                  <a:pt x="953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914400" y="3429000"/>
            <a:ext cx="685800" cy="228600"/>
          </a:xfrm>
          <a:custGeom>
            <a:avLst/>
            <a:gdLst/>
            <a:ahLst/>
            <a:rect l="0" t="0" r="r" b="b"/>
            <a:pathLst>
              <a:path w="1907" h="637">
                <a:moveTo>
                  <a:pt x="0" y="159"/>
                </a:moveTo>
                <a:lnTo>
                  <a:pt x="1429" y="159"/>
                </a:lnTo>
                <a:lnTo>
                  <a:pt x="1429" y="0"/>
                </a:lnTo>
                <a:lnTo>
                  <a:pt x="1906" y="318"/>
                </a:lnTo>
                <a:lnTo>
                  <a:pt x="1429" y="636"/>
                </a:lnTo>
                <a:lnTo>
                  <a:pt x="1429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9160" y="1236240"/>
            <a:ext cx="9143640" cy="446904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/>
          <p:nvPr/>
        </p:nvSpPr>
        <p:spPr>
          <a:xfrm>
            <a:off x="1143000" y="22860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143000" y="32004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1143000" y="43434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1143000" y="50292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9160" y="1232640"/>
            <a:ext cx="9143640" cy="447624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1143000" y="34290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1143000" y="41148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9160" y="1224360"/>
            <a:ext cx="9143640" cy="449244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/>
          <p:nvPr/>
        </p:nvSpPr>
        <p:spPr>
          <a:xfrm>
            <a:off x="1371600" y="3657600"/>
            <a:ext cx="457200" cy="45720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0" y="317"/>
                </a:moveTo>
                <a:lnTo>
                  <a:pt x="953" y="317"/>
                </a:lnTo>
                <a:lnTo>
                  <a:pt x="953" y="0"/>
                </a:lnTo>
                <a:lnTo>
                  <a:pt x="1271" y="635"/>
                </a:lnTo>
                <a:lnTo>
                  <a:pt x="953" y="1271"/>
                </a:lnTo>
                <a:lnTo>
                  <a:pt x="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>
            <a:off x="1143000" y="4572000"/>
            <a:ext cx="457200" cy="45720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0" y="317"/>
                </a:moveTo>
                <a:lnTo>
                  <a:pt x="953" y="317"/>
                </a:lnTo>
                <a:lnTo>
                  <a:pt x="953" y="0"/>
                </a:lnTo>
                <a:lnTo>
                  <a:pt x="1271" y="635"/>
                </a:lnTo>
                <a:lnTo>
                  <a:pt x="953" y="1271"/>
                </a:lnTo>
                <a:lnTo>
                  <a:pt x="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3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4" name="Rectangl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5" name="Object 4"/>
          <p:cNvGraphicFramePr/>
          <p:nvPr/>
        </p:nvGraphicFramePr>
        <p:xfrm>
          <a:off x="826920" y="907920"/>
          <a:ext cx="7129080" cy="532872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10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26920" y="907920"/>
                    <a:ext cx="7129080" cy="5328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/>
        </p:nvSpPr>
        <p:spPr>
          <a:xfrm>
            <a:off x="457200" y="1052640"/>
            <a:ext cx="8229240" cy="165528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rmAutofit fontScale="61000"/>
          </a:bodyPr>
          <a:p>
            <a:pPr>
              <a:lnSpc>
                <a:spcPct val="100000"/>
              </a:lnSpc>
            </a:pPr>
            <a:r>
              <a:rPr b="1" lang="es-ES_tradnl" sz="5000" spc="-1" strike="noStrike">
                <a:solidFill>
                  <a:srgbClr val="04617b"/>
                </a:solidFill>
                <a:latin typeface="Calibri"/>
              </a:rPr>
              <a:t>El MERCADO DE BIENES Y LA CURVA </a:t>
            </a:r>
            <a:r>
              <a:rPr b="1" i="1" lang="es-ES" sz="5000" spc="-1" strike="noStrike">
                <a:solidFill>
                  <a:srgbClr val="04617b"/>
                </a:solidFill>
                <a:latin typeface="Calibri"/>
              </a:rPr>
              <a:t>IS</a:t>
            </a:r>
            <a:br/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457200" y="1989000"/>
            <a:ext cx="8229240" cy="460800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45000"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" sz="2600" spc="-1" strike="noStrike">
                <a:solidFill>
                  <a:srgbClr val="000000"/>
                </a:solidFill>
                <a:latin typeface="Constantia"/>
              </a:rPr>
              <a:t>L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a </a:t>
            </a:r>
            <a:r>
              <a:rPr b="1" i="1" lang="es-ES_tradnl" sz="2600" spc="-1" strike="noStrike">
                <a:solidFill>
                  <a:srgbClr val="000000"/>
                </a:solidFill>
                <a:latin typeface="Constantia"/>
              </a:rPr>
              <a:t>curva de equilibrio del mercado de bienes es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 la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curva IS.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curva </a:t>
            </a:r>
            <a:r>
              <a:rPr b="1" lang="es-ES" sz="2600" spc="-1" strike="noStrike">
                <a:solidFill>
                  <a:srgbClr val="000000"/>
                </a:solidFill>
                <a:latin typeface="Constantia"/>
              </a:rPr>
              <a:t>IS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muestra las combinaciones </a:t>
            </a:r>
            <a:r>
              <a:rPr b="1" lang="es-ES" sz="2600" spc="-1" strike="noStrike">
                <a:solidFill>
                  <a:srgbClr val="000000"/>
                </a:solidFill>
                <a:latin typeface="Constantia"/>
              </a:rPr>
              <a:t>de </a:t>
            </a: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tipos de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interés y niveles de producción con los que el gasto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planeado es igual a la renta.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inversión depende de los tipos de interés.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curva de demanda de inversión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inversión y el tipo de interés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i="1" lang="en-GB" sz="26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1" i="1" lang="en-GB" sz="2600" spc="-1" strike="noStrike">
                <a:solidFill>
                  <a:srgbClr val="000000"/>
                </a:solidFill>
                <a:latin typeface="Constantia"/>
              </a:rPr>
              <a:t>I=I </a:t>
            </a:r>
            <a:r>
              <a:rPr b="1" i="1" lang="es-AR" sz="2600" spc="-1" strike="noStrike">
                <a:solidFill>
                  <a:srgbClr val="000000"/>
                </a:solidFill>
                <a:latin typeface="Constantia"/>
              </a:rPr>
              <a:t>-bi</a:t>
            </a:r>
            <a:r>
              <a:rPr b="1" i="1" lang="es-A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1" i="1" lang="en-GB" sz="2600" spc="-1" strike="noStrike">
                <a:solidFill>
                  <a:srgbClr val="000000"/>
                </a:solidFill>
                <a:latin typeface="Constantia"/>
              </a:rPr>
              <a:t>b&gt;0</a:t>
            </a:r>
            <a:r>
              <a:rPr b="1" i="1" lang="en-GB" sz="2600" spc="-1" strike="noStrike">
                <a:solidFill>
                  <a:srgbClr val="000000"/>
                </a:solidFill>
                <a:latin typeface="Constantia"/>
              </a:rPr>
              <a:t>	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ctangle 3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1" name="Rectangl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2" name="Object 4"/>
          <p:cNvGraphicFramePr/>
          <p:nvPr/>
        </p:nvGraphicFramePr>
        <p:xfrm>
          <a:off x="684360" y="836640"/>
          <a:ext cx="7919640" cy="540036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113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84360" y="836640"/>
                    <a:ext cx="7919640" cy="5400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3840" y="41760"/>
            <a:ext cx="9134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ontent Placeholder 2"/>
          <p:cNvSpPr txBox="1"/>
          <p:nvPr/>
        </p:nvSpPr>
        <p:spPr>
          <a:xfrm>
            <a:off x="457200" y="1397160"/>
            <a:ext cx="8229240" cy="491148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fontScale="42000"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curva de inversión muestra el nivel planeado de gasto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de inversión a cada tipo de interés.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El tipo de interés y la demanda agregada: la curva </a:t>
            </a:r>
            <a:r>
              <a:rPr b="1" lang="es-ES" sz="2600" spc="-1" strike="noStrike">
                <a:solidFill>
                  <a:srgbClr val="000000"/>
                </a:solidFill>
                <a:latin typeface="Constantia"/>
              </a:rPr>
              <a:t>IS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La pendiente de la curva </a:t>
            </a:r>
            <a:r>
              <a:rPr b="1" lang="es-ES" sz="2600" spc="-1" strike="noStrike">
                <a:solidFill>
                  <a:srgbClr val="000000"/>
                </a:solidFill>
                <a:latin typeface="Constantia"/>
              </a:rPr>
              <a:t>IS.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Aumento del nivel de gasto autónomo.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 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Un aumento del gasto autónomo eleva la demanda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agregada y el nivel de renta a un tipo de interés dado.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Este efecto se representa por medio de un 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onstantia"/>
              </a:rPr>
              <a:t>desplazamiento de la curva IS hacia la derecha.</a:t>
            </a: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ctangle 3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0" name="Rectangl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1" name="Object 6"/>
          <p:cNvGraphicFramePr/>
          <p:nvPr/>
        </p:nvGraphicFramePr>
        <p:xfrm>
          <a:off x="2124000" y="189000"/>
          <a:ext cx="4762080" cy="285228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122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24000" y="189000"/>
                    <a:ext cx="4762080" cy="2852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3" name="Rectangl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4" name="Object 8"/>
          <p:cNvGraphicFramePr/>
          <p:nvPr/>
        </p:nvGraphicFramePr>
        <p:xfrm>
          <a:off x="1763640" y="3141720"/>
          <a:ext cx="5695560" cy="3308040"/>
        </p:xfrm>
        <a:graphic>
          <a:graphicData uri="http://schemas.openxmlformats.org/presentationml/2006/ole">
            <p:oleObj progId="Paint.Picture" r:id="rId3" spid="">
              <p:embed/>
              <p:pic>
                <p:nvPicPr>
                  <p:cNvPr id="125" name="Object 8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763640" y="3141720"/>
                    <a:ext cx="5695560" cy="3308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/>
          <p:cNvSpPr txBox="1"/>
          <p:nvPr/>
        </p:nvSpPr>
        <p:spPr>
          <a:xfrm>
            <a:off x="457200" y="7048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>
            <a:noAutofit/>
          </a:bodyPr>
          <a:p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Rectangle 3"/>
          <p:cNvSpPr txBox="1"/>
          <p:nvPr/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s-A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8" name="Rectangl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9" name="Object 4"/>
          <p:cNvGraphicFramePr/>
          <p:nvPr/>
        </p:nvGraphicFramePr>
        <p:xfrm>
          <a:off x="2700360" y="0"/>
          <a:ext cx="4103280" cy="306828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130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700360" y="0"/>
                    <a:ext cx="4103280" cy="3068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31" name="Rectangl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2" name="Object 6"/>
          <p:cNvGraphicFramePr/>
          <p:nvPr/>
        </p:nvGraphicFramePr>
        <p:xfrm>
          <a:off x="2124000" y="3284640"/>
          <a:ext cx="4857480" cy="3389040"/>
        </p:xfrm>
        <a:graphic>
          <a:graphicData uri="http://schemas.openxmlformats.org/presentationml/2006/ole">
            <p:oleObj progId="Paint.Picture" r:id="rId3" spid="">
              <p:embed/>
              <p:pic>
                <p:nvPicPr>
                  <p:cNvPr id="133" name="Object 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124000" y="3284640"/>
                    <a:ext cx="4857480" cy="3389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</TotalTime>
  <Application>LibreOffice/7.1.6.2$Linux_X86_64 LibreOffice_project/10$Build-2</Application>
  <AppVersion>15.0000</AppVersion>
  <Words>355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2011-05-30T03:18:32Z</dcterms:created>
  <dc:creator>Valued Acer Customer</dc:creator>
  <dc:description/>
  <dc:language>en-US</dc:language>
  <cp:lastModifiedBy/>
  <dcterms:modified xsi:type="dcterms:W3CDTF">2021-10-19T17:24:50Z</dcterms:modified>
  <cp:revision>9</cp:revision>
  <dc:subject/>
  <dc:title>PATRIMONIO NETO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(4:3)</vt:lpwstr>
  </property>
  <property fmtid="{D5CDD505-2E9C-101B-9397-08002B2CF9AE}" pid="4" name="Slides">
    <vt:i4>18</vt:i4>
  </property>
</Properties>
</file>