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66" r:id="rId4"/>
    <p:sldId id="258" r:id="rId5"/>
    <p:sldId id="267" r:id="rId6"/>
    <p:sldId id="259" r:id="rId7"/>
    <p:sldId id="268" r:id="rId8"/>
    <p:sldId id="269" r:id="rId9"/>
    <p:sldId id="261" r:id="rId10"/>
    <p:sldId id="262" r:id="rId11"/>
    <p:sldId id="263" r:id="rId12"/>
    <p:sldId id="270" r:id="rId13"/>
    <p:sldId id="271" r:id="rId14"/>
    <p:sldId id="274" r:id="rId15"/>
    <p:sldId id="264" r:id="rId16"/>
    <p:sldId id="273" r:id="rId17"/>
    <p:sldId id="265" r:id="rId18"/>
    <p:sldId id="272" r:id="rId19"/>
  </p:sldIdLst>
  <p:sldSz cx="9144000" cy="6858000" type="screen4x3"/>
  <p:notesSz cx="6858000" cy="9144000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0" y="-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D0BEC1-C41A-4F6C-9B46-0B25D0AC08A7}" type="datetimeFigureOut">
              <a:rPr lang="es-AR"/>
              <a:pPr>
                <a:defRPr/>
              </a:pPr>
              <a:t>06/10/2011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A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29B219D-F8BF-4C76-A796-795BCABB762D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841909-9E4C-4410-A92D-B4484E572C61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1FF868-0167-4C5A-BFEB-DED05E9F92C0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73663E-7F2D-4C94-ABA3-574DF7935E22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018711-5106-468F-A1C5-C0F8DF9630CC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A4D0FF1-C442-4829-AF41-EECDA81A0B9A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E706A2-D5A2-4B05-9845-0FAF846186BA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4A0B30-AEDE-4B91-B8C9-EB2B8296F641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98364D-0D41-42BC-AF49-A3FB83DD9971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516A498-1460-4210-85CF-181CA78F76A7}" type="slidenum">
              <a:rPr lang="es-AR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08E7C-5A14-4156-9E31-101B75CD3434}" type="datetimeFigureOut">
              <a:rPr lang="es-AR"/>
              <a:pPr>
                <a:defRPr/>
              </a:pPr>
              <a:t>06/10/2011</a:t>
            </a:fld>
            <a:endParaRPr lang="es-AR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F8D45-1333-4304-B051-8BB8221E594F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56677-FB0A-445B-9025-40CBCA822745}" type="datetimeFigureOut">
              <a:rPr lang="es-AR"/>
              <a:pPr>
                <a:defRPr/>
              </a:pPr>
              <a:t>06/10/2011</a:t>
            </a:fld>
            <a:endParaRPr lang="es-A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BB471-F462-4B63-B315-EFE2FE0713EA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178FC-8F7B-47E9-BDAF-00DDE26291EE}" type="datetimeFigureOut">
              <a:rPr lang="es-AR"/>
              <a:pPr>
                <a:defRPr/>
              </a:pPr>
              <a:t>06/10/2011</a:t>
            </a:fld>
            <a:endParaRPr lang="es-A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78E2-1D62-4472-B6D4-598F5D1BBBF8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07312-8374-41DA-AC54-117A7B8129AB}" type="datetimeFigureOut">
              <a:rPr lang="es-AR"/>
              <a:pPr>
                <a:defRPr/>
              </a:pPr>
              <a:t>06/10/2011</a:t>
            </a:fld>
            <a:endParaRPr lang="es-A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2602E-3A0D-4A2C-B260-81A8BEB6050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7441A-76A6-4497-8B18-6158CFB89518}" type="datetimeFigureOut">
              <a:rPr lang="es-AR"/>
              <a:pPr>
                <a:defRPr/>
              </a:pPr>
              <a:t>06/10/2011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24BF3-C49D-4B33-B4A9-0928D7520CB7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38EBA-C487-4B83-961E-AB5CB369B02D}" type="datetimeFigureOut">
              <a:rPr lang="es-AR"/>
              <a:pPr>
                <a:defRPr/>
              </a:pPr>
              <a:t>06/10/2011</a:t>
            </a:fld>
            <a:endParaRPr lang="es-AR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1BCE4-61EB-4DED-805F-F8492955556F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F5A50-22B9-4315-B47F-DD52141D1793}" type="datetimeFigureOut">
              <a:rPr lang="es-AR"/>
              <a:pPr>
                <a:defRPr/>
              </a:pPr>
              <a:t>06/10/2011</a:t>
            </a:fld>
            <a:endParaRPr lang="es-AR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B1EB8-1669-48B7-991B-BF36E8816172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E26F8-B742-4D80-A3DE-44450D899B59}" type="datetimeFigureOut">
              <a:rPr lang="es-AR"/>
              <a:pPr>
                <a:defRPr/>
              </a:pPr>
              <a:t>06/10/2011</a:t>
            </a:fld>
            <a:endParaRPr lang="es-AR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66E7C-6856-496B-9F89-875214265699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F03BB-E528-4592-BA6D-F9A0BCC8A7EE}" type="datetimeFigureOut">
              <a:rPr lang="es-AR"/>
              <a:pPr>
                <a:defRPr/>
              </a:pPr>
              <a:t>06/10/2011</a:t>
            </a:fld>
            <a:endParaRPr lang="es-AR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F023D-AF4F-49E1-8766-DA4595ACA97A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35413-C413-4530-8648-E7248E5326FA}" type="datetimeFigureOut">
              <a:rPr lang="es-AR"/>
              <a:pPr>
                <a:defRPr/>
              </a:pPr>
              <a:t>06/10/2011</a:t>
            </a:fld>
            <a:endParaRPr lang="es-AR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1208A-4C19-485E-A4AE-6E206A2CFA00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1BFC5E-79AA-40C6-A71C-19A397C6CAD1}" type="datetimeFigureOut">
              <a:rPr lang="es-AR"/>
              <a:pPr>
                <a:defRPr/>
              </a:pPr>
              <a:t>06/10/2011</a:t>
            </a:fld>
            <a:endParaRPr lang="es-AR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294EA-7672-47F6-A494-0708DD30E827}" type="slidenum">
              <a:rPr lang="es-AR"/>
              <a:pPr>
                <a:defRPr/>
              </a:pPr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593EF26-24E1-4E05-8029-AC0143013362}" type="datetimeFigureOut">
              <a:rPr lang="es-AR"/>
              <a:pPr>
                <a:defRPr/>
              </a:pPr>
              <a:t>06/10/2011</a:t>
            </a:fld>
            <a:endParaRPr lang="es-A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D374315-0932-4667-971C-32E7A6194E29}" type="slidenum">
              <a:rPr lang="es-AR"/>
              <a:pPr>
                <a:defRPr/>
              </a:pPr>
              <a:t>‹#›</a:t>
            </a:fld>
            <a:endParaRPr lang="es-AR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7" r:id="rId2"/>
    <p:sldLayoutId id="2147483709" r:id="rId3"/>
    <p:sldLayoutId id="2147483706" r:id="rId4"/>
    <p:sldLayoutId id="2147483705" r:id="rId5"/>
    <p:sldLayoutId id="2147483704" r:id="rId6"/>
    <p:sldLayoutId id="2147483703" r:id="rId7"/>
    <p:sldLayoutId id="2147483702" r:id="rId8"/>
    <p:sldLayoutId id="2147483710" r:id="rId9"/>
    <p:sldLayoutId id="2147483701" r:id="rId10"/>
    <p:sldLayoutId id="214748370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52736"/>
            <a:ext cx="7851648" cy="3528392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_tradnl" sz="8000" dirty="0" smtClean="0">
                <a:solidFill>
                  <a:schemeClr val="tx1"/>
                </a:solidFill>
              </a:rPr>
              <a:t>MODELO IS-LM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14338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 eaLnBrk="1" hangingPunct="1"/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b="1" dirty="0" smtClean="0"/>
              <a:t>EL MERCADO DE DINERO Y LA CURVA </a:t>
            </a:r>
            <a:r>
              <a:rPr lang="es-ES" b="1" i="1" dirty="0" smtClean="0"/>
              <a:t>LM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s-ES" b="1" i="1" smtClean="0"/>
              <a:t>La curva LM </a:t>
            </a:r>
            <a:r>
              <a:rPr lang="es-ES_tradnl" b="1" smtClean="0"/>
              <a:t>muestra las combinaciones de tipos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_tradnl" b="1" smtClean="0"/>
              <a:t>de interés y niveles de producción con los que la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s-ES_tradnl" b="1" smtClean="0"/>
              <a:t>demanda de dinero es igual a la oferta de dinero. </a:t>
            </a:r>
            <a:endParaRPr lang="es-AR" smtClean="0"/>
          </a:p>
          <a:p>
            <a:pPr eaLnBrk="1" hangingPunct="1">
              <a:buFont typeface="Wingdings 2" pitchFamily="18" charset="2"/>
              <a:buNone/>
            </a:pPr>
            <a:r>
              <a:rPr lang="es-ES_tradnl" b="1" smtClean="0"/>
              <a:t> </a:t>
            </a:r>
            <a:endParaRPr lang="es-AR" smtClean="0"/>
          </a:p>
          <a:p>
            <a:pPr eaLnBrk="1" hangingPunct="1">
              <a:buFont typeface="Wingdings 2" pitchFamily="18" charset="2"/>
              <a:buNone/>
            </a:pPr>
            <a:r>
              <a:rPr lang="es-ES_tradnl" b="1" smtClean="0"/>
              <a:t>Dos pasos.</a:t>
            </a:r>
            <a:endParaRPr lang="es-AR" smtClean="0"/>
          </a:p>
          <a:p>
            <a:pPr eaLnBrk="1" hangingPunct="1"/>
            <a:r>
              <a:rPr lang="es-ES_tradnl" b="1" smtClean="0"/>
              <a:t>En primer lugar, demanda de dinero depende de los tipos de interés y de la renta</a:t>
            </a:r>
            <a:endParaRPr lang="es-AR" smtClean="0"/>
          </a:p>
          <a:p>
            <a:pPr eaLnBrk="1" hangingPunct="1"/>
            <a:r>
              <a:rPr lang="es-ES_tradnl" b="1" smtClean="0"/>
              <a:t> Segundo lugar, igualamos la demanda de dinero y la oferta de dinero.</a:t>
            </a:r>
            <a:endParaRPr lang="es-AR" smtClean="0"/>
          </a:p>
          <a:p>
            <a:pPr eaLnBrk="1" hangingPunct="1"/>
            <a:endParaRPr lang="es-A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27625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b="1" dirty="0" smtClean="0"/>
              <a:t>La demanda de dinero</a:t>
            </a:r>
            <a:endParaRPr lang="es-AR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AR" b="1" i="1" dirty="0" smtClean="0"/>
              <a:t>L=</a:t>
            </a:r>
            <a:r>
              <a:rPr lang="es-AR" b="1" i="1" dirty="0" err="1" smtClean="0"/>
              <a:t>kY-hi</a:t>
            </a:r>
            <a:r>
              <a:rPr lang="es-AR" b="1" i="1" dirty="0" smtClean="0"/>
              <a:t>     </a:t>
            </a:r>
            <a:r>
              <a:rPr lang="es-AR" b="1" i="1" dirty="0" err="1" smtClean="0"/>
              <a:t>k,h</a:t>
            </a:r>
            <a:r>
              <a:rPr lang="es-AR" b="1" i="1" dirty="0" smtClean="0"/>
              <a:t>&gt;0	</a:t>
            </a:r>
            <a:endParaRPr lang="es-AR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ES_tradnl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b="1" dirty="0" smtClean="0"/>
              <a:t>La oferta monetaria y el equilibrio del mercado de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b="1" dirty="0" smtClean="0"/>
              <a:t>dinero.</a:t>
            </a:r>
            <a:endParaRPr lang="es-AR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" b="1" dirty="0" smtClean="0"/>
              <a:t>M/P  = </a:t>
            </a:r>
            <a:r>
              <a:rPr lang="es-ES" b="1" dirty="0" err="1" smtClean="0"/>
              <a:t>kY</a:t>
            </a:r>
            <a:r>
              <a:rPr lang="es-ES" b="1" dirty="0" smtClean="0"/>
              <a:t> – </a:t>
            </a:r>
            <a:r>
              <a:rPr lang="es-ES" b="1" dirty="0" err="1" smtClean="0"/>
              <a:t>hi</a:t>
            </a:r>
            <a:endParaRPr lang="es-AR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b="1" dirty="0" smtClean="0"/>
              <a:t> </a:t>
            </a:r>
            <a:endParaRPr lang="es-AR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b="1" dirty="0" smtClean="0"/>
              <a:t>La curva </a:t>
            </a:r>
            <a:r>
              <a:rPr lang="es-ES" b="1" i="1" dirty="0" smtClean="0"/>
              <a:t>LM  </a:t>
            </a:r>
            <a:r>
              <a:rPr lang="es-ES_tradnl" b="1" dirty="0" smtClean="0"/>
              <a:t>tiene pendiente positiva. </a:t>
            </a:r>
            <a:endParaRPr lang="es-AR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b="1" dirty="0" smtClean="0"/>
              <a:t> </a:t>
            </a:r>
            <a:endParaRPr lang="es-AR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b="1" dirty="0" smtClean="0"/>
              <a:t>La oferta monetaria real se mantiene constante a lo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b="1" dirty="0" smtClean="0"/>
              <a:t>largo de la curva LM. Por lo tanto, una variación de la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b="1" dirty="0" smtClean="0"/>
              <a:t>oferta monetaria real desplazará la curva </a:t>
            </a:r>
            <a:r>
              <a:rPr lang="es-ES" b="1" i="1" dirty="0" smtClean="0"/>
              <a:t>LM.</a:t>
            </a:r>
            <a:r>
              <a:rPr lang="es-ES" b="1" dirty="0" smtClean="0"/>
              <a:t> </a:t>
            </a:r>
            <a:endParaRPr lang="es-AR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468313" y="620713"/>
            <a:ext cx="8207375" cy="5832475"/>
          </a:xfrm>
        </p:spPr>
        <p:txBody>
          <a:bodyPr/>
          <a:lstStyle/>
          <a:p>
            <a:endParaRPr lang="es-ES" smtClean="0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11699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s-ES" sz="1200">
                <a:cs typeface="Times New Roman" pitchFamily="18" charset="0"/>
              </a:rPr>
              <a:t>                       </a:t>
            </a:r>
            <a:endParaRPr lang="es-ES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619250" y="1557338"/>
          <a:ext cx="6048375" cy="4471987"/>
        </p:xfrm>
        <a:graphic>
          <a:graphicData uri="http://schemas.openxmlformats.org/presentationml/2006/ole">
            <p:oleObj spid="_x0000_s39940" name="Imagen de mapa de bits" r:id="rId3" imgW="3610479" imgH="2534004" progId="Paint.Picture">
              <p:embed/>
            </p:oleObj>
          </a:graphicData>
        </a:graphic>
      </p:graphicFrame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smtClean="0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ph idx="1"/>
          </p:nvPr>
        </p:nvGraphicFramePr>
        <p:xfrm>
          <a:off x="2339975" y="476250"/>
          <a:ext cx="4968875" cy="2562225"/>
        </p:xfrm>
        <a:graphic>
          <a:graphicData uri="http://schemas.openxmlformats.org/presentationml/2006/ole">
            <p:oleObj spid="_x0000_s40964" name="Imagen de mapa de bits" r:id="rId3" imgW="2715004" imgH="2172003" progId="Paint.Picture">
              <p:embed/>
            </p:oleObj>
          </a:graphicData>
        </a:graphic>
      </p:graphicFrame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19192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2484438" y="2852738"/>
          <a:ext cx="4535487" cy="3824287"/>
        </p:xfrm>
        <a:graphic>
          <a:graphicData uri="http://schemas.openxmlformats.org/presentationml/2006/ole">
            <p:oleObj spid="_x0000_s40967" name="Imagen de mapa de bits" r:id="rId4" imgW="2553056" imgH="2629267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xfrm>
            <a:off x="395288" y="620713"/>
            <a:ext cx="8353425" cy="5903912"/>
          </a:xfrm>
        </p:spPr>
        <p:txBody>
          <a:bodyPr/>
          <a:lstStyle/>
          <a:p>
            <a:endParaRPr lang="es-ES" smtClean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196975"/>
            <a:ext cx="8713788" cy="4752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395288" y="765175"/>
            <a:ext cx="8424862" cy="4237038"/>
          </a:xfrm>
        </p:spPr>
        <p:txBody>
          <a:bodyPr/>
          <a:lstStyle/>
          <a:p>
            <a:pPr algn="ctr" eaLnBrk="1" hangingPunct="1"/>
            <a:r>
              <a:rPr lang="es-ES_tradnl" b="1" smtClean="0"/>
              <a:t> EL EQUILIBRIO DE LOS MERCADOS DE BIENES Y DE ACTIVOS</a:t>
            </a:r>
            <a:r>
              <a:rPr lang="es-AR" smtClean="0"/>
              <a:t/>
            </a:r>
            <a:br>
              <a:rPr lang="es-AR" smtClean="0"/>
            </a:br>
            <a:endParaRPr lang="es-AR" smtClean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smtClean="0"/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457200" y="1484313"/>
            <a:ext cx="8229600" cy="4840287"/>
          </a:xfrm>
        </p:spPr>
        <p:txBody>
          <a:bodyPr/>
          <a:lstStyle/>
          <a:p>
            <a:endParaRPr lang="es-ES" smtClean="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5150" y="1052513"/>
            <a:ext cx="5465763" cy="4464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457200" y="1196975"/>
            <a:ext cx="8686800" cy="3455988"/>
          </a:xfrm>
        </p:spPr>
        <p:txBody>
          <a:bodyPr/>
          <a:lstStyle/>
          <a:p>
            <a:pPr algn="ctr" eaLnBrk="1" hangingPunct="1"/>
            <a:r>
              <a:rPr lang="es-ES_tradnl" b="1" smtClean="0"/>
              <a:t>OBTENCIÓN DE LA CURVA DE DEMANDA AGREGADA</a:t>
            </a:r>
            <a:r>
              <a:rPr lang="es-AR" smtClean="0"/>
              <a:t/>
            </a:r>
            <a:br>
              <a:rPr lang="es-AR" smtClean="0"/>
            </a:br>
            <a:endParaRPr lang="es-AR" smtClean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xfrm>
            <a:off x="468313" y="549275"/>
            <a:ext cx="8229600" cy="5756275"/>
          </a:xfrm>
        </p:spPr>
        <p:txBody>
          <a:bodyPr/>
          <a:lstStyle/>
          <a:p>
            <a:endParaRPr lang="es-ES" smtClean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260350"/>
            <a:ext cx="4248150" cy="2808288"/>
          </a:xfrm>
          <a:prstGeom prst="rect">
            <a:avLst/>
          </a:prstGeom>
          <a:noFill/>
        </p:spPr>
      </p:pic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9975" y="3213100"/>
            <a:ext cx="4752975" cy="3095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68313" y="704850"/>
            <a:ext cx="8218487" cy="492125"/>
          </a:xfrm>
        </p:spPr>
        <p:txBody>
          <a:bodyPr/>
          <a:lstStyle/>
          <a:p>
            <a:pPr eaLnBrk="1" hangingPunct="1"/>
            <a:endParaRPr lang="es-ES" sz="46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836613"/>
            <a:ext cx="8207375" cy="554513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s-ES_tradnl" b="1" smtClean="0"/>
              <a:t>El modelo </a:t>
            </a:r>
            <a:r>
              <a:rPr lang="es-ES_tradnl" b="1" i="1" smtClean="0"/>
              <a:t>IS-LM </a:t>
            </a:r>
            <a:r>
              <a:rPr lang="es-ES_tradnl" b="1" smtClean="0"/>
              <a:t>constituye el núcleo de la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s-ES_tradnl" b="1" smtClean="0"/>
              <a:t>macroeconomía a corto plazo. </a:t>
            </a:r>
            <a:endParaRPr lang="es-AR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s-ES_tradnl" b="1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s-ES_tradnl" b="1" smtClean="0"/>
              <a:t>Introducimos el tipo de interés en el mercado de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s-ES_tradnl" b="1" smtClean="0"/>
              <a:t>bienes a través de la demanda de inversión. </a:t>
            </a:r>
            <a:endParaRPr lang="es-AR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s-ES_tradnl" b="1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s-ES_tradnl" b="1" smtClean="0"/>
              <a:t>A continuación introducimos el mercado de dinero.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s-AR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s-ES_tradnl" b="1" smtClean="0"/>
              <a:t>Por último, unimos los mercados de bienes y de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s-ES_tradnl" b="1" smtClean="0"/>
              <a:t>dinero.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s-AR" smtClean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s-ES_tradnl" b="1" smtClean="0"/>
              <a:t>Demanda Agregada.</a:t>
            </a:r>
            <a:endParaRPr lang="es-AR" smtClean="0"/>
          </a:p>
          <a:p>
            <a:pPr eaLnBrk="1" hangingPunct="1">
              <a:lnSpc>
                <a:spcPct val="90000"/>
              </a:lnSpc>
            </a:pPr>
            <a:endParaRPr lang="es-A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smtClean="0"/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mtClean="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827088" y="908050"/>
          <a:ext cx="7129462" cy="5329238"/>
        </p:xfrm>
        <a:graphic>
          <a:graphicData uri="http://schemas.openxmlformats.org/presentationml/2006/ole">
            <p:oleObj spid="_x0000_s35844" name="Imagen de mapa de bits" r:id="rId3" imgW="3153215" imgH="2190476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513"/>
            <a:ext cx="8229600" cy="165576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b="1" dirty="0" smtClean="0"/>
              <a:t>El MERCADO DE BIENES Y LA CURVA </a:t>
            </a:r>
            <a:r>
              <a:rPr lang="es-ES" b="1" i="1" dirty="0" smtClean="0"/>
              <a:t>IS</a:t>
            </a:r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9138"/>
            <a:ext cx="8229600" cy="4608512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" b="1" dirty="0" smtClean="0"/>
              <a:t>L</a:t>
            </a:r>
            <a:r>
              <a:rPr lang="es-ES_tradnl" b="1" dirty="0" smtClean="0"/>
              <a:t>a </a:t>
            </a:r>
            <a:r>
              <a:rPr lang="es-ES_tradnl" b="1" i="1" dirty="0" smtClean="0"/>
              <a:t>curva de equilibrio del mercado de bienes es </a:t>
            </a:r>
            <a:r>
              <a:rPr lang="es-ES_tradnl" b="1" dirty="0" smtClean="0"/>
              <a:t> la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b="1" dirty="0" smtClean="0"/>
              <a:t>curva IS. </a:t>
            </a:r>
            <a:endParaRPr lang="es-AR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ES_tradnl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b="1" dirty="0" smtClean="0"/>
              <a:t>La curva </a:t>
            </a:r>
            <a:r>
              <a:rPr lang="es-ES" b="1" dirty="0" smtClean="0"/>
              <a:t>IS </a:t>
            </a:r>
            <a:r>
              <a:rPr lang="es-ES_tradnl" b="1" dirty="0" smtClean="0"/>
              <a:t>muestra las combinaciones </a:t>
            </a:r>
            <a:r>
              <a:rPr lang="es-ES" b="1" dirty="0" smtClean="0"/>
              <a:t>de </a:t>
            </a:r>
            <a:r>
              <a:rPr lang="es-ES_tradnl" b="1" dirty="0" smtClean="0"/>
              <a:t>tipos de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b="1" dirty="0" smtClean="0"/>
              <a:t>interés y niveles de producción con los que el gasto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b="1" dirty="0" smtClean="0"/>
              <a:t>planeado es igual a la renta. </a:t>
            </a:r>
            <a:endParaRPr lang="es-AR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ES_tradnl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b="1" dirty="0" smtClean="0"/>
              <a:t>La inversión depende de los tipos de interés. </a:t>
            </a:r>
            <a:endParaRPr lang="es-AR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ES_tradnl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b="1" dirty="0" smtClean="0"/>
              <a:t>La curva de demanda de inversión</a:t>
            </a:r>
            <a:endParaRPr lang="es-AR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ES_tradnl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b="1" dirty="0" smtClean="0"/>
              <a:t>La inversión y el tipo de interés</a:t>
            </a:r>
            <a:endParaRPr lang="es-AR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n-GB" b="1" i="1" dirty="0" smtClean="0"/>
              <a:t>   I=I </a:t>
            </a:r>
            <a:r>
              <a:rPr lang="es-AR" b="1" i="1" dirty="0" smtClean="0"/>
              <a:t>-</a:t>
            </a:r>
            <a:r>
              <a:rPr lang="es-AR" b="1" i="1" dirty="0" err="1" smtClean="0"/>
              <a:t>bi</a:t>
            </a:r>
            <a:r>
              <a:rPr lang="es-AR" b="1" i="1" dirty="0" smtClean="0"/>
              <a:t>	</a:t>
            </a:r>
            <a:r>
              <a:rPr lang="en-GB" b="1" i="1" dirty="0" smtClean="0"/>
              <a:t>b&gt;0	</a:t>
            </a:r>
            <a:endParaRPr lang="es-AR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smtClean="0"/>
          </a:p>
        </p:txBody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mtClean="0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684213" y="836613"/>
          <a:ext cx="7920037" cy="5400675"/>
        </p:xfrm>
        <a:graphic>
          <a:graphicData uri="http://schemas.openxmlformats.org/presentationml/2006/ole">
            <p:oleObj spid="_x0000_s36868" name="Imagen de mapa de bits" r:id="rId3" imgW="3343742" imgH="2847619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s-E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4911725"/>
          </a:xfrm>
        </p:spPr>
        <p:txBody>
          <a:bodyPr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b="1" dirty="0" smtClean="0"/>
              <a:t>La curva de inversión muestra el nivel planeado de gasto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b="1" dirty="0" smtClean="0"/>
              <a:t>de inversión a cada tipo de interés.</a:t>
            </a:r>
            <a:endParaRPr lang="es-AR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ES_tradnl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b="1" dirty="0" smtClean="0"/>
              <a:t>El tipo de interés y la demanda agregada: la curva </a:t>
            </a:r>
            <a:r>
              <a:rPr lang="es-ES" b="1" dirty="0" smtClean="0"/>
              <a:t>IS</a:t>
            </a:r>
            <a:endParaRPr lang="es-AR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ES_tradnl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b="1" dirty="0" smtClean="0"/>
              <a:t>La pendiente de la curva </a:t>
            </a:r>
            <a:r>
              <a:rPr lang="es-ES" b="1" dirty="0" smtClean="0"/>
              <a:t>IS.</a:t>
            </a:r>
            <a:endParaRPr lang="es-AR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ES_tradnl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b="1" dirty="0" smtClean="0"/>
              <a:t>Aumento del nivel de gasto autónomo.</a:t>
            </a:r>
            <a:endParaRPr lang="es-AR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b="1" dirty="0" smtClean="0"/>
              <a:t> </a:t>
            </a:r>
            <a:endParaRPr lang="es-AR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b="1" dirty="0" smtClean="0"/>
              <a:t>Un aumento del gasto autónomo eleva la demanda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b="1" dirty="0" smtClean="0"/>
              <a:t>agregada y el nivel de renta a un tipo de interés dado.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s-ES_tradnl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b="1" dirty="0" smtClean="0"/>
              <a:t>Este efecto se representa por medio de un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r>
              <a:rPr lang="es-ES_tradnl" b="1" dirty="0" smtClean="0"/>
              <a:t>desplazamiento de la curva IS hacia la derecha.</a:t>
            </a:r>
            <a:endParaRPr lang="es-AR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smtClean="0"/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mtClean="0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2124075" y="188913"/>
          <a:ext cx="4762500" cy="2852737"/>
        </p:xfrm>
        <a:graphic>
          <a:graphicData uri="http://schemas.openxmlformats.org/presentationml/2006/ole">
            <p:oleObj spid="_x0000_s37894" name="Imagen de mapa de bits" r:id="rId3" imgW="3048426" imgH="2771429" progId="Paint.Picture">
              <p:embed/>
            </p:oleObj>
          </a:graphicData>
        </a:graphic>
      </p:graphicFrame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1763713" y="3141663"/>
          <a:ext cx="5695950" cy="3308350"/>
        </p:xfrm>
        <a:graphic>
          <a:graphicData uri="http://schemas.openxmlformats.org/presentationml/2006/ole">
            <p:oleObj spid="_x0000_s37896" name="Imagen de mapa de bits" r:id="rId4" imgW="3400900" imgH="2790476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smtClean="0"/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smtClean="0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700338" y="0"/>
          <a:ext cx="4103687" cy="3068638"/>
        </p:xfrm>
        <a:graphic>
          <a:graphicData uri="http://schemas.openxmlformats.org/presentationml/2006/ole">
            <p:oleObj spid="_x0000_s38916" name="Imagen de mapa de bits" r:id="rId3" imgW="2971429" imgH="2657846" progId="Paint.Picture">
              <p:embed/>
            </p:oleObj>
          </a:graphicData>
        </a:graphic>
      </p:graphicFrame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ES"/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2124075" y="3284538"/>
          <a:ext cx="4857750" cy="3389312"/>
        </p:xfrm>
        <a:graphic>
          <a:graphicData uri="http://schemas.openxmlformats.org/presentationml/2006/ole">
            <p:oleObj spid="_x0000_s38918" name="Imagen de mapa de bits" r:id="rId4" imgW="3191320" imgH="2742857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46088" y="1125538"/>
            <a:ext cx="8229600" cy="1655762"/>
          </a:xfrm>
        </p:spPr>
        <p:txBody>
          <a:bodyPr/>
          <a:lstStyle/>
          <a:p>
            <a:pPr algn="ctr" eaLnBrk="1" hangingPunct="1"/>
            <a:r>
              <a:rPr lang="es-ES_tradnl" b="1" smtClean="0"/>
              <a:t>Demanda </a:t>
            </a:r>
            <a:r>
              <a:rPr lang="es-ES" b="1" smtClean="0"/>
              <a:t>real y nominal </a:t>
            </a:r>
            <a:r>
              <a:rPr lang="es-ES_tradnl" b="1" smtClean="0"/>
              <a:t>de dinero</a:t>
            </a:r>
            <a:endParaRPr lang="es-AR" smtClean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endParaRPr lang="es-ES_tradnl" b="1" smtClean="0"/>
          </a:p>
          <a:p>
            <a:pPr eaLnBrk="1" hangingPunct="1">
              <a:buFont typeface="Wingdings 2" pitchFamily="18" charset="2"/>
              <a:buNone/>
            </a:pPr>
            <a:endParaRPr lang="es-ES_tradnl" b="1" smtClean="0"/>
          </a:p>
          <a:p>
            <a:pPr eaLnBrk="1" hangingPunct="1">
              <a:buFont typeface="Wingdings 2" pitchFamily="18" charset="2"/>
              <a:buNone/>
            </a:pPr>
            <a:endParaRPr lang="es-ES_tradnl" b="1" smtClean="0"/>
          </a:p>
          <a:p>
            <a:pPr eaLnBrk="1" hangingPunct="1">
              <a:buFont typeface="Wingdings 2" pitchFamily="18" charset="2"/>
              <a:buNone/>
            </a:pPr>
            <a:r>
              <a:rPr lang="es-ES_tradnl" b="1" smtClean="0"/>
              <a:t>La distinción fundamental entre las variables reales y las </a:t>
            </a:r>
            <a:r>
              <a:rPr lang="es-ES_tradnl" b="1" i="1" smtClean="0"/>
              <a:t>nominales. </a:t>
            </a:r>
            <a:endParaRPr lang="es-AR" smtClean="0"/>
          </a:p>
          <a:p>
            <a:pPr eaLnBrk="1" hangingPunct="1">
              <a:buFont typeface="Wingdings 2" pitchFamily="18" charset="2"/>
              <a:buNone/>
            </a:pPr>
            <a:endParaRPr lang="es-A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144</TotalTime>
  <Words>355</Words>
  <Application>Microsoft Office PowerPoint</Application>
  <PresentationFormat>On-screen Show (4:3)</PresentationFormat>
  <Paragraphs>77</Paragraphs>
  <Slides>18</Slides>
  <Notes>9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Plantilla de diseño</vt:lpstr>
      </vt:variant>
      <vt:variant>
        <vt:i4>4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8" baseType="lpstr">
      <vt:lpstr>Arial</vt:lpstr>
      <vt:lpstr>Calibri</vt:lpstr>
      <vt:lpstr>Constantia</vt:lpstr>
      <vt:lpstr>Wingdings 2</vt:lpstr>
      <vt:lpstr>Times New Roman</vt:lpstr>
      <vt:lpstr>Flow</vt:lpstr>
      <vt:lpstr>Flow</vt:lpstr>
      <vt:lpstr>Flow</vt:lpstr>
      <vt:lpstr>Flow</vt:lpstr>
      <vt:lpstr>Imagen de mapa de bits</vt:lpstr>
      <vt:lpstr>Diapositiva 1</vt:lpstr>
      <vt:lpstr>Diapositiva 2</vt:lpstr>
      <vt:lpstr>Diapositiva 3</vt:lpstr>
      <vt:lpstr>El MERCADO DE BIENES Y LA CURVA IS </vt:lpstr>
      <vt:lpstr>Diapositiva 5</vt:lpstr>
      <vt:lpstr>Diapositiva 6</vt:lpstr>
      <vt:lpstr>Diapositiva 7</vt:lpstr>
      <vt:lpstr>Diapositiva 8</vt:lpstr>
      <vt:lpstr>Demanda real y nominal de dinero</vt:lpstr>
      <vt:lpstr>EL MERCADO DE DINERO Y LA CURVA LM </vt:lpstr>
      <vt:lpstr>Diapositiva 11</vt:lpstr>
      <vt:lpstr>Diapositiva 12</vt:lpstr>
      <vt:lpstr>Diapositiva 13</vt:lpstr>
      <vt:lpstr>Diapositiva 14</vt:lpstr>
      <vt:lpstr> EL EQUILIBRIO DE LOS MERCADOS DE BIENES Y DE ACTIVOS </vt:lpstr>
      <vt:lpstr>Diapositiva 16</vt:lpstr>
      <vt:lpstr>OBTENCIÓN DE LA CURVA DE DEMANDA AGREGADA </vt:lpstr>
      <vt:lpstr>Diapositiva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PATRIMONIO NETO </dc:title>
  <dc:creator>Valued Acer Customer</dc:creator>
  <cp:lastModifiedBy>Carlos</cp:lastModifiedBy>
  <cp:revision>7</cp:revision>
  <dcterms:created xsi:type="dcterms:W3CDTF">2011-05-30T03:18:32Z</dcterms:created>
  <dcterms:modified xsi:type="dcterms:W3CDTF">2011-10-06T13:05:32Z</dcterms:modified>
</cp:coreProperties>
</file>