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reenido.wordpress.com/2016/10/19/startup-pitch-deck/" TargetMode="External"/><Relationship Id="rId3" Type="http://schemas.openxmlformats.org/officeDocument/2006/relationships/hyperlink" Target="https://ido-green.appspot.com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you wish to use this deck - please go to: </a:t>
            </a:r>
            <a:r>
              <a:rPr lang="en" sz="1800">
                <a:highlight>
                  <a:srgbClr val="FFFF00"/>
                </a:highlight>
              </a:rPr>
              <a:t>File -&gt; Download As… and choose (.pptx)</a:t>
            </a:r>
            <a:endParaRPr sz="18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you got the file, you can upload it and open it with Google slides.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Inspired in this -&gt; </a:t>
            </a:r>
            <a:r>
              <a:rPr lang="en" sz="1800" u="sng">
                <a:solidFill>
                  <a:schemeClr val="hlink"/>
                </a:solidFill>
                <a:hlinkClick r:id="rId2"/>
              </a:rPr>
              <a:t>https://greenido.wordpress.com/2016/10/19/startup-pitch-deck/</a:t>
            </a:r>
            <a:br>
              <a:rPr lang="en" sz="1800"/>
            </a:br>
            <a:r>
              <a:rPr lang="en" sz="1800"/>
              <a:t>Also, see the notes in some of the slides that will be helpful to direct you in the right path.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photos on slide #1 and #10 were taken by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Ido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D292A"/>
                </a:solidFill>
              </a:rPr>
              <a:t>You can find our guide to pitching below (with a few refinements from years of use).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Name/Solution</a:t>
            </a:r>
            <a:r>
              <a:rPr lang="en" sz="1500">
                <a:solidFill>
                  <a:srgbClr val="2D292A"/>
                </a:solidFill>
              </a:rPr>
              <a:t> Start here: define your Project in a single declarative sentence. This is harder than it looks. It’s easy to get caught up listing features instead of communicating your mission.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Problem</a:t>
            </a:r>
            <a:r>
              <a:rPr lang="en" sz="1500">
                <a:solidFill>
                  <a:srgbClr val="2D292A"/>
                </a:solidFill>
              </a:rPr>
              <a:t> Describe the pain of your customer. How is this addressed today and what are the shortcomings to current solutions.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The Value</a:t>
            </a:r>
            <a:r>
              <a:rPr lang="en" sz="1500">
                <a:solidFill>
                  <a:srgbClr val="2D292A"/>
                </a:solidFill>
              </a:rPr>
              <a:t> Explain your eureka moment. Why is your value prop unique and compelling? Why will it endure? And where does it go from here?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Solution / Architecture?</a:t>
            </a:r>
            <a:r>
              <a:rPr lang="en" sz="1500">
                <a:solidFill>
                  <a:srgbClr val="2D292A"/>
                </a:solidFill>
              </a:rPr>
              <a:t> Provide some guidance / schematics of your solution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Competition / alternatives</a:t>
            </a:r>
            <a:r>
              <a:rPr lang="en" sz="1500">
                <a:solidFill>
                  <a:srgbClr val="2D292A"/>
                </a:solidFill>
              </a:rPr>
              <a:t> Who are your direct and indirect competitors. Show that you have a plan to win.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How Much ?</a:t>
            </a:r>
            <a:r>
              <a:rPr lang="en" sz="1500">
                <a:solidFill>
                  <a:srgbClr val="2D292A"/>
                </a:solidFill>
              </a:rPr>
              <a:t> If you have  estimations about $$$, effort, infraestructure, time  please include</a:t>
            </a:r>
            <a:r>
              <a:rPr lang="en" sz="1500">
                <a:solidFill>
                  <a:srgbClr val="2D292A"/>
                </a:solidFill>
              </a:rPr>
              <a:t>.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Your executive summary should be bold and impress the reader/listener.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If it doesn’t, they will open their phones and you lost them after the first 2 minutes.</a:t>
            </a:r>
            <a:b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</a:b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It should contain: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A short explanation on the idea and what you plan to do. Don’t be shy here. After all, you are building something wonderful, right?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What is your competitive advantage? Why you can deliver it and make it happen?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Where you are right now and what you have accomplish so far.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Finish it strong with vision and a few near-term key results you plan to reach.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(!) It’s </a:t>
            </a: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recommended</a:t>
            </a: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 to have a 1-page version of this slide with more details - So you could send it to potential investors.</a:t>
            </a:r>
            <a:b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</a:b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c9885fc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c9885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7c953fb7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7c953fb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An overview of what competitors your startup will need to beat.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Here you will build credibility by showing that you are aware of all the major visible competitors and some hidden ones (that will fight with you on the same budget).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(!) A nice chart that shows your strengths and weaknesses vs your competitors is a good way to deliver the message in this slide.</a:t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rabicPeriod"/>
            </a:pP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Estimations about:</a:t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rabicPeriod"/>
            </a:pP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Costs </a:t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rabicPeriod"/>
            </a:pP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</a:t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rabicPeriod"/>
            </a:pP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Infra</a:t>
            </a: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structure</a:t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rabicPeriod"/>
            </a:pP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...</a:t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10.gif"/><Relationship Id="rId7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uK-dAnMzlSI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38423" t="0"/>
          <a:stretch/>
        </p:blipFill>
        <p:spPr>
          <a:xfrm>
            <a:off x="923150" y="1065125"/>
            <a:ext cx="7486925" cy="30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-762233" y="939025"/>
            <a:ext cx="9622200" cy="13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Celita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297900" y="2491225"/>
            <a:ext cx="8202600" cy="1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Your </a:t>
            </a:r>
            <a:r>
              <a:rPr lang="en">
                <a:solidFill>
                  <a:schemeClr val="dk1"/>
                </a:solidFill>
              </a:rPr>
              <a:t>Cloud </a:t>
            </a:r>
            <a:r>
              <a:rPr lang="en">
                <a:solidFill>
                  <a:schemeClr val="dk1"/>
                </a:solidFill>
              </a:rPr>
              <a:t>Phone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LPA-pitch-deck"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7912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8107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"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325" y="118107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in"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325" y="3300213"/>
            <a:ext cx="9525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220525" y="134825"/>
            <a:ext cx="6001800" cy="10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Executive Summary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4100" y="1235775"/>
            <a:ext cx="8383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AutoNum type="arabicPeriod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 provide a landline telephone number with a full PBX with support for multiple users with the simplest &amp; </a:t>
            </a: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powerful</a:t>
            </a: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management &amp; analytics tool.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AutoNum type="arabicPeriod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Zero hardware parts, 100% SaaS with a simple </a:t>
            </a:r>
            <a:r>
              <a:rPr b="1"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qr</a:t>
            </a: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onboarding process for distributed users.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689500" cy="3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Small a Medium companies have local landline numbers for prospects and customers communications, mostly with single phone or simple PBX systems fixed to his </a:t>
            </a:r>
            <a:r>
              <a:rPr lang="en" sz="1800">
                <a:solidFill>
                  <a:srgbClr val="000000"/>
                </a:solidFill>
              </a:rPr>
              <a:t>physical</a:t>
            </a:r>
            <a:r>
              <a:rPr lang="en" sz="1800">
                <a:solidFill>
                  <a:srgbClr val="000000"/>
                </a:solidFill>
              </a:rPr>
              <a:t> installations.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Last worldwide events like:  employees working from home or in  remote   locations, SMB changing their locations,</a:t>
            </a:r>
            <a:r>
              <a:rPr lang="en" sz="1800">
                <a:solidFill>
                  <a:schemeClr val="dk1"/>
                </a:solidFill>
              </a:rPr>
              <a:t> new working models require more flexible systems.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Distributed customers &amp; workforces represent high challenges for information systems to provide tools for analytical.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This require new tools for existings simple communication systems like phone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33175" y="2265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problem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5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Value</a:t>
            </a:r>
            <a:endParaRPr sz="36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14000" y="721325"/>
            <a:ext cx="55131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We provide a 100% SaaS PBX system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Simple management tools, sophisticated features (call queues, CDR BI).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SMB don’t have to invest in any Hardware or infrastructure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Pay as you go service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Flexible to support any working / service model for SMB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Full analytical tool for communications accounting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Automatic &amp; Customizable IVR greetings 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" sz="1900">
                <a:solidFill>
                  <a:schemeClr val="dk1"/>
                </a:solidFill>
              </a:rPr>
              <a:t>Simple qr user configuration !!!</a:t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descr="Configura fácilmente tu teléfono !!!" id="80" name="Google Shape;80;p16" title="SoftPhone-QR-Confi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125" y="2463277"/>
            <a:ext cx="3580675" cy="26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3385" y="228600"/>
            <a:ext cx="3648164" cy="20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9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Architecture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SO</a:t>
            </a:r>
            <a:r>
              <a:rPr lang="en" sz="2100"/>
              <a:t>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kubernetes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Protocols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IAX &lt;-&gt; user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SIP &lt;-&gt; PSTN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HTTP &lt;-&gt; Management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PBX’s (</a:t>
            </a:r>
            <a:r>
              <a:rPr b="1" lang="en" sz="2100"/>
              <a:t>containerized</a:t>
            </a:r>
            <a:r>
              <a:rPr b="1" lang="en" sz="2100"/>
              <a:t>):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</a:t>
            </a:r>
            <a:r>
              <a:rPr lang="en" sz="1600"/>
              <a:t>anagement</a:t>
            </a:r>
            <a:r>
              <a:rPr lang="en" sz="1600"/>
              <a:t>-FE-BE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Custom Asterisk [DB-backend]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DB-Backend [MySQL]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BI [Metabase]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9272" l="0" r="0" t="0"/>
          <a:stretch/>
        </p:blipFill>
        <p:spPr>
          <a:xfrm>
            <a:off x="3169846" y="733775"/>
            <a:ext cx="5876598" cy="3998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56150" y="-4300"/>
            <a:ext cx="4235700" cy="26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1429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b="1" lang="en" sz="4800"/>
              <a:t>Competitors </a:t>
            </a:r>
            <a:endParaRPr sz="4800"/>
          </a:p>
        </p:txBody>
      </p:sp>
      <p:sp>
        <p:nvSpPr>
          <p:cNvPr id="93" name="Google Shape;93;p18"/>
          <p:cNvSpPr txBox="1"/>
          <p:nvPr/>
        </p:nvSpPr>
        <p:spPr>
          <a:xfrm>
            <a:off x="4374075" y="572850"/>
            <a:ext cx="44688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Central Virtual IPLAN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Central Virtual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Central Telefónica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Virtual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875" y="1276550"/>
            <a:ext cx="13144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600" y="2012475"/>
            <a:ext cx="18192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275" y="2916875"/>
            <a:ext cx="21907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1429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b="1" lang="en" sz="3600"/>
              <a:t>How much ?</a:t>
            </a:r>
            <a:endParaRPr sz="3600"/>
          </a:p>
        </p:txBody>
      </p:sp>
      <p:sp>
        <p:nvSpPr>
          <p:cNvPr id="102" name="Google Shape;102;p19"/>
          <p:cNvSpPr/>
          <p:nvPr/>
        </p:nvSpPr>
        <p:spPr>
          <a:xfrm>
            <a:off x="5688225" y="3536048"/>
            <a:ext cx="7224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6508983" y="3069166"/>
            <a:ext cx="722400" cy="14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7329741" y="1919075"/>
            <a:ext cx="722400" cy="26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8150500" y="2163901"/>
            <a:ext cx="722400" cy="236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42600" y="1330925"/>
            <a:ext cx="5513100" cy="3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Phases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Cluster deployment (0.5 month)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Asterisk Cloud  customization (2 month)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Management Front/Back End Development (2 month)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Integration &amp; Test (1 month)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Documentation (1 month)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Resources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Kubernetes 4 node cluster (usd 400 x month)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SIP Trunk (100 landline numbers) (usd 500 x month)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