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91069C-BB35-421D-A333-C07D69F48127}">
  <a:tblStyle styleId="{0B91069C-BB35-421D-A333-C07D69F481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reenido.wordpress.com/2016/10/19/startup-pitch-deck/" TargetMode="External"/><Relationship Id="rId3" Type="http://schemas.openxmlformats.org/officeDocument/2006/relationships/hyperlink" Target="https://ido-green.appspot.com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you wish to use this deck - please go to: </a:t>
            </a:r>
            <a:r>
              <a:rPr lang="en" sz="1800">
                <a:highlight>
                  <a:srgbClr val="FFFF00"/>
                </a:highlight>
              </a:rPr>
              <a:t>File -&gt; Download As… and choose (.pptx)</a:t>
            </a:r>
            <a:endParaRPr sz="18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you got the file, you can upload it and open it with Google slides.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Inspired in this -&gt; </a:t>
            </a:r>
            <a:r>
              <a:rPr lang="en" sz="1800" u="sng">
                <a:solidFill>
                  <a:schemeClr val="hlink"/>
                </a:solidFill>
                <a:hlinkClick r:id="rId2"/>
              </a:rPr>
              <a:t>https://greenido.wordpress.com/2016/10/19/startup-pitch-deck/</a:t>
            </a:r>
            <a:br>
              <a:rPr lang="en" sz="1800"/>
            </a:br>
            <a:r>
              <a:rPr lang="en" sz="1800"/>
              <a:t>Also, see the notes in some of the slides that will be helpful to direct you in the right path.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photos on slide #1 and #10 were taken by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Ido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D292A"/>
                </a:solidFill>
              </a:rPr>
              <a:t>You can find our guide to pitching below (with a few refinements from years of use).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Name/Solution</a:t>
            </a:r>
            <a:r>
              <a:rPr lang="en" sz="1500">
                <a:solidFill>
                  <a:srgbClr val="2D292A"/>
                </a:solidFill>
              </a:rPr>
              <a:t> Start here: define your Project in a single declarative sentence. This is harder than it looks. It’s easy to get caught up listing features instead of communicating your mission.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Problem</a:t>
            </a:r>
            <a:r>
              <a:rPr lang="en" sz="1500">
                <a:solidFill>
                  <a:srgbClr val="2D292A"/>
                </a:solidFill>
              </a:rPr>
              <a:t> Describe the pain of your customer. How is this addressed today and what are the shortcomings to current solutions.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The Value</a:t>
            </a:r>
            <a:r>
              <a:rPr lang="en" sz="1500">
                <a:solidFill>
                  <a:srgbClr val="2D292A"/>
                </a:solidFill>
              </a:rPr>
              <a:t> Explain your eureka moment. Why is your value prop unique and compelling? Why will it endure? And where does it go from here?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Solution / Architecture?</a:t>
            </a:r>
            <a:r>
              <a:rPr lang="en" sz="1500">
                <a:solidFill>
                  <a:srgbClr val="2D292A"/>
                </a:solidFill>
              </a:rPr>
              <a:t> Provide some guidance / schematics of your solution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Competition / alternatives</a:t>
            </a:r>
            <a:r>
              <a:rPr lang="en" sz="1500">
                <a:solidFill>
                  <a:srgbClr val="2D292A"/>
                </a:solidFill>
              </a:rPr>
              <a:t> Who are your direct and indirect competitors. Show that you have a plan to win.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2D292A"/>
                </a:solidFill>
              </a:rPr>
              <a:t>How Much ?</a:t>
            </a:r>
            <a:r>
              <a:rPr lang="en" sz="1500">
                <a:solidFill>
                  <a:srgbClr val="2D292A"/>
                </a:solidFill>
              </a:rPr>
              <a:t> If you have  estimations about $$$, effort, infraestructure, time  please include</a:t>
            </a:r>
            <a:r>
              <a:rPr lang="en" sz="1500">
                <a:solidFill>
                  <a:srgbClr val="2D292A"/>
                </a:solidFill>
              </a:rPr>
              <a:t>.</a:t>
            </a:r>
            <a:endParaRPr sz="1500">
              <a:solidFill>
                <a:srgbClr val="2D292A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Your executive summary should be bold and impress the reader/listener.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If it doesn’t, they will open their phones and you lost them after the first 2 minutes.</a:t>
            </a:r>
            <a:b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</a:b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It should contain: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A short explanation on the idea and what you plan to do. Don’t be shy here. After all, you are building something wonderful, right?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What is your competitive advantage? Why you can deliver it and make it happen?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Where you are right now and what you have accomplish so far.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arabicPeriod"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Finish it strong with vision and a few near-term key results you plan to reach.</a:t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(!) It’s 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recommended</a:t>
            </a:r>
            <a: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 to have a 1-page version of this slide with more details - So you could send it to potential investors.</a:t>
            </a:r>
            <a:br>
              <a:rPr lang="en" sz="1400"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</a:br>
            <a:endParaRPr sz="1400">
              <a:highlight>
                <a:srgbClr val="F9F9F9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c9885fc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c9885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c953fb7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c953fb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An overview of what competitors your startup will need to beat.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Here you will build credibility by showing that you are aware of all the major visible competitors and some hidden ones (that will fight with you on the same budget).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(!) A nice chart that shows your strengths and weaknesses vs your competitors is a good way to deliver the message in this slide.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Estimations about: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Costs 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Infra</a:t>
            </a: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structure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Georgia"/>
              <a:buAutoNum type="arabicPeriod"/>
            </a:pPr>
            <a:r>
              <a:rPr lang="en" sz="17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...</a:t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reenido.wordpress.com/" TargetMode="External"/><Relationship Id="rId4" Type="http://schemas.openxmlformats.org/officeDocument/2006/relationships/hyperlink" Target="https://ido-green.appspot.com" TargetMode="External"/><Relationship Id="rId5" Type="http://schemas.openxmlformats.org/officeDocument/2006/relationships/image" Target="../media/image1.gif"/><Relationship Id="rId6" Type="http://schemas.openxmlformats.org/officeDocument/2006/relationships/image" Target="../media/image3.gif"/><Relationship Id="rId7" Type="http://schemas.openxmlformats.org/officeDocument/2006/relationships/image" Target="../media/image4.gif"/><Relationship Id="rId8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6875"/>
            <a:ext cx="8520600" cy="9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/ Solution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2661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Your mission statement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361725" y="4544875"/>
            <a:ext cx="46137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Created</a:t>
            </a:r>
            <a:r>
              <a:rPr lang="en" sz="1600"/>
              <a:t> by: </a:t>
            </a:r>
            <a:r>
              <a:rPr lang="en" sz="16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@greenido</a:t>
            </a:r>
            <a:r>
              <a:rPr lang="en"/>
              <a:t> -- </a:t>
            </a:r>
            <a:r>
              <a:rPr lang="en" sz="16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ido-green.appspot.com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61925" y="4544875"/>
            <a:ext cx="2156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Updated: May 2019</a:t>
            </a:r>
            <a:endParaRPr sz="1600"/>
          </a:p>
        </p:txBody>
      </p:sp>
      <p:pic>
        <p:nvPicPr>
          <p:cNvPr descr="LPA-pitch-deck"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7912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1810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"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325" y="11810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in"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325" y="3300213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220525" y="134825"/>
            <a:ext cx="6001800" cy="10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Executive Summary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4100" y="1235775"/>
            <a:ext cx="8383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 short explanation on the idea and what you plan to do. 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What is your competitive advantage? Why you can deliver it and make it happen?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Where you are right now &amp; what you have accomplished.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Finish it strong with vision and a few near-term key results you plan to reach.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33175" y="2265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problem</a:t>
            </a:r>
            <a:endParaRPr sz="36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5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Frame the pain.</a:t>
            </a: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What is the problem and why is it worth doing?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If there is an opportunity here, describe the need and t</a:t>
            </a:r>
            <a:r>
              <a:rPr lang="en" sz="1800">
                <a:solidFill>
                  <a:srgbClr val="000000"/>
                </a:solidFill>
              </a:rPr>
              <a:t>otal available market.</a:t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5071481" y="4552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{0B91069C-BB35-421D-A333-C07D69F48127}</a:tableStyleId>
              </a:tblPr>
              <a:tblGrid>
                <a:gridCol w="821450"/>
                <a:gridCol w="821450"/>
                <a:gridCol w="821450"/>
                <a:gridCol w="821450"/>
              </a:tblGrid>
              <a:tr h="24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" name="Google Shape;76;p15"/>
          <p:cNvSpPr/>
          <p:nvPr/>
        </p:nvSpPr>
        <p:spPr>
          <a:xfrm>
            <a:off x="5154825" y="3536048"/>
            <a:ext cx="7224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9755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796341" y="1919075"/>
            <a:ext cx="722400" cy="26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617100" y="2163901"/>
            <a:ext cx="722400" cy="23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Value</a:t>
            </a:r>
            <a:endParaRPr sz="36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381075"/>
            <a:ext cx="46467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What is the value of the solution you are going to provide?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How much money/time/effort it will save or generate?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Extra points, if you can show that it’s a ‘must have’ and people will be </a:t>
            </a:r>
            <a:r>
              <a:rPr lang="en" sz="1800" u="sng">
                <a:solidFill>
                  <a:schemeClr val="dk1"/>
                </a:solidFill>
              </a:rPr>
              <a:t>happy</a:t>
            </a:r>
            <a:r>
              <a:rPr lang="en" sz="1800">
                <a:solidFill>
                  <a:schemeClr val="dk1"/>
                </a:solidFill>
              </a:rPr>
              <a:t> to pay for it.</a:t>
            </a:r>
            <a:endParaRPr sz="1800"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5071481" y="4552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{0B91069C-BB35-421D-A333-C07D69F48127}</a:tableStyleId>
              </a:tblPr>
              <a:tblGrid>
                <a:gridCol w="821450"/>
                <a:gridCol w="821450"/>
                <a:gridCol w="821450"/>
                <a:gridCol w="821450"/>
              </a:tblGrid>
              <a:tr h="24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6"/>
          <p:cNvSpPr/>
          <p:nvPr/>
        </p:nvSpPr>
        <p:spPr>
          <a:xfrm>
            <a:off x="5154825" y="3536048"/>
            <a:ext cx="7224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9755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6796341" y="1919075"/>
            <a:ext cx="722400" cy="26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7617100" y="2163901"/>
            <a:ext cx="722400" cy="23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Solution  / Architecture</a:t>
            </a:r>
            <a:endParaRPr sz="36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381075"/>
            <a:ext cx="46467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Details about the architecture of your solutions.</a:t>
            </a:r>
            <a:endParaRPr sz="1800"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5071481" y="4552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{0B91069C-BB35-421D-A333-C07D69F48127}</a:tableStyleId>
              </a:tblPr>
              <a:tblGrid>
                <a:gridCol w="821450"/>
                <a:gridCol w="821450"/>
                <a:gridCol w="821450"/>
                <a:gridCol w="821450"/>
              </a:tblGrid>
              <a:tr h="24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7"/>
          <p:cNvSpPr/>
          <p:nvPr/>
        </p:nvSpPr>
        <p:spPr>
          <a:xfrm>
            <a:off x="5154825" y="3536048"/>
            <a:ext cx="7224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59755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796341" y="1919075"/>
            <a:ext cx="722400" cy="26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7617100" y="2163901"/>
            <a:ext cx="722400" cy="23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60950" y="1062500"/>
            <a:ext cx="4235700" cy="26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Competitors </a:t>
            </a:r>
            <a:r>
              <a:rPr b="1" lang="en" sz="2200"/>
              <a:t>Visible / </a:t>
            </a:r>
            <a:r>
              <a:rPr b="1" lang="en" sz="2200" u="sng"/>
              <a:t>Hidden</a:t>
            </a:r>
            <a:endParaRPr b="1" sz="2200" u="sng"/>
          </a:p>
          <a:p>
            <a:pPr indent="0" lvl="0" marL="0" rtl="0" algn="ctr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110" name="Google Shape;110;p18"/>
          <p:cNvSpPr txBox="1"/>
          <p:nvPr/>
        </p:nvSpPr>
        <p:spPr>
          <a:xfrm>
            <a:off x="4374075" y="572850"/>
            <a:ext cx="44688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An overview of what competitors your startup will need to beat.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Here you will build credibility by showing that you are aware of all the major visible competitors and some hidden ones.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1429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b="1" lang="en" sz="3600"/>
              <a:t>How much ?</a:t>
            </a:r>
            <a:endParaRPr sz="3600"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5071481" y="4552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{0B91069C-BB35-421D-A333-C07D69F48127}</a:tableStyleId>
              </a:tblPr>
              <a:tblGrid>
                <a:gridCol w="821450"/>
                <a:gridCol w="821450"/>
                <a:gridCol w="821450"/>
                <a:gridCol w="821450"/>
              </a:tblGrid>
              <a:tr h="24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20XX</a:t>
                      </a:r>
                      <a:endParaRPr b="1">
                        <a:solidFill>
                          <a:schemeClr val="l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19"/>
          <p:cNvSpPr/>
          <p:nvPr/>
        </p:nvSpPr>
        <p:spPr>
          <a:xfrm>
            <a:off x="5154825" y="3536048"/>
            <a:ext cx="7224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5975583" y="3069166"/>
            <a:ext cx="722400" cy="145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796341" y="1919075"/>
            <a:ext cx="722400" cy="26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617100" y="2163901"/>
            <a:ext cx="722400" cy="2363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9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