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reenido.wordpress.com/2016/10/19/startup-pitch-deck/" TargetMode="External"/><Relationship Id="rId3" Type="http://schemas.openxmlformats.org/officeDocument/2006/relationships/hyperlink" Target="https://ido-green.appspot.com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If you wish to use this deck - please go to: </a:t>
            </a:r>
            <a:r>
              <a:rPr lang="en" sz="1800">
                <a:highlight>
                  <a:srgbClr val="FFFF00"/>
                </a:highlight>
              </a:rPr>
              <a:t>File -&gt; Download As… and choose (.pptx)</a:t>
            </a:r>
            <a:endParaRPr sz="18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After you got the file, you can upload it and open it with Google slides.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Inspired in this -&gt; </a:t>
            </a:r>
            <a:r>
              <a:rPr lang="en" sz="1800" u="sng">
                <a:solidFill>
                  <a:schemeClr val="hlink"/>
                </a:solidFill>
                <a:hlinkClick r:id="rId2"/>
              </a:rPr>
              <a:t>https://greenido.wordpress.com/2016/10/19/startup-pitch-deck/</a:t>
            </a:r>
            <a:br>
              <a:rPr lang="en" sz="1800"/>
            </a:br>
            <a:r>
              <a:rPr lang="en" sz="1800"/>
              <a:t>Also, see the notes in some of the slides that will be helpful to direct you in the right path.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photos on slide #1 and #10 were taken by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Ido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D292A"/>
                </a:solidFill>
              </a:rPr>
              <a:t>You can find our guide to pitching below (with a few refinements from years of use).</a:t>
            </a:r>
            <a:endParaRPr sz="1500">
              <a:solidFill>
                <a:srgbClr val="2D292A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2D292A"/>
                </a:solidFill>
              </a:rPr>
              <a:t>Name/Solution</a:t>
            </a:r>
            <a:r>
              <a:rPr lang="en" sz="1500">
                <a:solidFill>
                  <a:srgbClr val="2D292A"/>
                </a:solidFill>
              </a:rPr>
              <a:t> Start here: define your Project in a single declarative sentence. This is harder than it looks. It’s easy to get caught up listing features instead of communicating your mission.</a:t>
            </a:r>
            <a:endParaRPr sz="1500">
              <a:solidFill>
                <a:srgbClr val="2D292A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2D292A"/>
                </a:solidFill>
              </a:rPr>
              <a:t>Problem</a:t>
            </a:r>
            <a:r>
              <a:rPr lang="en" sz="1500">
                <a:solidFill>
                  <a:srgbClr val="2D292A"/>
                </a:solidFill>
              </a:rPr>
              <a:t> Describe the pain of your customer. How is this addressed today and what are the shortcomings to current solutions.</a:t>
            </a:r>
            <a:endParaRPr sz="1500">
              <a:solidFill>
                <a:srgbClr val="2D292A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2D292A"/>
                </a:solidFill>
              </a:rPr>
              <a:t>The Value</a:t>
            </a:r>
            <a:r>
              <a:rPr lang="en" sz="1500">
                <a:solidFill>
                  <a:srgbClr val="2D292A"/>
                </a:solidFill>
              </a:rPr>
              <a:t> Explain your eureka moment. Why is your value prop unique and compelling? Why will it endure? And where does it go from here?</a:t>
            </a:r>
            <a:endParaRPr sz="1500">
              <a:solidFill>
                <a:srgbClr val="2D292A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2D292A"/>
                </a:solidFill>
              </a:rPr>
              <a:t>Solution / Architecture?</a:t>
            </a:r>
            <a:r>
              <a:rPr lang="en" sz="1500">
                <a:solidFill>
                  <a:srgbClr val="2D292A"/>
                </a:solidFill>
              </a:rPr>
              <a:t> Provide some guidance / schematics of your solution</a:t>
            </a:r>
            <a:endParaRPr sz="1500">
              <a:solidFill>
                <a:srgbClr val="2D292A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2D292A"/>
                </a:solidFill>
              </a:rPr>
              <a:t>Competition / alternatives</a:t>
            </a:r>
            <a:r>
              <a:rPr lang="en" sz="1500">
                <a:solidFill>
                  <a:srgbClr val="2D292A"/>
                </a:solidFill>
              </a:rPr>
              <a:t> Who are your direct and indirect competitors. Show that you have a plan to win.</a:t>
            </a:r>
            <a:endParaRPr sz="1500">
              <a:solidFill>
                <a:srgbClr val="2D292A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2D292A"/>
                </a:solidFill>
              </a:rPr>
              <a:t>How Much ?</a:t>
            </a:r>
            <a:r>
              <a:rPr lang="en" sz="1500">
                <a:solidFill>
                  <a:srgbClr val="2D292A"/>
                </a:solidFill>
              </a:rPr>
              <a:t> If you have  estimations about $$$, effort, infraestructure, time  please include</a:t>
            </a:r>
            <a:r>
              <a:rPr lang="en" sz="1500">
                <a:solidFill>
                  <a:srgbClr val="2D292A"/>
                </a:solidFill>
              </a:rPr>
              <a:t>.</a:t>
            </a:r>
            <a:endParaRPr sz="1500">
              <a:solidFill>
                <a:srgbClr val="2D292A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3000"/>
              </a:spcBef>
              <a:spcAft>
                <a:spcPts val="30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9090756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9090756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9F9F9"/>
                </a:highlight>
                <a:latin typeface="Georgia"/>
                <a:ea typeface="Georgia"/>
                <a:cs typeface="Georgia"/>
                <a:sym typeface="Georgia"/>
              </a:rPr>
              <a:t>Your executive summary should be bold and impress the reader/listener.</a:t>
            </a:r>
            <a:endParaRPr sz="1400">
              <a:highlight>
                <a:srgbClr val="F9F9F9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9F9F9"/>
                </a:highlight>
                <a:latin typeface="Georgia"/>
                <a:ea typeface="Georgia"/>
                <a:cs typeface="Georgia"/>
                <a:sym typeface="Georgia"/>
              </a:rPr>
              <a:t>If it doesn’t, they will open their phones and you lost them after the first 2 minutes.</a:t>
            </a:r>
            <a:br>
              <a:rPr lang="en" sz="1400">
                <a:highlight>
                  <a:srgbClr val="F9F9F9"/>
                </a:highlight>
                <a:latin typeface="Georgia"/>
                <a:ea typeface="Georgia"/>
                <a:cs typeface="Georgia"/>
                <a:sym typeface="Georgia"/>
              </a:rPr>
            </a:br>
            <a:endParaRPr sz="1400">
              <a:highlight>
                <a:srgbClr val="F9F9F9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9F9F9"/>
                </a:highlight>
                <a:latin typeface="Georgia"/>
                <a:ea typeface="Georgia"/>
                <a:cs typeface="Georgia"/>
                <a:sym typeface="Georgia"/>
              </a:rPr>
              <a:t>It should contain:</a:t>
            </a:r>
            <a:endParaRPr sz="1400">
              <a:highlight>
                <a:srgbClr val="F9F9F9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lang="en" sz="1400">
                <a:highlight>
                  <a:srgbClr val="F9F9F9"/>
                </a:highlight>
                <a:latin typeface="Georgia"/>
                <a:ea typeface="Georgia"/>
                <a:cs typeface="Georgia"/>
                <a:sym typeface="Georgia"/>
              </a:rPr>
              <a:t>A short explanation on the idea and what you plan to do. Don’t be shy here. After all, you are building something wonderful, right?</a:t>
            </a:r>
            <a:endParaRPr sz="1400">
              <a:highlight>
                <a:srgbClr val="F9F9F9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lang="en" sz="1400">
                <a:highlight>
                  <a:srgbClr val="F9F9F9"/>
                </a:highlight>
                <a:latin typeface="Georgia"/>
                <a:ea typeface="Georgia"/>
                <a:cs typeface="Georgia"/>
                <a:sym typeface="Georgia"/>
              </a:rPr>
              <a:t>What is your competitive advantage? Why you can deliver it and make it happen?</a:t>
            </a:r>
            <a:endParaRPr sz="1400">
              <a:highlight>
                <a:srgbClr val="F9F9F9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lang="en" sz="1400">
                <a:highlight>
                  <a:srgbClr val="F9F9F9"/>
                </a:highlight>
                <a:latin typeface="Georgia"/>
                <a:ea typeface="Georgia"/>
                <a:cs typeface="Georgia"/>
                <a:sym typeface="Georgia"/>
              </a:rPr>
              <a:t>Where you are right now and what you have accomplish so far.</a:t>
            </a:r>
            <a:endParaRPr sz="1400">
              <a:highlight>
                <a:srgbClr val="F9F9F9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lang="en" sz="1400">
                <a:highlight>
                  <a:srgbClr val="F9F9F9"/>
                </a:highlight>
                <a:latin typeface="Georgia"/>
                <a:ea typeface="Georgia"/>
                <a:cs typeface="Georgia"/>
                <a:sym typeface="Georgia"/>
              </a:rPr>
              <a:t>Finish it strong with vision and a few near-term key results you plan to reach.</a:t>
            </a:r>
            <a:endParaRPr sz="1400">
              <a:highlight>
                <a:srgbClr val="F9F9F9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F9F9F9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9F9F9"/>
                </a:highlight>
                <a:latin typeface="Georgia"/>
                <a:ea typeface="Georgia"/>
                <a:cs typeface="Georgia"/>
                <a:sym typeface="Georgia"/>
              </a:rPr>
              <a:t>(!) It’s </a:t>
            </a:r>
            <a:r>
              <a:rPr lang="en" sz="1400">
                <a:highlight>
                  <a:srgbClr val="F9F9F9"/>
                </a:highlight>
                <a:latin typeface="Georgia"/>
                <a:ea typeface="Georgia"/>
                <a:cs typeface="Georgia"/>
                <a:sym typeface="Georgia"/>
              </a:rPr>
              <a:t>recommended</a:t>
            </a:r>
            <a:r>
              <a:rPr lang="en" sz="1400">
                <a:highlight>
                  <a:srgbClr val="F9F9F9"/>
                </a:highlight>
                <a:latin typeface="Georgia"/>
                <a:ea typeface="Georgia"/>
                <a:cs typeface="Georgia"/>
                <a:sym typeface="Georgia"/>
              </a:rPr>
              <a:t> to have a 1-page version of this slide with more details - So you could send it to potential investors.</a:t>
            </a:r>
            <a:br>
              <a:rPr lang="en" sz="1400">
                <a:highlight>
                  <a:srgbClr val="F9F9F9"/>
                </a:highlight>
                <a:latin typeface="Georgia"/>
                <a:ea typeface="Georgia"/>
                <a:cs typeface="Georgia"/>
                <a:sym typeface="Georgia"/>
              </a:rPr>
            </a:br>
            <a:endParaRPr sz="1400">
              <a:highlight>
                <a:srgbClr val="F9F9F9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91e1f37e_1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91e1f37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bc9885fc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bc9885f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7c953fb75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7c953fb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9090756a_1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9090756a_1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An overview of what competitors your startup will need to beat.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Here you will build credibility by showing that you are aware of all the major visible competitors and some hidden ones (that will fight with you on the same budget).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(!) A nice chart that shows your strengths and weaknesses vs your competitors is a good way to deliver the message in this slide.</a:t>
            </a:r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9090756a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9090756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Georgia"/>
              <a:buAutoNum type="arabicPeriod"/>
            </a:pPr>
            <a:r>
              <a:rPr lang="en" sz="17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Estimations about:</a:t>
            </a:r>
            <a:endParaRPr sz="17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Georgia"/>
              <a:buAutoNum type="arabicPeriod"/>
            </a:pPr>
            <a:r>
              <a:rPr lang="en" sz="17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Costs </a:t>
            </a:r>
            <a:endParaRPr sz="17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Georgia"/>
              <a:buAutoNum type="arabicPeriod"/>
            </a:pPr>
            <a:r>
              <a:rPr lang="en" sz="17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Time</a:t>
            </a:r>
            <a:endParaRPr sz="17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Georgia"/>
              <a:buAutoNum type="arabicPeriod"/>
            </a:pPr>
            <a:r>
              <a:rPr lang="en" sz="17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Infra</a:t>
            </a:r>
            <a:r>
              <a:rPr lang="en" sz="17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structure</a:t>
            </a:r>
            <a:endParaRPr sz="17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Georgia"/>
              <a:buAutoNum type="arabicPeriod"/>
            </a:pPr>
            <a:r>
              <a:rPr lang="en" sz="17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...</a:t>
            </a:r>
            <a:endParaRPr sz="17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2.gif"/><Relationship Id="rId5" Type="http://schemas.openxmlformats.org/officeDocument/2006/relationships/image" Target="../media/image5.gif"/><Relationship Id="rId6" Type="http://schemas.openxmlformats.org/officeDocument/2006/relationships/image" Target="../media/image1.gif"/><Relationship Id="rId7" Type="http://schemas.openxmlformats.org/officeDocument/2006/relationships/image" Target="../media/image4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uK-dAnMzlSI" TargetMode="External"/><Relationship Id="rId4" Type="http://schemas.openxmlformats.org/officeDocument/2006/relationships/image" Target="../media/image6.jp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38423" t="0"/>
          <a:stretch/>
        </p:blipFill>
        <p:spPr>
          <a:xfrm>
            <a:off x="923150" y="1065125"/>
            <a:ext cx="7486925" cy="30332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-762233" y="939025"/>
            <a:ext cx="9622200" cy="13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Celita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-297900" y="2491225"/>
            <a:ext cx="8202600" cy="11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Tu central telefónica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Cloud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LPA-pitch-deck"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779125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181075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"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325" y="1181075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in" id="60" name="Google Shape;6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4325" y="3300213"/>
            <a:ext cx="9525" cy="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type="title"/>
          </p:nvPr>
        </p:nvSpPr>
        <p:spPr>
          <a:xfrm>
            <a:off x="220525" y="134825"/>
            <a:ext cx="6001800" cy="10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Resúmen Ejecutivo</a:t>
            </a:r>
            <a:endParaRPr b="1" sz="4800">
              <a:solidFill>
                <a:srgbClr val="FFFFFF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84100" y="1235775"/>
            <a:ext cx="8383200" cy="3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AutoNum type="arabicPeriod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Proveemos una PBX completa, con un número de teléfono fijo, con soporte para múltiples usuarios, con la más simple y sofisticada herramienta de administración y analítica.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AutoNum type="arabicPeriod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Sin nada de hardware, 100% SaaS con un proceso muy simple basado en </a:t>
            </a: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qr </a:t>
            </a: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para que los usuarios se puedan conectar a la central.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923875"/>
            <a:ext cx="8689500" cy="3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Las Pymes tienen números fijos locales para atender los llamados de sus prospectos  y clientes.   Generalmente estas líneas están conectadas directamente a un aparato telefónico fijo o a PBX sencillas siempre fijo a la ubicación de la empresa.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Los últimos eventos mundiales han dado a lugar situaciones donde los empleados necesitan trabajar desde sus hogares o de lugares remotos o las Pymes han tenido que reubicarse, estos nuevos modelos de trabajo necesitan de soluciones más flexibles y ubicuas.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Clientes distribuidos y fuerzas de trabajo distribuidas representan grandes desafíos  a los sistemas de información al momento de proveer herramientas de análisis para la gestión.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Estos problemas necesitan herramientas nuevas y más poderosas para los sistemas de comunicaciones como la telefonía.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333175" y="150300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El Problema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593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El Valor</a:t>
            </a:r>
            <a:endParaRPr sz="3600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114000" y="721325"/>
            <a:ext cx="5513100" cy="3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Proveemos una PBX 100% SaaS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Herramientas de Gestión muy simple con funcionalidades sofisticadas(colas, Analítica)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Las Pymes no necesitan invertir en ningún Hardware o infraestructura.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Flexible para soportar cualquier modelo de trabajo en las Pymes.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Herramienta de análisis de comunicaciones muy  completa 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IVR  automático y configurable 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b="1" lang="en" sz="1900">
                <a:solidFill>
                  <a:schemeClr val="dk1"/>
                </a:solidFill>
              </a:rPr>
              <a:t>Configuración de usuario sencilla con qr</a:t>
            </a:r>
            <a:endParaRPr b="1"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</p:txBody>
      </p:sp>
      <p:pic>
        <p:nvPicPr>
          <p:cNvPr descr="Configura fácilmente tu teléfono !!!" id="80" name="Google Shape;80;p16" title="SoftPhone-QR-Confi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7125" y="2463277"/>
            <a:ext cx="3580675" cy="268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3385" y="228600"/>
            <a:ext cx="3648164" cy="205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69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Arquitectura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SO</a:t>
            </a:r>
            <a:r>
              <a:rPr lang="en" sz="2100"/>
              <a:t>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kubernetes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Protocols</a:t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IAX &lt;-&gt; user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SIP &lt;-&gt; PSTN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HTTP &lt;-&gt; Management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PBX’s (</a:t>
            </a:r>
            <a:r>
              <a:rPr b="1" lang="en" sz="2100"/>
              <a:t>containerized</a:t>
            </a:r>
            <a:r>
              <a:rPr b="1" lang="en" sz="2100"/>
              <a:t>):</a:t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</a:t>
            </a:r>
            <a:r>
              <a:rPr lang="en" sz="1600"/>
              <a:t>anagement</a:t>
            </a:r>
            <a:r>
              <a:rPr lang="en" sz="1600"/>
              <a:t>-FE-BE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Custom Asterisk [DB-backend]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DB-Backend [MySQL]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BI [Metabase]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9272" l="0" r="0" t="0"/>
          <a:stretch/>
        </p:blipFill>
        <p:spPr>
          <a:xfrm>
            <a:off x="3169846" y="733775"/>
            <a:ext cx="5876598" cy="3998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56150" y="-4300"/>
            <a:ext cx="4637100" cy="266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1429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rPr b="1" lang="en" sz="4800"/>
              <a:t>Competidores </a:t>
            </a:r>
            <a:endParaRPr sz="4800"/>
          </a:p>
        </p:txBody>
      </p:sp>
      <p:sp>
        <p:nvSpPr>
          <p:cNvPr id="93" name="Google Shape;93;p18"/>
          <p:cNvSpPr txBox="1"/>
          <p:nvPr/>
        </p:nvSpPr>
        <p:spPr>
          <a:xfrm>
            <a:off x="4374075" y="572850"/>
            <a:ext cx="44688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Central Virtual IPLAN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Central Virtual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Central Telefónica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Virtual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18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1875" y="1276550"/>
            <a:ext cx="131445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2600" y="2012475"/>
            <a:ext cx="181927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9275" y="2916875"/>
            <a:ext cx="219075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1429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rPr b="1" lang="en" sz="3600"/>
              <a:t>Cuanto ?</a:t>
            </a:r>
            <a:endParaRPr sz="3600"/>
          </a:p>
        </p:txBody>
      </p:sp>
      <p:sp>
        <p:nvSpPr>
          <p:cNvPr id="102" name="Google Shape;102;p19"/>
          <p:cNvSpPr/>
          <p:nvPr/>
        </p:nvSpPr>
        <p:spPr>
          <a:xfrm>
            <a:off x="5688225" y="3536048"/>
            <a:ext cx="722400" cy="99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6508983" y="3069166"/>
            <a:ext cx="722400" cy="145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7329741" y="1919075"/>
            <a:ext cx="722400" cy="260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8150500" y="2163901"/>
            <a:ext cx="722400" cy="2363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19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42600" y="1330925"/>
            <a:ext cx="5513100" cy="3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Fases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Despliegue de Cluster K8s (0.5 mes)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Adaptación de Asterisk para  k8s (2 meses)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Desarrollo de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Front/Back End  (4 meses)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Integración &amp; Test (1 mes)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Documentación (1 mes)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Recursos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Cluster Kubernetes 4 nodos  (usd 400 x mes)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SIP Trunk (100 números) (usd 500 x mes)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