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9078c96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9078c96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9078c96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9078c96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9078c96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9078c96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078c96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078c96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078c96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078c96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9078c96d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9078c96d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381000" marR="381000" rtl="0" algn="l">
              <a:lnSpc>
                <a:spcPct val="110000"/>
              </a:lnSpc>
              <a:spcBef>
                <a:spcPts val="2300"/>
              </a:spcBef>
              <a:spcAft>
                <a:spcPts val="0"/>
              </a:spcAft>
              <a:buNone/>
            </a:pPr>
            <a:r>
              <a:rPr b="1" lang="es" sz="2750">
                <a:solidFill>
                  <a:srgbClr val="323232"/>
                </a:solidFill>
              </a:rPr>
              <a:t>gestión del cambio de equipamiento</a:t>
            </a:r>
            <a:endParaRPr b="1" sz="2750">
              <a:solidFill>
                <a:srgbClr val="323232"/>
              </a:solidFill>
            </a:endParaRPr>
          </a:p>
          <a:p>
            <a:pPr indent="0" lvl="0" marL="381000" marR="381000" rtl="0" algn="l">
              <a:lnSpc>
                <a:spcPct val="110000"/>
              </a:lnSpc>
              <a:spcBef>
                <a:spcPts val="2300"/>
              </a:spcBef>
              <a:spcAft>
                <a:spcPts val="1900"/>
              </a:spcAft>
              <a:buNone/>
            </a:pPr>
            <a:r>
              <a:rPr b="1" lang="es" sz="2750">
                <a:solidFill>
                  <a:srgbClr val="323232"/>
                </a:solidFill>
              </a:rPr>
              <a:t> y en las redes de comunicaciones</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3848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   </a:t>
            </a:r>
            <a:endParaRPr/>
          </a:p>
        </p:txBody>
      </p:sp>
      <p:pic>
        <p:nvPicPr>
          <p:cNvPr id="62" name="Google Shape;62;p14"/>
          <p:cNvPicPr preferRelativeResize="0"/>
          <p:nvPr/>
        </p:nvPicPr>
        <p:blipFill>
          <a:blip r:embed="rId3">
            <a:alphaModFix/>
          </a:blip>
          <a:stretch>
            <a:fillRect/>
          </a:stretch>
        </p:blipFill>
        <p:spPr>
          <a:xfrm>
            <a:off x="700659" y="0"/>
            <a:ext cx="7742682"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07425"/>
            <a:ext cx="8520600" cy="446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350">
                <a:solidFill>
                  <a:schemeClr val="dk1"/>
                </a:solidFill>
                <a:highlight>
                  <a:srgbClr val="FFFFFF"/>
                </a:highlight>
              </a:rPr>
              <a:t>La gestión de cambios de red es un proceso que tiene la intención de reducir el riesgo de un cambio fallido. Este proceso implica varios pasos que aseguran cambios exitosos, pero ¿cómo funciona cada paso?</a:t>
            </a:r>
            <a:endParaRPr sz="1350">
              <a:solidFill>
                <a:schemeClr val="dk1"/>
              </a:solidFill>
              <a:highlight>
                <a:srgbClr val="FFFFFF"/>
              </a:highlight>
            </a:endParaRPr>
          </a:p>
          <a:p>
            <a:pPr indent="0" lvl="0" marL="0" rtl="0" algn="l">
              <a:spcBef>
                <a:spcPts val="1200"/>
              </a:spcBef>
              <a:spcAft>
                <a:spcPts val="0"/>
              </a:spcAft>
              <a:buNone/>
            </a:pPr>
            <a:r>
              <a:t/>
            </a:r>
            <a:endParaRPr sz="1350">
              <a:solidFill>
                <a:schemeClr val="dk1"/>
              </a:solidFill>
              <a:highlight>
                <a:srgbClr val="FFFFFF"/>
              </a:highlight>
            </a:endParaRPr>
          </a:p>
          <a:p>
            <a:pPr indent="0" lvl="0" marL="0" rtl="0" algn="l">
              <a:lnSpc>
                <a:spcPct val="167000"/>
              </a:lnSpc>
              <a:spcBef>
                <a:spcPts val="2000"/>
              </a:spcBef>
              <a:spcAft>
                <a:spcPts val="0"/>
              </a:spcAft>
              <a:buClr>
                <a:schemeClr val="dk1"/>
              </a:buClr>
              <a:buSzPts val="1100"/>
              <a:buFont typeface="Arial"/>
              <a:buNone/>
            </a:pPr>
            <a:r>
              <a:rPr lang="es" sz="1350">
                <a:solidFill>
                  <a:schemeClr val="dk1"/>
                </a:solidFill>
                <a:highlight>
                  <a:srgbClr val="FFFFFF"/>
                </a:highlight>
              </a:rPr>
              <a:t>El proceso de gestión de cambios en el equipamiento y en la red de comunicaciones se basa en la aplicación de varios principios operativos básicos, como los siguientes:</a:t>
            </a:r>
            <a:endParaRPr sz="1350">
              <a:solidFill>
                <a:schemeClr val="dk1"/>
              </a:solidFill>
              <a:highlight>
                <a:srgbClr val="FFFFFF"/>
              </a:highlight>
            </a:endParaRPr>
          </a:p>
          <a:p>
            <a:pPr indent="-314325" lvl="0" marL="698500" rtl="0" algn="l">
              <a:lnSpc>
                <a:spcPct val="167000"/>
              </a:lnSpc>
              <a:spcBef>
                <a:spcPts val="2000"/>
              </a:spcBef>
              <a:spcAft>
                <a:spcPts val="0"/>
              </a:spcAft>
              <a:buClr>
                <a:schemeClr val="dk1"/>
              </a:buClr>
              <a:buSzPts val="1350"/>
              <a:buChar char="●"/>
            </a:pPr>
            <a:r>
              <a:rPr lang="es" sz="1350">
                <a:solidFill>
                  <a:schemeClr val="dk1"/>
                </a:solidFill>
                <a:highlight>
                  <a:srgbClr val="FFFFFF"/>
                </a:highlight>
              </a:rPr>
              <a:t>Determinación del alcance y análisis de riesgos</a:t>
            </a:r>
            <a:endParaRPr sz="1350">
              <a:solidFill>
                <a:schemeClr val="dk1"/>
              </a:solidFill>
              <a:highlight>
                <a:srgbClr val="FFFFFF"/>
              </a:highlight>
            </a:endParaRPr>
          </a:p>
          <a:p>
            <a:pPr indent="-314325" lvl="0" marL="698500" rtl="0" algn="l">
              <a:lnSpc>
                <a:spcPct val="167000"/>
              </a:lnSpc>
              <a:spcBef>
                <a:spcPts val="0"/>
              </a:spcBef>
              <a:spcAft>
                <a:spcPts val="0"/>
              </a:spcAft>
              <a:buClr>
                <a:schemeClr val="dk1"/>
              </a:buClr>
              <a:buSzPts val="1350"/>
              <a:buChar char="●"/>
            </a:pPr>
            <a:r>
              <a:rPr lang="es" sz="1350">
                <a:solidFill>
                  <a:schemeClr val="dk1"/>
                </a:solidFill>
                <a:highlight>
                  <a:srgbClr val="FFFFFF"/>
                </a:highlight>
              </a:rPr>
              <a:t>Revisión por pares</a:t>
            </a:r>
            <a:endParaRPr sz="1350">
              <a:solidFill>
                <a:schemeClr val="dk1"/>
              </a:solidFill>
              <a:highlight>
                <a:srgbClr val="FFFFFF"/>
              </a:highlight>
            </a:endParaRPr>
          </a:p>
          <a:p>
            <a:pPr indent="-314325" lvl="0" marL="698500" rtl="0" algn="l">
              <a:lnSpc>
                <a:spcPct val="167000"/>
              </a:lnSpc>
              <a:spcBef>
                <a:spcPts val="0"/>
              </a:spcBef>
              <a:spcAft>
                <a:spcPts val="0"/>
              </a:spcAft>
              <a:buClr>
                <a:schemeClr val="dk1"/>
              </a:buClr>
              <a:buSzPts val="1350"/>
              <a:buChar char="●"/>
            </a:pPr>
            <a:r>
              <a:rPr lang="es" sz="1350">
                <a:solidFill>
                  <a:schemeClr val="dk1"/>
                </a:solidFill>
                <a:highlight>
                  <a:srgbClr val="FFFFFF"/>
                </a:highlight>
              </a:rPr>
              <a:t>Pruebas y validación previas a la implementación</a:t>
            </a:r>
            <a:endParaRPr sz="1350">
              <a:solidFill>
                <a:schemeClr val="dk1"/>
              </a:solidFill>
              <a:highlight>
                <a:srgbClr val="FFFFFF"/>
              </a:highlight>
            </a:endParaRPr>
          </a:p>
          <a:p>
            <a:pPr indent="-314325" lvl="0" marL="698500" rtl="0" algn="l">
              <a:lnSpc>
                <a:spcPct val="167000"/>
              </a:lnSpc>
              <a:spcBef>
                <a:spcPts val="0"/>
              </a:spcBef>
              <a:spcAft>
                <a:spcPts val="0"/>
              </a:spcAft>
              <a:buClr>
                <a:schemeClr val="dk1"/>
              </a:buClr>
              <a:buSzPts val="1350"/>
              <a:buChar char="●"/>
            </a:pPr>
            <a:r>
              <a:rPr lang="es" sz="1350">
                <a:solidFill>
                  <a:schemeClr val="dk1"/>
                </a:solidFill>
                <a:highlight>
                  <a:srgbClr val="FFFFFF"/>
                </a:highlight>
              </a:rPr>
              <a:t>Implementación y pruebas</a:t>
            </a:r>
            <a:endParaRPr sz="1350">
              <a:solidFill>
                <a:schemeClr val="dk1"/>
              </a:solidFill>
              <a:highlight>
                <a:srgbClr val="FFFFFF"/>
              </a:highlight>
            </a:endParaRPr>
          </a:p>
          <a:p>
            <a:pPr indent="-314325" lvl="0" marL="698500" rtl="0" algn="l">
              <a:lnSpc>
                <a:spcPct val="167000"/>
              </a:lnSpc>
              <a:spcBef>
                <a:spcPts val="0"/>
              </a:spcBef>
              <a:spcAft>
                <a:spcPts val="0"/>
              </a:spcAft>
              <a:buClr>
                <a:schemeClr val="dk1"/>
              </a:buClr>
              <a:buSzPts val="1350"/>
              <a:buChar char="●"/>
            </a:pPr>
            <a:r>
              <a:rPr lang="es" sz="1350">
                <a:solidFill>
                  <a:schemeClr val="dk1"/>
                </a:solidFill>
                <a:highlight>
                  <a:srgbClr val="FFFFFF"/>
                </a:highlight>
              </a:rPr>
              <a:t>Actualizaciones de documentación.</a:t>
            </a:r>
            <a:endParaRPr sz="1350">
              <a:solidFill>
                <a:schemeClr val="dk1"/>
              </a:solidFill>
              <a:highlight>
                <a:srgbClr val="FFFFFF"/>
              </a:highlight>
            </a:endParaRPr>
          </a:p>
          <a:p>
            <a:pPr indent="0" lvl="0" marL="0" rtl="0" algn="l">
              <a:spcBef>
                <a:spcPts val="3800"/>
              </a:spcBef>
              <a:spcAft>
                <a:spcPts val="1200"/>
              </a:spcAft>
              <a:buNone/>
            </a:pPr>
            <a:r>
              <a:t/>
            </a:r>
            <a:endParaRPr sz="1350">
              <a:solidFill>
                <a:srgbClr val="666666"/>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74" name="Google Shape;74;p16"/>
          <p:cNvSpPr txBox="1"/>
          <p:nvPr>
            <p:ph idx="1" type="body"/>
          </p:nvPr>
        </p:nvSpPr>
        <p:spPr>
          <a:xfrm>
            <a:off x="311700" y="241725"/>
            <a:ext cx="8520600" cy="43272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Clr>
                <a:schemeClr val="dk1"/>
              </a:buClr>
              <a:buSzPts val="1100"/>
              <a:buFont typeface="Arial"/>
              <a:buNone/>
            </a:pPr>
            <a:r>
              <a:rPr b="1" lang="es" sz="1500">
                <a:solidFill>
                  <a:srgbClr val="323232"/>
                </a:solidFill>
                <a:highlight>
                  <a:srgbClr val="FFFFFF"/>
                </a:highlight>
              </a:rPr>
              <a:t>Alcance y análisis de riesgos</a:t>
            </a:r>
            <a:endParaRPr b="1" sz="1500">
              <a:solidFill>
                <a:srgbClr val="323232"/>
              </a:solidFill>
              <a:highlight>
                <a:srgbClr val="FFFFFF"/>
              </a:highlight>
            </a:endParaRPr>
          </a:p>
          <a:p>
            <a:pPr indent="0" lvl="0" marL="0" rtl="0" algn="l">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Primer paso debe ser evaluar el alcance de un cambio propuesto. Determine qué servicios podrían verse afectados y quién los utiliza. El término </a:t>
            </a:r>
            <a:r>
              <a:rPr i="1" lang="es" sz="1350">
                <a:solidFill>
                  <a:schemeClr val="dk1"/>
                </a:solidFill>
                <a:highlight>
                  <a:srgbClr val="FFFFFF"/>
                </a:highlight>
              </a:rPr>
              <a:t>radio de explosión</a:t>
            </a:r>
            <a:r>
              <a:rPr lang="es" sz="1350">
                <a:solidFill>
                  <a:schemeClr val="dk1"/>
                </a:solidFill>
                <a:highlight>
                  <a:srgbClr val="FFFFFF"/>
                </a:highlight>
              </a:rPr>
              <a:t> se usa con frecuencia para describir el alcance del efecto que puede tener un cambio, incluidos los posibles resultados negativos.</a:t>
            </a:r>
            <a:endParaRPr sz="1350">
              <a:solidFill>
                <a:schemeClr val="dk1"/>
              </a:solidFill>
              <a:highlight>
                <a:srgbClr val="FFFFFF"/>
              </a:highlight>
            </a:endParaRPr>
          </a:p>
          <a:p>
            <a:pPr indent="0" lvl="0" marL="0" rtl="0" algn="l">
              <a:lnSpc>
                <a:spcPct val="167000"/>
              </a:lnSpc>
              <a:spcBef>
                <a:spcPts val="2000"/>
              </a:spcBef>
              <a:spcAft>
                <a:spcPts val="0"/>
              </a:spcAft>
              <a:buClr>
                <a:schemeClr val="dk1"/>
              </a:buClr>
              <a:buSzPts val="1100"/>
              <a:buFont typeface="Arial"/>
              <a:buNone/>
            </a:pPr>
            <a:r>
              <a:rPr lang="es" sz="1350">
                <a:solidFill>
                  <a:schemeClr val="dk1"/>
                </a:solidFill>
                <a:highlight>
                  <a:srgbClr val="FFFFFF"/>
                </a:highlight>
              </a:rPr>
              <a:t>Los equipos querrán medir el alcance en términos de los dos factores siguientes:</a:t>
            </a:r>
            <a:endParaRPr sz="1350">
              <a:solidFill>
                <a:schemeClr val="dk1"/>
              </a:solidFill>
              <a:highlight>
                <a:srgbClr val="FFFFFF"/>
              </a:highlight>
            </a:endParaRPr>
          </a:p>
          <a:p>
            <a:pPr indent="-314325" lvl="0" marL="698500" rtl="0" algn="l">
              <a:lnSpc>
                <a:spcPct val="167000"/>
              </a:lnSpc>
              <a:spcBef>
                <a:spcPts val="2000"/>
              </a:spcBef>
              <a:spcAft>
                <a:spcPts val="0"/>
              </a:spcAft>
              <a:buClr>
                <a:schemeClr val="dk1"/>
              </a:buClr>
              <a:buSzPts val="1350"/>
              <a:buAutoNum type="arabicPeriod"/>
            </a:pPr>
            <a:r>
              <a:rPr lang="es" sz="1350">
                <a:solidFill>
                  <a:schemeClr val="dk1"/>
                </a:solidFill>
                <a:highlight>
                  <a:srgbClr val="FFFFFF"/>
                </a:highlight>
              </a:rPr>
              <a:t>El número de puntos finales afectados por un cambio; y</a:t>
            </a:r>
            <a:endParaRPr sz="1350">
              <a:solidFill>
                <a:schemeClr val="dk1"/>
              </a:solidFill>
              <a:highlight>
                <a:srgbClr val="FFFFFF"/>
              </a:highlight>
            </a:endParaRPr>
          </a:p>
          <a:p>
            <a:pPr indent="-314325" lvl="0" marL="698500" rtl="0" algn="l">
              <a:lnSpc>
                <a:spcPct val="167000"/>
              </a:lnSpc>
              <a:spcBef>
                <a:spcPts val="0"/>
              </a:spcBef>
              <a:spcAft>
                <a:spcPts val="0"/>
              </a:spcAft>
              <a:buClr>
                <a:schemeClr val="dk1"/>
              </a:buClr>
              <a:buSzPts val="1350"/>
              <a:buAutoNum type="arabicPeriod"/>
            </a:pPr>
            <a:r>
              <a:rPr lang="es" sz="1350">
                <a:solidFill>
                  <a:schemeClr val="dk1"/>
                </a:solidFill>
                <a:highlight>
                  <a:srgbClr val="FFFFFF"/>
                </a:highlight>
              </a:rPr>
              <a:t>La importancia de los servicios a los que podría afectar un cambio.</a:t>
            </a:r>
            <a:endParaRPr sz="1350">
              <a:solidFill>
                <a:schemeClr val="dk1"/>
              </a:solidFill>
              <a:highlight>
                <a:srgbClr val="FFFFFF"/>
              </a:highlight>
            </a:endParaRPr>
          </a:p>
          <a:p>
            <a:pPr indent="0" lvl="0" marL="0" rtl="0" algn="l">
              <a:spcBef>
                <a:spcPts val="38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80" name="Google Shape;80;p17"/>
          <p:cNvSpPr txBox="1"/>
          <p:nvPr>
            <p:ph idx="1" type="body"/>
          </p:nvPr>
        </p:nvSpPr>
        <p:spPr>
          <a:xfrm>
            <a:off x="311700" y="174575"/>
            <a:ext cx="8520600" cy="4394400"/>
          </a:xfrm>
          <a:prstGeom prst="rect">
            <a:avLst/>
          </a:prstGeom>
        </p:spPr>
        <p:txBody>
          <a:bodyPr anchorCtr="0" anchor="t" bIns="91425" lIns="91425" spcFirstLastPara="1" rIns="91425" wrap="square" tIns="91425">
            <a:normAutofit lnSpcReduction="20000"/>
          </a:bodyPr>
          <a:lstStyle/>
          <a:p>
            <a:pPr indent="0" lvl="0" marL="0" rtl="0" algn="l">
              <a:lnSpc>
                <a:spcPct val="121000"/>
              </a:lnSpc>
              <a:spcBef>
                <a:spcPts val="0"/>
              </a:spcBef>
              <a:spcAft>
                <a:spcPts val="0"/>
              </a:spcAft>
              <a:buClr>
                <a:schemeClr val="dk1"/>
              </a:buClr>
              <a:buSzPts val="1100"/>
              <a:buFont typeface="Arial"/>
              <a:buNone/>
            </a:pPr>
            <a:r>
              <a:rPr b="1" lang="es" sz="1500">
                <a:solidFill>
                  <a:srgbClr val="323232"/>
                </a:solidFill>
                <a:highlight>
                  <a:srgbClr val="FFFFFF"/>
                </a:highlight>
              </a:rPr>
              <a:t>Revisión por pares</a:t>
            </a:r>
            <a:endParaRPr b="1" sz="1500">
              <a:solidFill>
                <a:srgbClr val="323232"/>
              </a:solidFill>
              <a:highlight>
                <a:srgbClr val="FFFFFF"/>
              </a:highlight>
            </a:endParaRPr>
          </a:p>
          <a:p>
            <a:pPr indent="0" lvl="0" marL="0" rtl="0" algn="l">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El siguiente paso es realizar una revisión por pares. Si bien los equipos pueden realizar este paso antes del análisis de riesgos, es mejor utilizar el nivel de riesgo para conducir la minuciosidad de una revisión por pares. Los cambios de rutina, como los cambios en la lista de control de acceso o la modificación de LAN virtuales, probablemente recibirán revisiones rápidas. Las pruebas automatizadas y el despliegue de cambios de rutina pueden ayudar a mitigar el riesgo de revisiones rápidas en pares.</a:t>
            </a:r>
            <a:endParaRPr sz="1350">
              <a:solidFill>
                <a:schemeClr val="dk1"/>
              </a:solidFill>
              <a:highlight>
                <a:srgbClr val="FFFFFF"/>
              </a:highlight>
            </a:endParaRPr>
          </a:p>
          <a:p>
            <a:pPr indent="0" lvl="0" marL="0" rtl="0" algn="l">
              <a:lnSpc>
                <a:spcPct val="167000"/>
              </a:lnSpc>
              <a:spcBef>
                <a:spcPts val="2000"/>
              </a:spcBef>
              <a:spcAft>
                <a:spcPts val="0"/>
              </a:spcAft>
              <a:buClr>
                <a:schemeClr val="dk1"/>
              </a:buClr>
              <a:buSzPts val="1100"/>
              <a:buFont typeface="Arial"/>
              <a:buNone/>
            </a:pPr>
            <a:r>
              <a:rPr lang="es" sz="1350">
                <a:solidFill>
                  <a:schemeClr val="dk1"/>
                </a:solidFill>
                <a:highlight>
                  <a:srgbClr val="FFFFFF"/>
                </a:highlight>
              </a:rPr>
              <a:t>El personal interno que está familiarizado con la red llevará a cabo la mayoría de las revisiones por pares. Sin embargo, si un cambio está fuera de lo normal, tiene sentido contar con un experto del proveedor del equipo para realizar la revisión. Las revisiones deben retroalimentar la fase de análisis de riesgos, potencialmente actualizando las mediciones técnicas de riesgo, como indicar si las pruebas y la documentación son suficientes.</a:t>
            </a:r>
            <a:endParaRPr sz="1350">
              <a:solidFill>
                <a:schemeClr val="dk1"/>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255150"/>
            <a:ext cx="8520600" cy="4313700"/>
          </a:xfrm>
          <a:prstGeom prst="rect">
            <a:avLst/>
          </a:prstGeom>
        </p:spPr>
        <p:txBody>
          <a:bodyPr anchorCtr="0" anchor="t" bIns="91425" lIns="91425" spcFirstLastPara="1" rIns="91425" wrap="square" tIns="91425">
            <a:normAutofit fontScale="85000" lnSpcReduction="20000"/>
          </a:bodyPr>
          <a:lstStyle/>
          <a:p>
            <a:pPr indent="0" lvl="0" marL="0" rtl="0" algn="l">
              <a:lnSpc>
                <a:spcPct val="121000"/>
              </a:lnSpc>
              <a:spcBef>
                <a:spcPts val="0"/>
              </a:spcBef>
              <a:spcAft>
                <a:spcPts val="0"/>
              </a:spcAft>
              <a:buClr>
                <a:schemeClr val="dk1"/>
              </a:buClr>
              <a:buSzPct val="73333"/>
              <a:buFont typeface="Arial"/>
              <a:buNone/>
            </a:pPr>
            <a:r>
              <a:rPr b="1" lang="es" sz="1500">
                <a:solidFill>
                  <a:schemeClr val="dk1"/>
                </a:solidFill>
                <a:highlight>
                  <a:srgbClr val="FFFFFF"/>
                </a:highlight>
              </a:rPr>
              <a:t>Pruebas previas a la implementación y validación                                                                                                                   </a:t>
            </a:r>
            <a:r>
              <a:rPr lang="es" sz="1350">
                <a:solidFill>
                  <a:schemeClr val="dk1"/>
                </a:solidFill>
                <a:highlight>
                  <a:srgbClr val="FFFFFF"/>
                </a:highlight>
              </a:rPr>
              <a:t> La automatización de los cambios repetitivos de bajo riesgo puede eliminar la tentación de omitir las pruebas en los cambios que los equipos perciben como de bajo riesgo. Por supuesto, cuanto mayor es el alcance y el riesgo, más importante es probar y validar adecuadamente el cambio propuesto.</a:t>
            </a:r>
            <a:endParaRPr sz="1350">
              <a:solidFill>
                <a:schemeClr val="dk1"/>
              </a:solidFill>
              <a:highlight>
                <a:srgbClr val="FFFFFF"/>
              </a:highlight>
            </a:endParaRPr>
          </a:p>
          <a:p>
            <a:pPr indent="0" lvl="0" marL="0" rtl="0" algn="l">
              <a:lnSpc>
                <a:spcPct val="167000"/>
              </a:lnSpc>
              <a:spcBef>
                <a:spcPts val="2000"/>
              </a:spcBef>
              <a:spcAft>
                <a:spcPts val="0"/>
              </a:spcAft>
              <a:buClr>
                <a:schemeClr val="dk1"/>
              </a:buClr>
              <a:buSzPct val="81481"/>
              <a:buFont typeface="Arial"/>
              <a:buNone/>
            </a:pPr>
            <a:r>
              <a:rPr lang="es" sz="1350">
                <a:solidFill>
                  <a:schemeClr val="dk1"/>
                </a:solidFill>
                <a:highlight>
                  <a:srgbClr val="FFFFFF"/>
                </a:highlight>
              </a:rPr>
              <a:t>La prevalencia de instancias de SO de enrutador virtual y conmutador hace que sea más fácil automatizar la creación de topologías de red de prueba sin costosas inversiones en hardware. Para crear la topología de red virtual y derribarla cuando las pruebas se hayan completado con éxito.</a:t>
            </a:r>
            <a:endParaRPr sz="1350">
              <a:solidFill>
                <a:schemeClr val="dk1"/>
              </a:solidFill>
              <a:highlight>
                <a:srgbClr val="FFFFFF"/>
              </a:highlight>
            </a:endParaRPr>
          </a:p>
          <a:p>
            <a:pPr indent="0" lvl="0" marL="0" rtl="0" algn="l">
              <a:lnSpc>
                <a:spcPct val="167000"/>
              </a:lnSpc>
              <a:spcBef>
                <a:spcPts val="2000"/>
              </a:spcBef>
              <a:spcAft>
                <a:spcPts val="0"/>
              </a:spcAft>
              <a:buClr>
                <a:schemeClr val="dk1"/>
              </a:buClr>
              <a:buSzPct val="81481"/>
              <a:buFont typeface="Arial"/>
              <a:buNone/>
            </a:pPr>
            <a:r>
              <a:rPr lang="es" sz="1350">
                <a:solidFill>
                  <a:schemeClr val="dk1"/>
                </a:solidFill>
                <a:highlight>
                  <a:srgbClr val="FFFFFF"/>
                </a:highlight>
              </a:rPr>
              <a:t>Las pruebas previas a la implementación incluyen varios pasos que los equipos deben seguir para evaluar un cambio propuesto:</a:t>
            </a:r>
            <a:endParaRPr sz="1350">
              <a:solidFill>
                <a:schemeClr val="dk1"/>
              </a:solidFill>
              <a:highlight>
                <a:srgbClr val="FFFFFF"/>
              </a:highlight>
            </a:endParaRPr>
          </a:p>
          <a:p>
            <a:pPr indent="-301466" lvl="0" marL="698500" rtl="0" algn="l">
              <a:lnSpc>
                <a:spcPct val="167000"/>
              </a:lnSpc>
              <a:spcBef>
                <a:spcPts val="2000"/>
              </a:spcBef>
              <a:spcAft>
                <a:spcPts val="0"/>
              </a:spcAft>
              <a:buClr>
                <a:schemeClr val="dk1"/>
              </a:buClr>
              <a:buSzPct val="100000"/>
              <a:buAutoNum type="arabicPeriod"/>
            </a:pPr>
            <a:r>
              <a:rPr lang="es" sz="1350">
                <a:solidFill>
                  <a:schemeClr val="dk1"/>
                </a:solidFill>
                <a:highlight>
                  <a:srgbClr val="FFFFFF"/>
                </a:highlight>
              </a:rPr>
              <a:t>Verifique que la red de prueba funcione actualmente según lo previsto antes del cambio.</a:t>
            </a:r>
            <a:endParaRPr sz="1350">
              <a:solidFill>
                <a:schemeClr val="dk1"/>
              </a:solidFill>
              <a:highlight>
                <a:srgbClr val="FFFFFF"/>
              </a:highlight>
            </a:endParaRPr>
          </a:p>
          <a:p>
            <a:pPr indent="-301466" lvl="0" marL="698500" rtl="0" algn="l">
              <a:lnSpc>
                <a:spcPct val="167000"/>
              </a:lnSpc>
              <a:spcBef>
                <a:spcPts val="0"/>
              </a:spcBef>
              <a:spcAft>
                <a:spcPts val="0"/>
              </a:spcAft>
              <a:buClr>
                <a:schemeClr val="dk1"/>
              </a:buClr>
              <a:buSzPct val="100000"/>
              <a:buAutoNum type="arabicPeriod"/>
            </a:pPr>
            <a:r>
              <a:rPr lang="es" sz="1350">
                <a:solidFill>
                  <a:schemeClr val="dk1"/>
                </a:solidFill>
                <a:highlight>
                  <a:srgbClr val="FFFFFF"/>
                </a:highlight>
              </a:rPr>
              <a:t>Implemente el cambio en una infraestructura de prueba Los equipos deben usar procesos automatizados para evitar errores humanos y reducir el tiempo para validar el cambio. Si la validación en el entorno de prueba falla, determine la razón. ¿Falló porque el cambio fue incorrecto o fue porque la red de prueba no representa con precisión la red real?</a:t>
            </a:r>
            <a:endParaRPr sz="1350">
              <a:solidFill>
                <a:schemeClr val="dk1"/>
              </a:solidFill>
              <a:highlight>
                <a:srgbClr val="FFFFFF"/>
              </a:highlight>
            </a:endParaRPr>
          </a:p>
          <a:p>
            <a:pPr indent="-301466" lvl="0" marL="698500" rtl="0" algn="l">
              <a:lnSpc>
                <a:spcPct val="167000"/>
              </a:lnSpc>
              <a:spcBef>
                <a:spcPts val="0"/>
              </a:spcBef>
              <a:spcAft>
                <a:spcPts val="0"/>
              </a:spcAft>
              <a:buClr>
                <a:schemeClr val="dk1"/>
              </a:buClr>
              <a:buSzPct val="100000"/>
              <a:buAutoNum type="arabicPeriod"/>
            </a:pPr>
            <a:r>
              <a:rPr lang="es" sz="1350">
                <a:solidFill>
                  <a:schemeClr val="dk1"/>
                </a:solidFill>
                <a:highlight>
                  <a:srgbClr val="FFFFFF"/>
                </a:highlight>
              </a:rPr>
              <a:t>Pruebe el proceso de cambio de retroceso para que sea fácil volver al estado anterior si algo sale mal. El cambio de retroceso debería devolver la red al estado inicial, que los equipos pueden validar repitiendo el Paso 1.</a:t>
            </a:r>
            <a:endParaRPr sz="13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p:txBody>
      </p:sp>
      <p:sp>
        <p:nvSpPr>
          <p:cNvPr id="92" name="Google Shape;92;p19"/>
          <p:cNvSpPr txBox="1"/>
          <p:nvPr>
            <p:ph idx="1" type="body"/>
          </p:nvPr>
        </p:nvSpPr>
        <p:spPr>
          <a:xfrm>
            <a:off x="311700" y="120875"/>
            <a:ext cx="8520600" cy="4821300"/>
          </a:xfrm>
          <a:prstGeom prst="rect">
            <a:avLst/>
          </a:prstGeom>
        </p:spPr>
        <p:txBody>
          <a:bodyPr anchorCtr="0" anchor="t" bIns="91425" lIns="91425" spcFirstLastPara="1" rIns="91425" wrap="square" tIns="91425">
            <a:normAutofit/>
          </a:bodyPr>
          <a:lstStyle/>
          <a:p>
            <a:pPr indent="0" lvl="0" marL="0" rtl="0" algn="l">
              <a:lnSpc>
                <a:spcPct val="121000"/>
              </a:lnSpc>
              <a:spcBef>
                <a:spcPts val="0"/>
              </a:spcBef>
              <a:spcAft>
                <a:spcPts val="0"/>
              </a:spcAft>
              <a:buClr>
                <a:schemeClr val="dk1"/>
              </a:buClr>
              <a:buSzPts val="1100"/>
              <a:buFont typeface="Arial"/>
              <a:buNone/>
            </a:pPr>
            <a:r>
              <a:rPr b="1" lang="es" sz="1500">
                <a:solidFill>
                  <a:schemeClr val="dk1"/>
                </a:solidFill>
                <a:highlight>
                  <a:srgbClr val="FFFFFF"/>
                </a:highlight>
              </a:rPr>
              <a:t>Implementación y prueba</a:t>
            </a:r>
            <a:endParaRPr b="1" sz="1500">
              <a:solidFill>
                <a:schemeClr val="dk1"/>
              </a:solidFill>
              <a:highlight>
                <a:srgbClr val="FFFFFF"/>
              </a:highlight>
            </a:endParaRPr>
          </a:p>
          <a:p>
            <a:pPr indent="0" lvl="0" marL="0" rtl="0" algn="l">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La implementación y las pruebas posteriores a la implementación y el paso de validación deben seguir el mismo proceso que en los Pasos 1 y 2 de las pruebas previas a la implementación. Si los equipos han hecho un buen trabajo de pruebas y validación previas a la implementación, no debería ocurrir nada inesperado. Si las pruebas posteriores al cambio detectan un problema inesperado, los equipos deben retroceder el cambio y verificar la restauración del servicio.</a:t>
            </a:r>
            <a:endParaRPr sz="1350">
              <a:solidFill>
                <a:schemeClr val="dk1"/>
              </a:solidFill>
              <a:highlight>
                <a:srgbClr val="FFFFFF"/>
              </a:highlight>
            </a:endParaRPr>
          </a:p>
          <a:p>
            <a:pPr indent="0" lvl="0" marL="0" rtl="0" algn="l">
              <a:lnSpc>
                <a:spcPct val="121000"/>
              </a:lnSpc>
              <a:spcBef>
                <a:spcPts val="2000"/>
              </a:spcBef>
              <a:spcAft>
                <a:spcPts val="0"/>
              </a:spcAft>
              <a:buClr>
                <a:schemeClr val="dk1"/>
              </a:buClr>
              <a:buSzPts val="1100"/>
              <a:buFont typeface="Arial"/>
              <a:buNone/>
            </a:pPr>
            <a:r>
              <a:rPr b="1" lang="es" sz="1500">
                <a:solidFill>
                  <a:schemeClr val="dk1"/>
                </a:solidFill>
                <a:highlight>
                  <a:srgbClr val="FFFFFF"/>
                </a:highlight>
              </a:rPr>
              <a:t>Documentación y actualizaciones de gestión de red</a:t>
            </a:r>
            <a:endParaRPr b="1" sz="1500">
              <a:solidFill>
                <a:schemeClr val="dk1"/>
              </a:solidFill>
              <a:highlight>
                <a:srgbClr val="FFFFFF"/>
              </a:highlight>
            </a:endParaRPr>
          </a:p>
          <a:p>
            <a:pPr indent="0" lvl="0" marL="0" rtl="0" algn="l">
              <a:lnSpc>
                <a:spcPct val="167000"/>
              </a:lnSpc>
              <a:spcBef>
                <a:spcPts val="800"/>
              </a:spcBef>
              <a:spcAft>
                <a:spcPts val="0"/>
              </a:spcAft>
              <a:buClr>
                <a:schemeClr val="dk1"/>
              </a:buClr>
              <a:buSzPts val="1100"/>
              <a:buFont typeface="Arial"/>
              <a:buNone/>
            </a:pPr>
            <a:r>
              <a:rPr lang="es" sz="1350">
                <a:solidFill>
                  <a:schemeClr val="dk1"/>
                </a:solidFill>
                <a:highlight>
                  <a:srgbClr val="FFFFFF"/>
                </a:highlight>
              </a:rPr>
              <a:t>Idealmente, los equipos crearán y actualizarán documentos durante el proceso de creación del cambio, permitiéndoles revisar la documentación y los cambios en la administración de la red junto con los detalles del cambio. Una vez que los equipos han implementado y verificado el cambio, pueden incorporar los cambios de documentación en el sistema de documentación de la red.</a:t>
            </a:r>
            <a:endParaRPr sz="1350">
              <a:solidFill>
                <a:schemeClr val="dk1"/>
              </a:solidFill>
              <a:highlight>
                <a:srgbClr val="FFFFFF"/>
              </a:highlight>
            </a:endParaRPr>
          </a:p>
          <a:p>
            <a:pPr indent="0" lvl="0" marL="0" rtl="0" algn="l">
              <a:spcBef>
                <a:spcPts val="20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