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7556500" cy="10691800"/>
  <p:embeddedFontLst>
    <p:embeddedFont>
      <p:font typeface="Nunito"/>
      <p:regular r:id="rId23"/>
      <p:bold r:id="rId24"/>
      <p:italic r:id="rId25"/>
      <p:boldItalic r:id="rId26"/>
    </p:embeddedFont>
    <p:embeddedFont>
      <p:font typeface="Ras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Rasa-bold.fntdata"/><Relationship Id="rId27" Type="http://schemas.openxmlformats.org/officeDocument/2006/relationships/font" Target="fonts/Ras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259903" y="801875"/>
            <a:ext cx="5037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72042" y="1906606"/>
            <a:ext cx="78081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72042" y="1906606"/>
            <a:ext cx="78081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72042" y="3984343"/>
            <a:ext cx="78081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72042" y="1906606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2947" y="1906606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72042" y="3984343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2947" y="3984343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2042" y="1906606"/>
            <a:ext cx="2514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312209" y="1906606"/>
            <a:ext cx="2514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5952375" y="1906606"/>
            <a:ext cx="2514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72042" y="3984343"/>
            <a:ext cx="2514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312209" y="3984343"/>
            <a:ext cx="2514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5952375" y="3984343"/>
            <a:ext cx="2514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72042" y="1906606"/>
            <a:ext cx="78081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72042" y="1906606"/>
            <a:ext cx="38103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2947" y="1906606"/>
            <a:ext cx="38103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672042" y="503921"/>
            <a:ext cx="7808100" cy="5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72042" y="1906606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2947" y="1906606"/>
            <a:ext cx="38103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72042" y="3984343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72042" y="1906606"/>
            <a:ext cx="38103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2947" y="1906606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2947" y="3984343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72042" y="1906606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2947" y="1906606"/>
            <a:ext cx="3810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72042" y="3984343"/>
            <a:ext cx="78081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2.5/ar/legalcode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4000" y="1583775"/>
            <a:ext cx="8889300" cy="52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72042" y="503921"/>
            <a:ext cx="7808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72042" y="1906606"/>
            <a:ext cx="78081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i="0" sz="1500" u="none" cap="none" strike="noStrike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4258227" y="6492633"/>
            <a:ext cx="457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©   bajo licencia 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"/>
              </a:rPr>
              <a:t>CC by-nc-sa 2.5 (AR)</a:t>
            </a:r>
            <a:r>
              <a:rPr b="0" i="0" lang="en-US" sz="15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000" y="220075"/>
            <a:ext cx="1030600" cy="103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72042" y="503921"/>
            <a:ext cx="7808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</a:rPr>
              <a:t>Teleinformática 2021</a:t>
            </a:r>
            <a:endParaRPr b="1" sz="3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72042" y="1970290"/>
            <a:ext cx="7808100" cy="45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 de Mendoza</a:t>
            </a:r>
            <a:endParaRPr b="0" sz="40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TCPIP: IPv4</a:t>
            </a:r>
            <a:br>
              <a:rPr lang="en-US" sz="1500"/>
            </a:b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Teleinformática</a:t>
            </a:r>
            <a:endParaRPr b="0" sz="3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strike="noStrike">
                <a:latin typeface="Times New Roman"/>
                <a:ea typeface="Times New Roman"/>
                <a:cs typeface="Times New Roman"/>
                <a:sym typeface="Times New Roman"/>
              </a:rPr>
              <a:t>Ms. Ing. Juan José Ciarlante</a:t>
            </a:r>
            <a:endParaRPr sz="2700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Ms. Ing. Diego Navarro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672042" y="310583"/>
            <a:ext cx="7808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Direcciones IPv4 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clasif s/</a:t>
            </a:r>
            <a:r>
              <a:rPr b="1" i="1" lang="en-US" sz="3000">
                <a:solidFill>
                  <a:srgbClr val="333333"/>
                </a:solidFill>
              </a:rPr>
              <a:t>destination scope</a:t>
            </a:r>
            <a:endParaRPr b="1" i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95378" y="19066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UNICAST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en-US" sz="22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•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b="1" i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723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			127.0.0.0/8  		(loopback)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723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ANYCAST			192.88.99.0/24 </a:t>
            </a:r>
            <a:r>
              <a:rPr lang="en-US" sz="2000">
                <a:solidFill>
                  <a:schemeClr val="dk1"/>
                </a:solidFill>
              </a:rPr>
              <a:t>(RFC3330, p/6to4)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8.8.</a:t>
            </a:r>
            <a:r>
              <a:rPr lang="en-US" sz="2000"/>
              <a:t>8.8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723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LINKLOCAL		169.254.0.0/16	(RFC2927)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BROADCAST		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en-US" sz="22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•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&lt;111's&gt;</a:t>
            </a:r>
            <a:br>
              <a:rPr lang="en-US" sz="1500"/>
            </a:b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directed bcast:</a:t>
            </a:r>
            <a:r>
              <a:rPr lang="en-US" sz="2200"/>
              <a:t>		</a:t>
            </a:r>
            <a:r>
              <a:rPr lang="en-US" sz="2200">
                <a:solidFill>
                  <a:schemeClr val="dk1"/>
                </a:solidFill>
              </a:rPr>
              <a:t>255.255.255.255	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[1111...1.111]	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ID. de NET			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en-US" sz="22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•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&lt;000's&gt;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MULTICAST		</a:t>
            </a:r>
            <a:r>
              <a:rPr lang="en-US" sz="2200">
                <a:solidFill>
                  <a:schemeClr val="dk1"/>
                </a:solidFill>
              </a:rPr>
              <a:t>224.0.0.0/4 			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[1110 ......]  		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672042" y="503921"/>
            <a:ext cx="7808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Datagrama IPv4 (RFC 791)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0" y="1897425"/>
            <a:ext cx="8559600" cy="444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1512000" y="240000"/>
            <a:ext cx="72483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ICMP (1/3)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Internet Control Message Protocol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672042" y="1965718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ICMP: Internet Control Message Protocol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792, RFC 1122, RFC 1191 (PMTU)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Semántica: Arquitecturalmente </a:t>
            </a:r>
            <a:r>
              <a:rPr b="0" i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lado 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IP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Sintaxis: </a:t>
            </a:r>
            <a:r>
              <a:rPr b="0" i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IP (in-band)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necesaria &lt;= capa3 connection-less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</a:t>
            </a:r>
            <a:r>
              <a:rPr b="1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2200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correct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415999" y="310575"/>
            <a:ext cx="7064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ICMP (2/3)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Tipos de </a:t>
            </a:r>
            <a:r>
              <a:rPr b="1" i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r>
              <a:rPr b="1" i="1" lang="en-US" sz="3000">
                <a:solidFill>
                  <a:srgbClr val="333333"/>
                </a:solidFill>
              </a:rPr>
              <a:t>g</a:t>
            </a: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más importantes</a:t>
            </a:r>
            <a:r>
              <a:rPr b="1" lang="en-US" sz="37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7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72042" y="19066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0:</a:t>
            </a:r>
            <a:r>
              <a:rPr lang="en-US" sz="1800"/>
              <a:t>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REPLY (ping)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 Dest. Unreachable: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DF=1 and should fragment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672042" y="310583"/>
            <a:ext cx="7808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ICMP (3/3)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Tipos de </a:t>
            </a:r>
            <a:r>
              <a:rPr b="1" i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... (cont)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672042" y="19066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 Source Quench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 Redirect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8: ECHO REQUEST (ping)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11: Time Exceeded in transit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TTL==0  (net)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Frag. Reassembly expired (dst. host)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12: Parameter problem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13: Timestamp request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14: Timestamp reply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672042" y="310583"/>
            <a:ext cx="7808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ARP (1/2)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Address Resolution Protocol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748242" y="1906606"/>
            <a:ext cx="81054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826, RFC 1122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orig. p/ethernet, luego LAN (any) y WAN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propósito: mapeo IP (capa3) &lt;-&gt; MAC (capa2)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helper de IP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pero otro proto layer2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IP: 	0x0800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	0x0806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mecanismo “normal”: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REQ: 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“Who has A.B.C.D ? “ (bcast ETH)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REPLY: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“A.B.C.D is at xx:xx:xx:xx:xx:xx” (unicast ETH)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cache: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tamaño (max)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(timeout)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672042" y="310583"/>
            <a:ext cx="7808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ARP (2/2)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Variaciones del protocolo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758952" y="19066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605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 “clásico”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ProxyARP  (ej: access server, router)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InARP: InverseARP (ej: frame relay)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RARP: ReverseARP (ej: diskless) - Obsoleto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 ARP: confirmación de IP “libre”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Gratuitous ARP: “refresh”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UnARP: “delete”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235770" y="310583"/>
            <a:ext cx="87969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Dynamic Host Config</a:t>
            </a:r>
            <a:r>
              <a:rPr b="1" lang="en-US" sz="3000">
                <a:solidFill>
                  <a:srgbClr val="333333"/>
                </a:solidFill>
              </a:rPr>
              <a:t>.</a:t>
            </a: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Proto.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672042" y="19066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2131 (1997)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C-S,  y C-relay-S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Provee parámetros de config. del stack TCPIP: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-US" sz="1800" strike="noStrike">
                <a:solidFill>
                  <a:srgbClr val="000000"/>
                </a:solidFill>
              </a:rPr>
              <a:t>dirección IP, subnet mask</a:t>
            </a:r>
            <a:endParaRPr b="1" sz="1800" strike="noStrike">
              <a:solidFill>
                <a:srgbClr val="000000"/>
              </a:solidFill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-US" sz="1800" strike="noStrike">
                <a:solidFill>
                  <a:srgbClr val="000000"/>
                </a:solidFill>
              </a:rPr>
              <a:t>gateway</a:t>
            </a:r>
            <a:endParaRPr b="1" sz="1800" strike="noStrike">
              <a:solidFill>
                <a:srgbClr val="000000"/>
              </a:solidFill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Dominio, DNS servers, NETBIOS servers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diskless: server name, boot file name, root path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 allocation: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(MAC-&gt;IP)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auto: asignación permanente (ala BOOTP)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U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dinámica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re-uso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lease time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672042" y="310583"/>
            <a:ext cx="7808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Mensajes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436272" y="1710328"/>
            <a:ext cx="8321100" cy="4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800" strike="noStrike">
                <a:solidFill>
                  <a:srgbClr val="4700B8"/>
                </a:solidFill>
                <a:latin typeface="Arial"/>
                <a:ea typeface="Arial"/>
                <a:cs typeface="Arial"/>
                <a:sym typeface="Arial"/>
              </a:rPr>
              <a:t>DHCPDISCOVER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b="0" lang="en-US" sz="1800" strike="noStrike">
                <a:solidFill>
                  <a:srgbClr val="8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C-&gt;S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bcast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Localizar servers DHCP para recibir IP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4700B8"/>
                </a:solidFill>
                <a:latin typeface="Arial"/>
                <a:ea typeface="Arial"/>
                <a:cs typeface="Arial"/>
                <a:sym typeface="Arial"/>
              </a:rPr>
              <a:t>DHCPOFFER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b="0" lang="en-US" sz="1800" strike="noStrike">
                <a:solidFill>
                  <a:srgbClr val="FF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S-&gt;C</a:t>
            </a:r>
            <a:r>
              <a:rPr b="0" lang="en-US" sz="1800" strike="noStrike">
                <a:solidFill>
                  <a:srgbClr val="4C19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en-US" sz="1800" strike="noStrike">
                <a:solidFill>
                  <a:srgbClr val="004A4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oferta de IP, client de</a:t>
            </a:r>
            <a:r>
              <a:rPr lang="en-US" sz="1800"/>
              <a:t>be confirmar IP “libre” con DHCP ARP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4700B8"/>
                </a:solidFill>
                <a:latin typeface="Arial"/>
                <a:ea typeface="Arial"/>
                <a:cs typeface="Arial"/>
                <a:sym typeface="Arial"/>
              </a:rPr>
              <a:t>DHCPREQUEST</a:t>
            </a:r>
            <a:r>
              <a:rPr b="0" lang="en-US" sz="1800" strike="noStrike">
                <a:solidFill>
                  <a:srgbClr val="99284C"/>
                </a:solidFill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b="0" lang="en-US" sz="1800" strike="noStrike">
                <a:solidFill>
                  <a:srgbClr val="8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C-&gt;S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bcast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requiere la IP ofrecida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declina oferta de otros servers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para renovar: unicast T1=50% , bcast T2=87.5%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4700B8"/>
                </a:solidFill>
                <a:latin typeface="Arial"/>
                <a:ea typeface="Arial"/>
                <a:cs typeface="Arial"/>
                <a:sym typeface="Arial"/>
              </a:rPr>
              <a:t>DHCPACK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lang="en-US" sz="1800" strike="noStrike">
                <a:solidFill>
                  <a:srgbClr val="FF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S-&gt;C</a:t>
            </a:r>
            <a:r>
              <a:rPr b="0" lang="en-US" sz="1800" strike="noStrike">
                <a:solidFill>
                  <a:srgbClr val="004A4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confirma IP, envía </a:t>
            </a:r>
            <a:r>
              <a:rPr b="0" lang="en-U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resto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parám. de configuración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DHCPNAK:			</a:t>
            </a:r>
            <a:r>
              <a:rPr b="0" lang="en-US" sz="1800" strike="noStrike">
                <a:solidFill>
                  <a:srgbClr val="FF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S-&gt;C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Server deniega IP address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DHCPDECLINE:		</a:t>
            </a:r>
            <a:r>
              <a:rPr b="0" lang="en-US" sz="1800" strike="noStrike">
                <a:solidFill>
                  <a:srgbClr val="8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C-&gt;S</a:t>
            </a:r>
            <a:r>
              <a:rPr b="0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Cliente declina IP (detecta en uso)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DHCPRELEASE:		</a:t>
            </a:r>
            <a:r>
              <a:rPr b="0" lang="en-US" sz="1800" strike="noStrike">
                <a:solidFill>
                  <a:srgbClr val="8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C-&gt;S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Libera IP, cancela resto del lease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81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DHCPINFORM:		</a:t>
            </a:r>
            <a:r>
              <a:rPr b="0" lang="en-US" sz="1800" strike="noStrike">
                <a:solidFill>
                  <a:srgbClr val="8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C-&gt;S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Pregunta por params. adicionales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72042" y="503921"/>
            <a:ext cx="7808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7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72042" y="19066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way to predict the future</a:t>
            </a:r>
            <a:endParaRPr b="0" sz="40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invent it</a:t>
            </a:r>
            <a:br>
              <a:rPr lang="en-US" sz="1500"/>
            </a:br>
            <a:br>
              <a:rPr lang="en-US" sz="1500"/>
            </a:br>
            <a:r>
              <a:rPr b="0" lang="en-US" sz="4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--</a:t>
            </a:r>
            <a:r>
              <a:rPr b="0" lang="en-US" sz="3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 Kay</a:t>
            </a:r>
            <a:endParaRPr b="0" sz="33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128000" y="271900"/>
            <a:ext cx="74721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Internet: algo de historia (1/2)</a:t>
            </a:r>
            <a:br>
              <a:rPr lang="en-US" sz="1500"/>
            </a:br>
            <a:r>
              <a:rPr b="1" lang="en-US" sz="1800" strike="noStrik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http://www.isoc.org/internet/history/brief.shtml</a:t>
            </a:r>
            <a:br>
              <a:rPr lang="en-US" sz="1500"/>
            </a:br>
            <a:endParaRPr b="1" sz="18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52449" y="1694325"/>
            <a:ext cx="7808100" cy="5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1961: Kleinrock@MI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lang="en-US" sz="2400"/>
            </a:b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1era publicación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pkt switching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1969: ARPANET</a:t>
            </a:r>
            <a:br>
              <a:rPr lang="en-US" sz="2400"/>
            </a:b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NCP: network control </a:t>
            </a:r>
            <a:r>
              <a:rPr b="0" i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rogram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1972: email (75% tráfico)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1973: ftp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1973-74: Cerf/Kahn: 1era publicación de TCP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NCP: requería capa de red fiable</a:t>
            </a:r>
            <a:endParaRPr sz="1800"/>
          </a:p>
          <a:p>
            <a:pPr indent="-27940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octetos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ventanas deslizantes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1980-81: RFCs: IP, ICMP, TCP, UDP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1983: TCP/IP sobre </a:t>
            </a: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BSD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996000" y="391900"/>
            <a:ext cx="76161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Internet: algo de historia (2/2)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72042" y="19066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1985-90: NSFNET , Carriers comerciales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1990: Tim Berners-Lee WWW: hipertexto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1993-95: crecimiento explosivo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1993: CERN: Mosaic 1.0 Web Browser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660000" y="310575"/>
            <a:ext cx="80979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Capa de red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datagramas vs circuito virtual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650" y="2101899"/>
            <a:ext cx="6540349" cy="36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72042" y="380472"/>
            <a:ext cx="78081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Stack TCP/IP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Comparación TCP/IP - OSI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50" y="1728837"/>
            <a:ext cx="8025774" cy="508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72042" y="310583"/>
            <a:ext cx="78081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Stack TCP/IP</a:t>
            </a:r>
            <a:br>
              <a:rPr lang="en-US" sz="3000"/>
            </a:b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Hosts y routers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00" y="1757024"/>
            <a:ext cx="7558175" cy="5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672042" y="503921"/>
            <a:ext cx="7808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Capa de red IPv4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05344" y="1762406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791, RFC 1122, RFC 1123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Datagramas (no conn.)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Núcleo simple y </a:t>
            </a:r>
            <a:r>
              <a:rPr b="0" i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stateless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bordes inteligentes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BEST EFFORT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Direccionamiento lógico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Encaminamiento hop-by-hop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Reenvío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Reporte/control de errores (ICMP)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Escalabilidad: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Direccionamiento jerárquico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direccionamiento distribuída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983924" y="4290680"/>
            <a:ext cx="1182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0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672042" y="503921"/>
            <a:ext cx="7808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Direcciones IPv4</a:t>
            </a:r>
            <a:endParaRPr b="1" sz="3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534891" y="1749518"/>
            <a:ext cx="78081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Únicas y globales (</a:t>
            </a:r>
            <a:r>
              <a:rPr b="0" lang="en-US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nternet)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notación xxx.xxx.xxx.xxx  (decimal por byte)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jerárquicas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legacy: viejas clases A, B, C, D ...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sabiendo el IP =&gt; sabía su parte de red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netmask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81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CIDR (Classless InterDomain Routing)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1519 (Sept, 1993)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subnets, supernets (agregación)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