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a99ca098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a99ca0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21d6ffdf2_0_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21d6ffdf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f7cfb613_0_25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f7cfb613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1d6ffdf2_0_1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1d6ffdf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04bbb88a_1_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04bbb88a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21d6ffdf2_0_64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21d6ffdf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1d6ffdf2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1d6ffdf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21d6ffdf2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21d6ffdf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21d6ffdf2_0_8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21d6ffdf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21d6ffdf2_0_7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21d6ffdf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21d6ffdf2_0_9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21d6ffdf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 UMCloud.png" id="51" name="Google Shape;51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4049" y="157500"/>
            <a:ext cx="865586" cy="7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311760" y="593280"/>
            <a:ext cx="8520000" cy="7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60" y="1536480"/>
            <a:ext cx="8520000" cy="4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4"/>
          <p:cNvCxnSpPr/>
          <p:nvPr/>
        </p:nvCxnSpPr>
        <p:spPr>
          <a:xfrm>
            <a:off x="79750" y="757575"/>
            <a:ext cx="7908000" cy="36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6493" l="4766" r="6644" t="5392"/>
          <a:stretch/>
        </p:blipFill>
        <p:spPr>
          <a:xfrm>
            <a:off x="8330125" y="88988"/>
            <a:ext cx="736332" cy="710025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iego.navarro@um.edu.ar" TargetMode="External"/><Relationship Id="rId4" Type="http://schemas.openxmlformats.org/officeDocument/2006/relationships/hyperlink" Target="mailto:jjo@um.edu.ar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digitalocean.com/community/tutorials/how-to-set-up-ssh-keys--2" TargetMode="External"/><Relationship Id="rId4" Type="http://schemas.openxmlformats.org/officeDocument/2006/relationships/hyperlink" Target="https://cloud.um.edu.a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loud.um.edu.ar" TargetMode="External"/><Relationship Id="rId4" Type="http://schemas.openxmlformats.org/officeDocument/2006/relationships/hyperlink" Target="https://my.cloud.um.edu.ar/" TargetMode="External"/><Relationship Id="rId9" Type="http://schemas.openxmlformats.org/officeDocument/2006/relationships/hyperlink" Target="https://slack-redir.net/link?url=http%3A%2F%2Fconsole.cloud.um.edu.ar" TargetMode="External"/><Relationship Id="rId5" Type="http://schemas.openxmlformats.org/officeDocument/2006/relationships/hyperlink" Target="https://www.digitalocean.com/community/tutorials/how-to-set-up-ssh-keys-2" TargetMode="External"/><Relationship Id="rId6" Type="http://schemas.openxmlformats.org/officeDocument/2006/relationships/hyperlink" Target="https://cduser.com/como-generar-llaves-ssh-windows/" TargetMode="External"/><Relationship Id="rId7" Type="http://schemas.openxmlformats.org/officeDocument/2006/relationships/hyperlink" Target="https://console.cloud.um.edu.ar/project/key_pairs/" TargetMode="External"/><Relationship Id="rId8" Type="http://schemas.openxmlformats.org/officeDocument/2006/relationships/hyperlink" Target="https://slack-redir.net/link?url=http%3A%2F%2Fconsole.cloud.um.edu.a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mininet.or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43350" y="275975"/>
            <a:ext cx="8425500" cy="5726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Teleinformática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Introducción 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2"/>
                </a:solidFill>
              </a:rPr>
              <a:t>Protocolo IP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4733900"/>
            <a:ext cx="8520600" cy="16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/>
              <a:t>Mg. Ing. Diego Navarro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diego.navarro@um.edu.ar</a:t>
            </a:r>
            <a:r>
              <a:rPr lang="en" sz="2200"/>
              <a:t>  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Mg. Ing. JuanJo Ciarlante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jjo@um.edu.ar</a:t>
            </a:r>
            <a:r>
              <a:rPr lang="en" sz="2200"/>
              <a:t> 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Marzo 2021</a:t>
            </a:r>
            <a:endParaRPr b="1" sz="22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 b="6493" l="4766" r="6644" t="5392"/>
          <a:stretch/>
        </p:blipFill>
        <p:spPr>
          <a:xfrm>
            <a:off x="3349913" y="553225"/>
            <a:ext cx="2412375" cy="2326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36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Protocolo IP: Routing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0794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Tabla de Ruteo</a:t>
            </a:r>
            <a:endParaRPr b="1"/>
          </a:p>
        </p:txBody>
      </p:sp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1824050"/>
            <a:ext cx="8788411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/>
        </p:nvSpPr>
        <p:spPr>
          <a:xfrm>
            <a:off x="57150" y="697475"/>
            <a:ext cx="9029700" cy="5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Crea o trae tu clave SSH pub [</a:t>
            </a:r>
            <a:r>
              <a:rPr lang="en" sz="3000" u="sng">
                <a:solidFill>
                  <a:schemeClr val="hlink"/>
                </a:solidFill>
                <a:hlinkClick r:id="rId3"/>
              </a:rPr>
              <a:t>Howto</a:t>
            </a:r>
            <a:r>
              <a:rPr lang="en" sz="3000">
                <a:solidFill>
                  <a:schemeClr val="dk1"/>
                </a:solidFill>
              </a:rPr>
              <a:t>]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</a:rPr>
              <a:t>Accede a </a:t>
            </a:r>
            <a:r>
              <a:rPr lang="en" sz="3000" u="sng">
                <a:solidFill>
                  <a:schemeClr val="hlink"/>
                </a:solidFill>
                <a:hlinkClick r:id="rId4"/>
              </a:rPr>
              <a:t>https://cloud.um.edu.ar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Accede a My-UM-Cloud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Autoriza con tu cuenta @alumno.um.edu.ar</a:t>
            </a:r>
            <a:endParaRPr sz="3000">
              <a:solidFill>
                <a:schemeClr val="dk1"/>
              </a:solidFill>
            </a:endParaRPr>
          </a:p>
          <a:p>
            <a:pPr indent="-419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" sz="3000">
                <a:solidFill>
                  <a:schemeClr val="dk1"/>
                </a:solidFill>
              </a:rPr>
              <a:t>Sigue las instrucciones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209923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ANEXO: UM-Cloud, ¿Cómo se Usa ?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Adecuando instancia de Cloud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5500" y="927024"/>
            <a:ext cx="8742600" cy="4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Gestionar acceso a UM-Cloud 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https://cloud.um.edu.ar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Ir a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https://my.cloud.um.edu.ar/</a:t>
            </a:r>
            <a:r>
              <a:rPr lang="en" sz="1600">
                <a:solidFill>
                  <a:srgbClr val="1D1C1D"/>
                </a:solidFill>
              </a:rPr>
              <a:t> 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Usar Credenciales @um.edu.ar para sumar usuario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Conectar VPN [Zero-tier]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Gestionar claves ssh 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https://www.digitalocean.com/community/tutorials/how-to-set-up-ssh-keys-2</a:t>
            </a:r>
            <a:endParaRPr sz="1600">
              <a:solidFill>
                <a:srgbClr val="1D1C1D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https://cduser.com/como-generar-llaves-ssh-windows/</a:t>
            </a:r>
            <a:r>
              <a:rPr lang="en" sz="1600">
                <a:solidFill>
                  <a:schemeClr val="dk1"/>
                </a:solidFill>
              </a:rPr>
              <a:t> </a:t>
            </a:r>
            <a:endParaRPr b="1" i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○"/>
            </a:pPr>
            <a:r>
              <a:rPr lang="en" sz="1600">
                <a:solidFill>
                  <a:srgbClr val="1D1C1D"/>
                </a:solidFill>
              </a:rPr>
              <a:t>Subir SSH-Keys en Pares de Claves 	</a:t>
            </a:r>
            <a:endParaRPr sz="1600">
              <a:solidFill>
                <a:srgbClr val="1D1C1D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■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https://console.cloud.um.edu.ar/project/key_pairs/</a:t>
            </a:r>
            <a:r>
              <a:rPr lang="en" sz="1600">
                <a:solidFill>
                  <a:srgbClr val="1D1C1D"/>
                </a:solidFill>
              </a:rPr>
              <a:t> </a:t>
            </a:r>
            <a:endParaRPr sz="1600">
              <a:solidFill>
                <a:srgbClr val="1D1C1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D1C1D"/>
              </a:buClr>
              <a:buSzPts val="1600"/>
              <a:buChar char="●"/>
            </a:pPr>
            <a:r>
              <a:rPr lang="en" sz="1600">
                <a:solidFill>
                  <a:srgbClr val="1D1C1D"/>
                </a:solidFill>
              </a:rPr>
              <a:t>Crear instancia desde con imagen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um-tele-vnc [Poner Claves-SSH]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●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Loguearse a instancia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Char char="○"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s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</a:rPr>
              <a:t>sh ubuntu@&lt;ip_instancia&gt;</a:t>
            </a:r>
            <a:endParaRPr sz="1600">
              <a:solidFill>
                <a:srgbClr val="333333"/>
              </a:solidFill>
              <a:highlight>
                <a:srgbClr val="FFFFFF"/>
              </a:highlight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D1C1D"/>
                </a:solidFill>
              </a:rPr>
              <a:t># Arrancar el vnc server **SIN sudo**:</a:t>
            </a:r>
            <a:endParaRPr b="1" sz="1600">
              <a:solidFill>
                <a:srgbClr val="1D1C1D"/>
              </a:solidFill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tigervncserver -localhost no -xstartup /usr/bin/startxfce4</a:t>
            </a:r>
            <a:endParaRPr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2. En tu máquina: instalar un "cliente VNC"</a:t>
            </a:r>
            <a:endParaRPr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D1C1D"/>
                </a:solidFill>
              </a:rPr>
              <a:t>3. Desde</a:t>
            </a:r>
            <a:r>
              <a:rPr lang="en" sz="1600">
                <a:solidFill>
                  <a:srgbClr val="1D1C1D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hlinkClick r:id="rId9"/>
              </a:rPr>
              <a:t>console.cloud.um.edu.ar</a:t>
            </a:r>
            <a:r>
              <a:rPr lang="en" sz="1600">
                <a:solidFill>
                  <a:srgbClr val="1D1C1D"/>
                </a:solidFill>
              </a:rPr>
              <a:t> agregar OTRA regla al </a:t>
            </a:r>
            <a:r>
              <a:rPr lang="en" sz="1600">
                <a:solidFill>
                  <a:srgbClr val="E01E5A"/>
                </a:solidFill>
              </a:rPr>
              <a:t>default</a:t>
            </a:r>
            <a:r>
              <a:rPr lang="en" sz="1600">
                <a:solidFill>
                  <a:srgbClr val="1D1C1D"/>
                </a:solidFill>
              </a:rPr>
              <a:t> security group para abrir </a:t>
            </a:r>
            <a:r>
              <a:rPr b="1" lang="en" sz="1600">
                <a:solidFill>
                  <a:srgbClr val="1D1C1D"/>
                </a:solidFill>
              </a:rPr>
              <a:t>TCP desde port 5900 a port 5910</a:t>
            </a:r>
            <a:endParaRPr b="1" sz="1600">
              <a:solidFill>
                <a:srgbClr val="1D1C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36173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Protocolo IP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14300" y="857250"/>
            <a:ext cx="9029700" cy="5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RFC 791, RFC 1122, RFC 1123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Datagramas (no conn.)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Núcleo simple y </a:t>
            </a:r>
            <a:r>
              <a:rPr i="1" lang="en" sz="2400">
                <a:solidFill>
                  <a:schemeClr val="dk1"/>
                </a:solidFill>
              </a:rPr>
              <a:t>stateless</a:t>
            </a:r>
            <a:r>
              <a:rPr lang="en" sz="2400">
                <a:solidFill>
                  <a:schemeClr val="dk1"/>
                </a:solidFill>
              </a:rPr>
              <a:t>, bordes inteligentes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Servicios: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Entrega BEST EFFORT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Direccionamiento lógico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i="1" lang="en" sz="2400">
                <a:solidFill>
                  <a:schemeClr val="dk1"/>
                </a:solidFill>
              </a:rPr>
              <a:t>Encaminamiento hop-by-hop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b="1" i="1" lang="en" sz="2400">
                <a:solidFill>
                  <a:schemeClr val="dk1"/>
                </a:solidFill>
              </a:rPr>
              <a:t>Reenvío</a:t>
            </a:r>
            <a:endParaRPr b="1" i="1"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Reporte/control de errores (ICMP)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Escalabilidad: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Direccionamiento jerárquico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400">
                <a:solidFill>
                  <a:schemeClr val="dk1"/>
                </a:solidFill>
              </a:rPr>
              <a:t>Lógica de direccionamiento distribuída</a:t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36173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Protocolo IP: CIDR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14300" y="857250"/>
            <a:ext cx="9029700" cy="5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Classless Interdomain Routing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RFC 1519 (1993)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chauu clases A,B,C (de una vez por todas!!)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sino: analfa6betos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la dirección IP queda definida por: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 sz="2800">
                <a:solidFill>
                  <a:schemeClr val="dk1"/>
                </a:solidFill>
              </a:rPr>
              <a:t>IP/MASK: ancho del prefijo en bits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VLSM: variable length subnet masks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Routing prefix aggregation (summarization)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87900" y="31841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Práctica</a:t>
            </a:r>
            <a:r>
              <a:rPr lang="en"/>
              <a:t> Direccionamiento -&gt; UM-Cloud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Comando ip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p link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Mininet Intro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http://mininet.org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12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Utilizando Mininet Editor GUI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235500" y="1155624"/>
            <a:ext cx="8742600" cy="4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#En una Terminal dentro del ambiente gráfico</a:t>
            </a:r>
            <a:endParaRPr b="1"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python /usr/lib/python2.7/dist-packages/mininet/examples/miniedit.py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#Grabamos como simple.mn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#Export Level 2 script -&gt; simple.py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#Corremos el escenario con </a:t>
            </a:r>
            <a:endParaRPr b="1"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sudo python simple.py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Adding controller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Add switches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Add hosts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Add links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Starting network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Configuring hosts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srv db 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Starting controllers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Starting switches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Post configure switches and hosts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*** Starting CLI: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mininet&gt; 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2037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50001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D1C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>
              <a:solidFill>
                <a:srgbClr val="1D1C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698" y="2670300"/>
            <a:ext cx="5276400" cy="388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-16224"/>
            <a:ext cx="88323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systems [hosts] e Intermediate Systems [routers]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-297900" y="12318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HOST         ROUTER           HOST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.-------.                     .-------.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app |                     | app   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:  |                     |  :    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|----:--|                     |--:----|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|----:--|     .-------.       |--:----|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|----:--|     |-:---:-|       |--:----|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|    :  |     | :   : |       |  :    |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`----+--'     `-+---+-'       `--+----'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6858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--+----------'   `------------+--</a:t>
            </a:r>
            <a:endParaRPr b="1"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36173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Protocolo IP: Routing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114300" y="1085850"/>
            <a:ext cx="9029700" cy="5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Algoritmo de Ruteo 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36173"/>
            <a:ext cx="8520600" cy="5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Protocolo IP: Routing 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14300" y="1085850"/>
            <a:ext cx="9029700" cy="59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Basado en prefijo (CIDR) con sumarización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hop-by-hop en cada router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consulta inmediata a tabla de routeo x IPdest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tabla de routing formada por: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entradas de routing= { prefijo, gateway }: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hacia estos destinos (prefijo) via quién (gatew.)?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tabla de routing modificada por: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humano =&gt; 	routing estático</a:t>
            </a:r>
            <a:endParaRPr sz="2800">
              <a:solidFill>
                <a:schemeClr val="dk1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" sz="2800">
                <a:solidFill>
                  <a:schemeClr val="dk1"/>
                </a:solidFill>
              </a:rPr>
              <a:t>proceso =&gt; 	routing dinámico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800">
                <a:solidFill>
                  <a:schemeClr val="dk1"/>
                </a:solidFill>
              </a:rPr>
              <a:t>protocolos de routing dinámico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