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81F283-1192-4401-AEA7-968DFF7DA9CC}">
  <a:tblStyle styleId="{E081F283-1192-4401-AEA7-968DFF7DA9C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99ca09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99ca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39797e98_0_55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d839797e98_0_55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39797e98_0_60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d839797e98_0_60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39797e98_0_67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d839797e98_0_67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39797e98_0_3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839797e98_0_3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39797e98_0_8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d839797e98_0_8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39797e98_0_13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839797e98_0_13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39797e98_0_18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d839797e98_0_18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39797e98_0_28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839797e98_0_28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39797e98_0_138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d839797e98_0_138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39797e98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39797e9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39797e98_0_49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d839797e98_0_49:notes"/>
          <p:cNvSpPr/>
          <p:nvPr>
            <p:ph idx="2" type="sldImg"/>
          </p:nvPr>
        </p:nvSpPr>
        <p:spPr>
          <a:xfrm>
            <a:off x="1145135" y="685785"/>
            <a:ext cx="456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 UMCloud.png"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4049" y="157500"/>
            <a:ext cx="865586" cy="76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12"/>
          <p:cNvCxnSpPr/>
          <p:nvPr/>
        </p:nvCxnSpPr>
        <p:spPr>
          <a:xfrm>
            <a:off x="79750" y="757575"/>
            <a:ext cx="7908000" cy="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593280"/>
            <a:ext cx="8520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60" y="1536480"/>
            <a:ext cx="85200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6493" l="4766" r="6644" t="5392"/>
          <a:stretch/>
        </p:blipFill>
        <p:spPr>
          <a:xfrm>
            <a:off x="8330125" y="88988"/>
            <a:ext cx="736332" cy="7100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7" name="Google Shape;57;p13"/>
          <p:cNvCxnSpPr/>
          <p:nvPr/>
        </p:nvCxnSpPr>
        <p:spPr>
          <a:xfrm>
            <a:off x="79750" y="757575"/>
            <a:ext cx="7908000" cy="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79750" y="757575"/>
            <a:ext cx="7908000" cy="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6493" l="4766" r="6644" t="5392"/>
          <a:stretch/>
        </p:blipFill>
        <p:spPr>
          <a:xfrm>
            <a:off x="8330125" y="88988"/>
            <a:ext cx="736332" cy="7100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iego.navarro@um.edu.ar" TargetMode="External"/><Relationship Id="rId4" Type="http://schemas.openxmlformats.org/officeDocument/2006/relationships/hyperlink" Target="mailto:jjo@um.edu.ar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43350" y="275975"/>
            <a:ext cx="8425500" cy="572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Teleinformática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Protocolo IPv6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4733900"/>
            <a:ext cx="85206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/>
              <a:t>Mg. Ing. Diego Navarro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diego.navarro@um.edu.ar</a:t>
            </a:r>
            <a:r>
              <a:rPr lang="en" sz="2200"/>
              <a:t>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Mg. Ing. JuanJo Ciarlante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jjo@um.edu.ar</a:t>
            </a:r>
            <a:r>
              <a:rPr lang="en" sz="2200"/>
              <a:t>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 b="6493" l="4766" r="6644" t="5392"/>
          <a:stretch/>
        </p:blipFill>
        <p:spPr>
          <a:xfrm>
            <a:off x="3349913" y="553225"/>
            <a:ext cx="2412375" cy="2326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82704" y="1574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ICMPv6: informational msgs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714015" y="813739"/>
            <a:ext cx="76509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(128) Echo Request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(129) Echo Reply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(133) Router Solicitation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(opcional: usado x hosts en boot)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(134) Router Advertisement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(prefix, MTU)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(135) Neighbor Solicitation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(mcast)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(136) Neighbor Advertisement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(unicast ó mcast para DAD)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(137) Redirect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82704" y="1574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" lvl="0" marL="172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IPv6: </a:t>
            </a:r>
            <a:r>
              <a:rPr b="1" i="1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addrs </a:t>
            </a: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 interfaz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610368" y="872522"/>
            <a:ext cx="7782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ID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64 bits formado a partir de la MAC (48bits </a:t>
            </a:r>
            <a:r>
              <a:rPr b="1" i="0" lang="en" sz="2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ej: </a:t>
            </a:r>
            <a:r>
              <a:rPr b="0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0e:12:34:56:78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714015" y="1259796"/>
            <a:ext cx="11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82704" y="1394452"/>
            <a:ext cx="77259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876800" rtl="0" algn="ctr">
              <a:lnSpc>
                <a:spcPct val="116818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 scope </a:t>
            </a: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endParaRPr/>
          </a:p>
          <a:p>
            <a:pPr indent="0" lvl="0" marL="431800" marR="0" rtl="0" algn="l">
              <a:lnSpc>
                <a:spcPct val="77878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	</a:t>
            </a:r>
            <a:r>
              <a:rPr b="1" baseline="3000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link­local: </a:t>
            </a:r>
            <a:r>
              <a:rPr b="1" baseline="30000" i="0" lang="en" sz="30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fe80:: + interface ID</a:t>
            </a:r>
            <a:endParaRPr b="0" baseline="3000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b="0" baseline="30000" i="0" lang="en" sz="3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ej: </a:t>
            </a:r>
            <a:r>
              <a:rPr b="1" baseline="30000" i="0" lang="en" sz="3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fe80::</a:t>
            </a:r>
            <a:r>
              <a:rPr b="0" baseline="30000" i="0" lang="en" sz="3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30000" i="0" lang="en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0e:12</a:t>
            </a:r>
            <a:r>
              <a:rPr b="0" baseline="30000" i="0" lang="en" sz="3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ff:fe</a:t>
            </a:r>
            <a:r>
              <a:rPr b="0" baseline="30000" i="0" lang="en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34:5678</a:t>
            </a:r>
            <a:endParaRPr b="0" baseline="3000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75757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baseline="3000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 scope </a:t>
            </a:r>
            <a:r>
              <a:rPr b="1" baseline="3000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global, unique local:</a:t>
            </a:r>
            <a:endParaRPr b="0" baseline="3000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marR="0" rtl="0" algn="l">
              <a:lnSpc>
                <a:spcPct val="76543"/>
              </a:lnSpc>
              <a:spcBef>
                <a:spcPts val="0"/>
              </a:spcBef>
              <a:spcAft>
                <a:spcPts val="0"/>
              </a:spcAft>
              <a:buSzPts val="3700"/>
              <a:buFont typeface="Times New Roman"/>
              <a:buChar char="–"/>
            </a:pPr>
            <a:r>
              <a:rPr b="1" baseline="30000" i="0" lang="en" sz="3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desde RAs (router advs): </a:t>
            </a:r>
            <a:r>
              <a:rPr b="1" baseline="30000" i="0" lang="en" sz="37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prefix/64 + interface ID</a:t>
            </a:r>
            <a:endParaRPr b="0" baseline="30000" i="0" sz="3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58900" marR="0" rtl="0" algn="l">
              <a:lnSpc>
                <a:spcPct val="114318"/>
              </a:lnSpc>
              <a:spcBef>
                <a:spcPts val="1700"/>
              </a:spcBef>
              <a:spcAft>
                <a:spcPts val="0"/>
              </a:spcAft>
              <a:buSzPts val="1300"/>
              <a:buNone/>
            </a:pPr>
            <a:r>
              <a:rPr b="0" i="0" lang="en" sz="2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ej: </a:t>
            </a:r>
            <a:r>
              <a:rPr b="1" i="0" lang="en" sz="2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2002:be30:18c:1:</a:t>
            </a:r>
            <a:r>
              <a:rPr b="0" i="0" lang="en" sz="2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0e:12</a:t>
            </a:r>
            <a:r>
              <a:rPr b="0" i="0" lang="en" sz="2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ff:fe</a:t>
            </a:r>
            <a:r>
              <a:rPr b="0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34:5678</a:t>
            </a:r>
            <a:endParaRPr/>
          </a:p>
          <a:p>
            <a:pPr indent="-254000" lvl="1" marL="685800" marR="0" rtl="0" algn="l">
              <a:lnSpc>
                <a:spcPct val="11537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b="1" i="0" lang="en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DHCPv6 (stateful): </a:t>
            </a:r>
            <a:r>
              <a:rPr b="1" i="1" lang="en" sz="24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arbitrario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77272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baseline="3000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</a:t>
            </a:r>
            <a:r>
              <a:rPr b="1" baseline="3000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baseline="3000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1" marL="685800" marR="0" rtl="0" algn="l">
              <a:lnSpc>
                <a:spcPct val="77272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–"/>
            </a:pPr>
            <a:r>
              <a:rPr b="1" baseline="30000" i="0" lang="en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All IPv6 nodes: </a:t>
            </a:r>
            <a:r>
              <a:rPr b="1" baseline="30000" i="0" lang="en" sz="30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ff02::1</a:t>
            </a:r>
            <a:endParaRPr b="0" baseline="30000" i="0" sz="3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1" marL="685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000"/>
              <a:buFont typeface="Times New Roman"/>
              <a:buChar char="–"/>
            </a:pPr>
            <a:r>
              <a:rPr b="1" baseline="30000" i="0" lang="en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MLD </a:t>
            </a:r>
            <a:r>
              <a:rPr b="0" baseline="30000" i="0" lang="en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(mcast listen. disc): </a:t>
            </a:r>
            <a:r>
              <a:rPr b="1" baseline="30000" i="0" lang="en" sz="30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ff02:0:0:0:0:1:ff00::/104 </a:t>
            </a:r>
            <a:r>
              <a:rPr b="1" baseline="30000" i="0" lang="en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baseline="30000" i="0" lang="en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baseline="30000" i="0" lang="en" sz="30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24bit iface</a:t>
            </a:r>
            <a:r>
              <a:rPr b="0" baseline="30000" i="0" lang="en" sz="3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baseline="30000" i="0" sz="3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b="0" baseline="30000" i="0" lang="en" sz="3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ej: </a:t>
            </a:r>
            <a:r>
              <a:rPr b="1" baseline="30000" i="0" lang="en" sz="30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ff02::1:ff</a:t>
            </a:r>
            <a:r>
              <a:rPr b="0" baseline="30000" i="0" lang="en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34:5678</a:t>
            </a:r>
            <a:endParaRPr b="0" baseline="3000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82704" y="1574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47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IPv6: tunneling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714015" y="2120793"/>
            <a:ext cx="127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714015" y="828718"/>
            <a:ext cx="82695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17500" marR="0" rtl="0" algn="l">
              <a:lnSpc>
                <a:spcPct val="1136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IPv6 encapsulado en IPv4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136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datagrama: </a:t>
            </a:r>
            <a:r>
              <a:rPr b="1" i="0" lang="en" sz="24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[IPv4 proto=41| </a:t>
            </a:r>
            <a:r>
              <a:rPr b="1" i="0" lang="en" sz="2400" u="none" cap="none" strike="noStrike">
                <a:solidFill>
                  <a:srgbClr val="00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[IPv6| ... payload ... ] </a:t>
            </a:r>
            <a:r>
              <a:rPr b="1" i="0" lang="en" sz="2400" u="none" cap="none" strike="noStrike">
                <a:solidFill>
                  <a:srgbClr val="0000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islas IPv6 conectadas vía nube(s) IPv4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00" marR="0" rtl="0" algn="l">
              <a:lnSpc>
                <a:spcPct val="11192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Técnicas de tunneling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 brokers: statefull, admite IPv6 /48 fija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2" marL="1054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ej: freenet6.net, he.net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configured tunnels: estáticos, manuales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6to4 (RFC 3056): stateless, muy difundido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2" marL="1054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 documento: </a:t>
            </a:r>
            <a:r>
              <a:rPr b="0" i="1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UM­IPv6­02­6to4.Juanjo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Teredo: IPv6 sobre UDP (NAT­eable)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82704" y="2336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73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IPv4 ... IPv6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14015" y="857537"/>
            <a:ext cx="73359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1750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b="0" i="0" lang="e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Agotamiento IPv4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910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685800" marR="0" rtl="0" algn="l">
              <a:lnSpc>
                <a:spcPct val="7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–"/>
            </a:pPr>
            <a:r>
              <a:rPr b="1" baseline="30000" lang="en" sz="3600">
                <a:latin typeface="Times New Roman"/>
                <a:ea typeface="Times New Roman"/>
                <a:cs typeface="Times New Roman"/>
                <a:sym typeface="Times New Roman"/>
              </a:rPr>
              <a:t>Agotado 2017 ...</a:t>
            </a:r>
            <a:endParaRPr b="1" baseline="3000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17500" marR="0" rtl="0" algn="l">
              <a:lnSpc>
                <a:spcPct val="111875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b="0" i="0" lang="e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Direccionamiento para dispositivos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685800" marR="0" rtl="0" algn="l">
              <a:lnSpc>
                <a:spcPct val="111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–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Tablets, </a:t>
            </a:r>
            <a:r>
              <a:rPr b="0" i="0" lang="e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celulares ...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–"/>
            </a:pPr>
            <a:r>
              <a:rPr b="0" i="0" lang="e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gadgets personales[watchs] y del hogar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175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b="0" i="0" lang="en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 IPv4: dificultoso para IPSec, media streaming, VoIP, p2p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17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•"/>
            </a:pPr>
            <a:r>
              <a:rPr b="0" baseline="3000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HOY: </a:t>
            </a:r>
            <a:r>
              <a:rPr b="1" baseline="3000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 </a:t>
            </a:r>
            <a:r>
              <a:rPr b="0" baseline="3000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 nuevo debe funcionar con IPv6</a:t>
            </a:r>
            <a:endParaRPr b="0" baseline="3000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17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•"/>
            </a:pPr>
            <a:r>
              <a:rPr b="0" baseline="3000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hoy: IPv6 ya está RFC­&gt;</a:t>
            </a:r>
            <a:r>
              <a:rPr b="1" baseline="30000" i="0" lang="e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</a:t>
            </a:r>
            <a:endParaRPr b="0" baseline="3000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82704" y="1574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75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Qué es IPv6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714015" y="804628"/>
            <a:ext cx="7935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17500" marR="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Protocol version 6, diseñado por IETF para reemplazar  Ipv4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K.I.S.S. : sí, mejor que IPv4!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Autoconf addresses (stateless)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Ipv6 (“triangle routing”)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space: 128 bits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12884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IPv6 header compacto: solamente 40bytes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31800" marR="0" rtl="0" algn="l">
              <a:lnSpc>
                <a:spcPct val="112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	2x128bits = 32bytes (solamente 8 bytes además de addrs)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end­to­end nuevamente! :­D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82704" y="2336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IPv6: </a:t>
            </a:r>
            <a:r>
              <a:rPr b="1" i="1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523525" y="1189651"/>
            <a:ext cx="7689600" cy="4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ARP: ICMPv6 neighbour discovery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Varios IPv6 addresses /</a:t>
            </a: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495300" rtl="0" algn="l">
              <a:lnSpc>
                <a:spcPct val="1067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Notación: hexa , separando de a 16bits (IPv4: de a 8bits),  ej RFC 4291 (misma dirección, compresión de 0's):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685800" marR="1917700" rtl="0" algn="l">
              <a:lnSpc>
                <a:spcPct val="104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	2001:0DB8:</a:t>
            </a:r>
            <a:r>
              <a:rPr b="0" i="0" lang="en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:CD30:</a:t>
            </a:r>
            <a:r>
              <a:rPr b="0" i="0" lang="en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0000:0000:0000:0000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/60  2001:0DB8</a:t>
            </a:r>
            <a:r>
              <a:rPr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::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CD30:</a:t>
            </a:r>
            <a:r>
              <a:rPr b="0" i="0" lang="en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0:0:0:0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/60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marR="0" rtl="0" algn="l">
              <a:lnSpc>
                <a:spcPct val="103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2001:0DB8:</a:t>
            </a:r>
            <a:r>
              <a:rPr b="0" i="0" lang="en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:CD30</a:t>
            </a:r>
            <a:r>
              <a:rPr b="0" i="0" lang="en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::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/60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lnSpc>
                <a:spcPct val="11442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marR="0" rtl="0" algn="l">
              <a:lnSpc>
                <a:spcPct val="725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</a:pPr>
            <a:r>
              <a:rPr b="1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</a:t>
            </a:r>
            <a:r>
              <a:rPr b="0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node­local, link­local, unique­local (parte random)</a:t>
            </a:r>
            <a:r>
              <a:rPr baseline="30000" lang="en" sz="3300">
                <a:latin typeface="Times New Roman"/>
                <a:ea typeface="Times New Roman"/>
                <a:cs typeface="Times New Roman"/>
                <a:sym typeface="Times New Roman"/>
              </a:rPr>
              <a:t>, global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</a:pPr>
            <a:r>
              <a:rPr b="1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Dest.</a:t>
            </a:r>
            <a:r>
              <a:rPr b="0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unicast, multicast, anycast (</a:t>
            </a:r>
            <a:r>
              <a:rPr b="0" baseline="30000" i="0" lang="en" sz="3300" u="none" cap="none" strike="noStrike">
                <a:solidFill>
                  <a:srgbClr val="9898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broadcast</a:t>
            </a:r>
            <a:r>
              <a:rPr b="0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baseline="30000" i="0" sz="3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22804" y="173914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IPv6: Prefijos de Direccionamiento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458927" y="1048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{E081F283-1192-4401-AEA7-968DFF7DA9CC}</a:tableStyleId>
              </a:tblPr>
              <a:tblGrid>
                <a:gridCol w="1561750"/>
                <a:gridCol w="2123875"/>
                <a:gridCol w="4582075"/>
              </a:tblGrid>
              <a:tr h="287825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sng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PREFIX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sng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838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sng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54725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::/128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0414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IN6ADDR_ANY ( ej. p/bind 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54725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::1/128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652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Loopback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54725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::/96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048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r>
                        <a:rPr lang="en" sz="1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200.1.2.3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9906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IPv4­compatible deprecated RFC 429</a:t>
                      </a: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89600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::ffff:0.0.0.0/96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1397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::ffff:</a:t>
                      </a: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1.2.3.4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128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Mapped Ipv4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92" name="Google Shape;92;p19"/>
          <p:cNvSpPr txBox="1"/>
          <p:nvPr/>
        </p:nvSpPr>
        <p:spPr>
          <a:xfrm>
            <a:off x="467564" y="2584141"/>
            <a:ext cx="794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2000::/3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494825" y="2572614"/>
            <a:ext cx="6707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[001b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45bits PREF]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[16bits SUBNET]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[64bits HOST]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Unicast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83113" y="2836561"/>
            <a:ext cx="30801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2001::/16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2001:1200::/32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2001:1318::/32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2800::/16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2800:8::/32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2800:20::/28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2002::/16 </a:t>
            </a:r>
            <a:r>
              <a:rPr b="1" i="0" lang="en" sz="1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2002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600" u="sng" cap="none" strike="noStrike">
                <a:solidFill>
                  <a:srgbClr val="DB2200"/>
                </a:solidFill>
                <a:latin typeface="Arial"/>
                <a:ea typeface="Arial"/>
                <a:cs typeface="Arial"/>
                <a:sym typeface="Arial"/>
              </a:rPr>
              <a:t>c83d:9c36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867925" y="2848547"/>
            <a:ext cx="30438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76200" lvl="0" marL="114300" marR="342900" rtl="0" algn="l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egional Internet Registers           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13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342900" rtl="0" algn="l">
              <a:lnSpc>
                <a:spcPct val="117222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Internet Registers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0" rtl="0" algn="l">
              <a:lnSpc>
                <a:spcPct val="11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6to4 (corresp. </a:t>
            </a:r>
            <a:r>
              <a:rPr b="0" i="0" lang="en" sz="1600" u="sng" cap="none" strike="noStrike">
                <a:solidFill>
                  <a:srgbClr val="DB2200"/>
                </a:solidFill>
                <a:latin typeface="Arial"/>
                <a:ea typeface="Arial"/>
                <a:cs typeface="Arial"/>
                <a:sym typeface="Arial"/>
              </a:rPr>
              <a:t>200.61.156.54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458927" y="5141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{E081F283-1192-4401-AEA7-968DFF7DA9CC}</a:tableStyleId>
              </a:tblPr>
              <a:tblGrid>
                <a:gridCol w="1274400"/>
                <a:gridCol w="2868775"/>
                <a:gridCol w="4312150"/>
              </a:tblGrid>
              <a:tr h="289025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fe80::/10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419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fe80</a:t>
                      </a: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r>
                        <a:rPr lang="en" sz="1600" u="sng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2e0:7d</a:t>
                      </a: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ff:fe</a:t>
                      </a:r>
                      <a:r>
                        <a:rPr lang="en" sz="1600" u="sng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e3:ef17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Link­local Unicast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54150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fc00::/7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571500" marR="0" rtl="0" algn="l">
                        <a:lnSpc>
                          <a:spcPct val="107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Unique Local IPv6 Unicast­ RFC4193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54725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fec0::/10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5715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Site­Local unicast deprecated RFC3879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89600">
                <a:tc>
                  <a:txBody>
                    <a:bodyPr/>
                    <a:lstStyle/>
                    <a:p>
                      <a:pPr indent="-12700" lvl="0" marL="254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ff00::/8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07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ff02::1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12700" lvl="0" marL="58420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Multicast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82704" y="2336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Comparativa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0312394" y="1673741"/>
            <a:ext cx="1536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FF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Removidos </a:t>
            </a:r>
            <a:r>
              <a:rPr b="0" i="0" lang="en" sz="2000" u="none" cap="none" strike="noStrike">
                <a:solidFill>
                  <a:srgbClr val="FF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10416042" y="1942298"/>
            <a:ext cx="1119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6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3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898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7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898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0726984" y="1984023"/>
            <a:ext cx="20838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898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ID, flags, frago ffset  hlen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898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Hdr. checksum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0312394" y="2828651"/>
            <a:ext cx="1520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FF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Cambiados </a:t>
            </a:r>
            <a:r>
              <a:rPr b="0" i="0" lang="en" sz="2000" u="none" cap="none" strike="noStrike">
                <a:solidFill>
                  <a:srgbClr val="FF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0416042" y="3097208"/>
            <a:ext cx="1119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7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3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3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7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0726984" y="3132321"/>
            <a:ext cx="21513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94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Tot.len­&gt;payload len  TOS­&gt;traffic class  Proto­&gt; next hdr  TTL ­&gt; hop limit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0312394" y="4272866"/>
            <a:ext cx="1479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FF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Agregados </a:t>
            </a:r>
            <a:r>
              <a:rPr b="0" i="0" lang="en" sz="2000" u="none" cap="none" strike="noStrike">
                <a:solidFill>
                  <a:srgbClr val="FF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0416042" y="4541423"/>
            <a:ext cx="11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0726984" y="4561017"/>
            <a:ext cx="1100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label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312394" y="4850320"/>
            <a:ext cx="139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Expandido</a:t>
            </a:r>
            <a:r>
              <a:rPr b="0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0416042" y="5118878"/>
            <a:ext cx="11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0726984" y="5139624"/>
            <a:ext cx="1972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Addr: 32­&gt;128 bits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pv4-ipv6-header.gif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13" y="877297"/>
            <a:ext cx="7727269" cy="435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714015" y="84131"/>
            <a:ext cx="84300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ICMPv6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12700" rtl="0" algn="l">
              <a:lnSpc>
                <a:spcPct val="10375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•"/>
            </a:pPr>
            <a:r>
              <a:rPr b="0" i="0" lang="en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ICMPv6 es para IPv6 lo que  ICMP + ARP + IGMP para IPv4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700" rtl="0" algn="l">
              <a:lnSpc>
                <a:spcPct val="10375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lnSpc>
                <a:spcPct val="954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•"/>
            </a:pPr>
            <a:r>
              <a:rPr b="0" i="0" lang="en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Clases de msgs ICMPv6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marR="0" rtl="0" algn="l">
              <a:lnSpc>
                <a:spcPct val="1121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–"/>
            </a:pPr>
            <a:r>
              <a:rPr b="0" i="0" lang="en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 Error messages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–"/>
            </a:pPr>
            <a:r>
              <a:rPr b="0" i="0" lang="en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 informational messages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60" y="59880"/>
            <a:ext cx="8520000" cy="7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642"/>
            <a:ext cx="9143999" cy="507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82704" y="157439"/>
            <a:ext cx="772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" sz="29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ICMPv6: error msgs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714015" y="844859"/>
            <a:ext cx="119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714015" y="841402"/>
            <a:ext cx="77307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711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Both"/>
            </a:pPr>
            <a:r>
              <a:rPr b="1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Unreachable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route to dest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admin. prohibited (ej: firewall)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scope of src address (ej: link­local src ­&gt; global dst 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unreachable (ej: dst no presente en el link)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unreachable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 address failed </a:t>
            </a:r>
            <a:r>
              <a:rPr b="0" i="1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ingress/egres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policy (filtrado ingress/egress)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–"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route to dest (entrada de </a:t>
            </a:r>
            <a:r>
              <a:rPr b="0" i="1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ruteo: 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lnSpc>
                <a:spcPct val="7625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1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Packet Too Big </a:t>
            </a:r>
            <a:r>
              <a:rPr b="0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(PMTU)</a:t>
            </a:r>
            <a:endParaRPr b="0" baseline="30000" i="0" sz="3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31800" marR="0" rtl="0" algn="l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	la red NO puede fragmentar: ICMPv6 no debe bloquearse (!)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1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Time Excedded</a:t>
            </a:r>
            <a:r>
              <a:rPr b="0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hop limit = 0 ó frag. reassembly timeout</a:t>
            </a:r>
            <a:endParaRPr b="0" baseline="30000" i="0" sz="3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1" baseline="30000" i="0" lang="en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Parameter Problem</a:t>
            </a:r>
            <a:endParaRPr b="0" baseline="30000" i="0" sz="3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