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7620000" cx="10160000"/>
  <p:notesSz cx="7620000" cy="10160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i5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i5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i7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i7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i9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i9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i9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i9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i10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i10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i11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i11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i11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i11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i12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i12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i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i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i1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i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i2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i2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i2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i2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i3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i3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i3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i3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i4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i4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i5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i5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4" y="4184444"/>
            <a:ext cx="8189400" cy="343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980600" y="2297333"/>
            <a:ext cx="6179400" cy="5322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621005" y="89"/>
            <a:ext cx="4539000" cy="3040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5861" y="305556"/>
            <a:ext cx="9708300" cy="700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83553" y="878"/>
            <a:ext cx="2500378" cy="154713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005984" y="878"/>
            <a:ext cx="2500378" cy="154713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841400" y="7538"/>
            <a:ext cx="2056906" cy="111421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281454" y="6248669"/>
            <a:ext cx="2654619" cy="1371425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21123" y="6008373"/>
            <a:ext cx="3105966" cy="160488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2065226" y="2700494"/>
            <a:ext cx="5957100" cy="21453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2065222" y="5056531"/>
            <a:ext cx="5957100" cy="7743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6188000" y="4198630"/>
            <a:ext cx="3972000" cy="342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6621127" y="6103076"/>
            <a:ext cx="2800983" cy="15172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21123" y="3"/>
            <a:ext cx="3105966" cy="160488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539833" y="2050148"/>
            <a:ext cx="7080300" cy="20439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600"/>
              <a:buNone/>
              <a:defRPr sz="10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539833" y="4242741"/>
            <a:ext cx="7080300" cy="9498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5285600" y="3421333"/>
            <a:ext cx="4874400" cy="419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215460" y="5868318"/>
            <a:ext cx="3233395" cy="175158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21123" y="3"/>
            <a:ext cx="3105966" cy="160488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098538" y="2586815"/>
            <a:ext cx="5975100" cy="24387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980600" y="2297333"/>
            <a:ext cx="6179400" cy="5322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4" y="4184444"/>
            <a:ext cx="8189400" cy="3435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25806" y="305556"/>
            <a:ext cx="9708300" cy="700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910167" y="1252741"/>
            <a:ext cx="8339700" cy="14142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910167" y="2949222"/>
            <a:ext cx="8339700" cy="36267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980600" y="2297333"/>
            <a:ext cx="6179400" cy="5322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4" y="4184444"/>
            <a:ext cx="8189400" cy="3435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25806" y="305556"/>
            <a:ext cx="9708300" cy="700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910167" y="1252741"/>
            <a:ext cx="8339700" cy="14142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910167" y="2949222"/>
            <a:ext cx="4095600" cy="36267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154083" y="2949222"/>
            <a:ext cx="4095600" cy="36267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980600" y="2297333"/>
            <a:ext cx="6179400" cy="5322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4" y="4184444"/>
            <a:ext cx="8189400" cy="3435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25806" y="305556"/>
            <a:ext cx="9708300" cy="700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910167" y="1252741"/>
            <a:ext cx="8339700" cy="14142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980600" y="2297333"/>
            <a:ext cx="6179400" cy="5322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4" y="4184444"/>
            <a:ext cx="8189400" cy="3435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25806" y="305556"/>
            <a:ext cx="9708300" cy="700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910167" y="1252741"/>
            <a:ext cx="4121400" cy="20490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923000" y="3435630"/>
            <a:ext cx="4121400" cy="31404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4182436"/>
            <a:ext cx="8187900" cy="34323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981478" y="2302389"/>
            <a:ext cx="6178200" cy="5317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84258" y="-110"/>
            <a:ext cx="2501445" cy="154579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25806" y="305556"/>
            <a:ext cx="9708300" cy="700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9047" y="6699445"/>
            <a:ext cx="1770414" cy="914168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6540623" y="1841"/>
            <a:ext cx="3619469" cy="1868916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2875" lIns="112875" spcFirstLastPara="1" rIns="112875" wrap="square" tIns="112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548810" y="1927623"/>
            <a:ext cx="7074300" cy="37617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980600" y="2297333"/>
            <a:ext cx="6179400" cy="5322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4" y="4184444"/>
            <a:ext cx="8189400" cy="3435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25806" y="305556"/>
            <a:ext cx="9708300" cy="700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910167" y="1252741"/>
            <a:ext cx="7137900" cy="10443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910167" y="2297333"/>
            <a:ext cx="6510900" cy="5832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910167" y="3654889"/>
            <a:ext cx="6510900" cy="3104400"/>
          </a:xfrm>
          <a:prstGeom prst="rect">
            <a:avLst/>
          </a:prstGeom>
        </p:spPr>
        <p:txBody>
          <a:bodyPr anchorCtr="0" anchor="t" bIns="112875" lIns="112875" spcFirstLastPara="1" rIns="112875" wrap="square" tIns="11287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2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2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2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2000"/>
              </a:spcBef>
              <a:spcAft>
                <a:spcPts val="2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4" y="4184444"/>
            <a:ext cx="8189400" cy="3435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980600" y="2297333"/>
            <a:ext cx="6179400" cy="532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25806" y="305556"/>
            <a:ext cx="9708300" cy="700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12875" lIns="112875" spcFirstLastPara="1" rIns="112875" wrap="square" tIns="11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64472" y="6168148"/>
            <a:ext cx="8238900" cy="896400"/>
          </a:xfrm>
          <a:prstGeom prst="rect">
            <a:avLst/>
          </a:prstGeom>
        </p:spPr>
        <p:txBody>
          <a:bodyPr anchorCtr="0" anchor="b" bIns="112875" lIns="112875" spcFirstLastPara="1" rIns="112875" wrap="square" tIns="1128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75" lIns="112875" spcFirstLastPara="1" rIns="112875" wrap="square" tIns="112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Nunito"/>
              <a:buNone/>
              <a:defRPr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6333" y="1707370"/>
            <a:ext cx="9467400" cy="5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2875" lIns="112875" spcFirstLastPara="1" rIns="112875" wrap="square" tIns="11287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400"/>
              <a:buFont typeface="Calibri"/>
              <a:buChar char="■"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23037" y="6731361"/>
            <a:ext cx="609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2875" lIns="112875" spcFirstLastPara="1" rIns="112875" wrap="square" tIns="1128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747175" y="560050"/>
            <a:ext cx="8751300" cy="15186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Teleinformática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4294967295" type="subTitle"/>
          </p:nvPr>
        </p:nvSpPr>
        <p:spPr>
          <a:xfrm>
            <a:off x="747175" y="2189025"/>
            <a:ext cx="8751300" cy="51279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0800" lvl="0" marL="381000" marR="0" rtl="0" algn="ctr">
              <a:lnSpc>
                <a:spcPct val="111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38"/>
              <a:buFont typeface="Arial"/>
              <a:buNone/>
            </a:pPr>
            <a:r>
              <a:rPr lang="en-US" sz="48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 de Mendoza</a:t>
            </a:r>
            <a:endParaRPr sz="48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ctr">
              <a:lnSpc>
                <a:spcPct val="1115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32"/>
              <a:buFont typeface="Arial"/>
              <a:buNone/>
            </a:pPr>
            <a:r>
              <a:rPr lang="en-US" sz="40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TCP/IP</a:t>
            </a:r>
            <a:endParaRPr sz="403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ctr">
              <a:lnSpc>
                <a:spcPct val="1115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32"/>
              <a:buFont typeface="Arial"/>
              <a:buNone/>
            </a:pPr>
            <a:r>
              <a:t/>
            </a:r>
            <a:endParaRPr sz="403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15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Ms. Ing. Diego Navarro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15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Ms. Ing JuanJo Ciarlante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ctr">
              <a:lnSpc>
                <a:spcPct val="111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26"/>
              <a:buNone/>
            </a:pPr>
            <a:r>
              <a:t/>
            </a:r>
            <a:endParaRPr sz="32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381000" marR="0" rtl="0" algn="ctr">
              <a:lnSpc>
                <a:spcPct val="111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26"/>
              <a:buNone/>
            </a:pPr>
            <a:r>
              <a:t/>
            </a:r>
            <a:endParaRPr sz="32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4294967295" type="title"/>
          </p:nvPr>
        </p:nvSpPr>
        <p:spPr>
          <a:xfrm>
            <a:off x="704338" y="178725"/>
            <a:ext cx="8751300" cy="13875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TCP: Cabecera:</a:t>
            </a:r>
            <a:b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528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opciones más usadas</a:t>
            </a:r>
            <a:endParaRPr b="1" sz="3528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idx="4294967295" type="body"/>
          </p:nvPr>
        </p:nvSpPr>
        <p:spPr>
          <a:xfrm>
            <a:off x="355125" y="1525050"/>
            <a:ext cx="8751300" cy="56433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46810" lvl="0" marL="3810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Char char="●"/>
            </a:pPr>
            <a:r>
              <a:rPr b="1"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EOL</a:t>
            </a:r>
            <a: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End of Option List: 1 byte</a:t>
            </a:r>
            <a:endParaRPr sz="1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60" lvl="1" marL="762000" marR="0" rtl="0" algn="l">
              <a:lnSpc>
                <a:spcPct val="111666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412"/>
              <a:buChar char="○"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Solamente usada si el fin de las opciones no coincide con el fin del header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810" lvl="0" marL="381000" marR="0" rtl="0" algn="l">
              <a:lnSpc>
                <a:spcPct val="111666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1512"/>
              <a:buChar char="●"/>
            </a:pPr>
            <a:r>
              <a:rPr b="1"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NOP</a:t>
            </a:r>
            <a: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No-Operation: 1 byte Para alineado (relleno)‏</a:t>
            </a:r>
            <a:endParaRPr sz="1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810" lvl="0" marL="381000" marR="0" rtl="0" algn="l">
              <a:lnSpc>
                <a:spcPct val="111666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1512"/>
              <a:buChar char="●"/>
            </a:pPr>
            <a:r>
              <a:rPr b="1"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MSS</a:t>
            </a:r>
            <a: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Maximum Segment Option : 2+2 bytes (RFC 793)‏</a:t>
            </a:r>
            <a:endParaRPr sz="1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810" lvl="1" marL="762000" marR="0" rtl="0" algn="l">
              <a:lnSpc>
                <a:spcPct val="111666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512"/>
              <a:buChar char="○"/>
            </a:pPr>
            <a: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ndica el tamaño máximo de segmento que es capaz de recibir </a:t>
            </a:r>
            <a:b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(quien envía este segmento), sólo presente en SYN.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810" lvl="0" marL="381000" marR="0" rtl="0" algn="l">
              <a:lnSpc>
                <a:spcPct val="111666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1512"/>
              <a:buChar char="●"/>
            </a:pPr>
            <a:r>
              <a:rPr b="1"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Window Scale Option</a:t>
            </a:r>
            <a: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2+1 bytes (RFC 1072)</a:t>
            </a:r>
            <a:b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"efficient operation over a path with a high bandwidth*delay product..."</a:t>
            </a:r>
            <a:endParaRPr i="1" sz="1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60" lvl="1" marL="762000" marR="0" rtl="0" algn="l">
              <a:lnSpc>
                <a:spcPct val="111666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412"/>
              <a:buChar char="○"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ambos deben negociar "en SYN" para poder usarlo cualquiera.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60" lvl="1" marL="7620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2"/>
              <a:buChar char="○"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calcula window=window&lt;&lt;(shift.cnt)‏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60" lvl="1" marL="7620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2"/>
              <a:buChar char="○"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ventanas de hasta 2^30 (1Gbyte).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810" lvl="0" marL="381000" marR="0" rtl="0" algn="l">
              <a:lnSpc>
                <a:spcPct val="111666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1512"/>
              <a:buChar char="●"/>
            </a:pPr>
            <a:r>
              <a:rPr b="1"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Selective ACK options</a:t>
            </a:r>
            <a: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(RFC 1072):</a:t>
            </a:r>
            <a:endParaRPr sz="1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810" lvl="0" marL="381000" marR="0" rtl="0" algn="l">
              <a:lnSpc>
                <a:spcPct val="111666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1512"/>
              <a:buChar char="●"/>
            </a:pPr>
            <a:r>
              <a:rPr b="1"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SACK-Permitted</a:t>
            </a:r>
            <a: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 bytes: Negociado "en SYN".</a:t>
            </a:r>
            <a:endParaRPr sz="1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810" lvl="0" marL="381000" marR="0" rtl="0" algn="l">
              <a:lnSpc>
                <a:spcPct val="111666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1512"/>
              <a:buChar char="●"/>
            </a:pPr>
            <a:r>
              <a:rPr b="1"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SACK Option</a:t>
            </a:r>
            <a: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2+N*(4+4) bytes</a:t>
            </a:r>
            <a:endParaRPr sz="1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60" lvl="1" marL="762000" marR="0" rtl="0" algn="l">
              <a:lnSpc>
                <a:spcPct val="111666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412"/>
              <a:buChar char="○"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Usado durante la conexión; contiene</a:t>
            </a:r>
            <a:b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lista de bloques de espacios de</a:t>
            </a:r>
            <a:b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seq. contiguos recibidos y encolados.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60" lvl="1" marL="7620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2"/>
              <a:buChar char="○"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Origin es relativo al ACK del header tcp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60" lvl="1" marL="7620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2"/>
              <a:buChar char="○"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size: medido en bytes.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810" lvl="0" marL="381000" marR="0" rtl="0" algn="l">
              <a:lnSpc>
                <a:spcPct val="111666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1512"/>
              <a:buChar char="●"/>
            </a:pPr>
            <a:r>
              <a:rPr b="1"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Timestamps Option: </a:t>
            </a:r>
            <a:r>
              <a:rPr lang="en-US" sz="15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2+4+4 bytes</a:t>
            </a:r>
            <a:endParaRPr sz="15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460" lvl="1" marL="762000" marR="0" rtl="0" algn="l">
              <a:lnSpc>
                <a:spcPct val="111666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412"/>
              <a:buChar char="○"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TCP peer "copia" en TSecr el TSVal enviado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475" y="1950625"/>
            <a:ext cx="1717800" cy="66206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7126575" y="2006600"/>
            <a:ext cx="1717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Courier New"/>
              <a:buNone/>
            </a:pPr>
            <a:r>
              <a:rPr b="1" lang="en-US" sz="100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 b="1" sz="100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Courier New"/>
              <a:buNone/>
            </a:pPr>
            <a:r>
              <a:rPr b="1" lang="en-US" sz="100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EOL | Kind=0 |</a:t>
            </a:r>
            <a:endParaRPr b="1" sz="100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Courier New"/>
              <a:buNone/>
            </a:pPr>
            <a:r>
              <a:rPr b="1" lang="en-US" sz="100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+--------+</a:t>
            </a:r>
            <a:endParaRPr b="1" sz="100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4375" y="2344600"/>
            <a:ext cx="1306000" cy="5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8849600" y="2353825"/>
            <a:ext cx="1261800" cy="45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NOP | Kind=1 |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825" y="3074900"/>
            <a:ext cx="3687550" cy="4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6468800" y="3081900"/>
            <a:ext cx="3640975" cy="45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+---------+---------+---------+---------+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MSS | Kind=2 |Length=4 | max seg size |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+---------+---------+---------+---------+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550" y="3862825"/>
            <a:ext cx="3226600" cy="5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6913575" y="3872400"/>
            <a:ext cx="3180200" cy="45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+---------+---------+---------+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WSCALE | Kind=3 |Length=3 |shift.cnt|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+---------+---------+---------+ 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3600" y="4891000"/>
            <a:ext cx="2458350" cy="4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7657600" y="4894900"/>
            <a:ext cx="2412200" cy="45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+---------+---------+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SACK | Kind=4 |Length=2 |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 +---------+---------+ 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55800" y="5534825"/>
            <a:ext cx="5675375" cy="6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4457600" y="5542975"/>
            <a:ext cx="5637800" cy="586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+---------+---------+---------+--//---+++---------+--//---+++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SACK | Kind=5 |2+N*(4+4)| Relative Origin | Block Size |...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+---------+---------+---------+--//---+++---------+--//---+++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&lt;------datos de espacio de SEQ. --------&gt;...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19050" y="6668700"/>
            <a:ext cx="5531325" cy="4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4627200" y="6675900"/>
            <a:ext cx="5484200" cy="4586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+---------+---------+---------+--//---+++---------+--//---+++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TStamp | Kind=8 |Length=10| TS Value (TSVal) | TS Echo Reply | 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3810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None/>
            </a:pPr>
            <a:r>
              <a:rPr b="1" lang="en-US" sz="10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 +---------+---------+---------+--//---+++---------+--//---+++</a:t>
            </a:r>
            <a:endParaRPr b="1" sz="10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4294967295" type="title"/>
          </p:nvPr>
        </p:nvSpPr>
        <p:spPr>
          <a:xfrm>
            <a:off x="763200" y="18880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TCP: diag. de estados</a:t>
            </a:r>
            <a:b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01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http://en.wikipedia.org/wiki/Transmission_Control_Protocol</a:t>
            </a:r>
            <a:endParaRPr b="1" i="1" sz="201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00" y="1374075"/>
            <a:ext cx="9641425" cy="59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725" y="4612350"/>
            <a:ext cx="537750" cy="2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6782375" y="4613275"/>
            <a:ext cx="607375" cy="2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endParaRPr sz="12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675" y="4593125"/>
            <a:ext cx="691400" cy="2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6032000" y="4602075"/>
            <a:ext cx="7642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Passive</a:t>
            </a:r>
            <a:endParaRPr sz="12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8525" y="4583525"/>
            <a:ext cx="537750" cy="2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2942400" y="4592475"/>
            <a:ext cx="607375" cy="2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endParaRPr sz="12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9475" y="4573900"/>
            <a:ext cx="691400" cy="2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2191975" y="4581275"/>
            <a:ext cx="7642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 sz="12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4294967295" type="title"/>
          </p:nvPr>
        </p:nvSpPr>
        <p:spPr>
          <a:xfrm>
            <a:off x="747175" y="56005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UDP: User datagram protocol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>
            <p:ph idx="4294967295" type="body"/>
          </p:nvPr>
        </p:nvSpPr>
        <p:spPr>
          <a:xfrm>
            <a:off x="747175" y="2118600"/>
            <a:ext cx="8751375" cy="48767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10867" lvl="0" marL="381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1"/>
              <a:buChar char="●"/>
            </a:pPr>
            <a:r>
              <a:rPr lang="en-US" sz="25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768, 1122</a:t>
            </a:r>
            <a:endParaRPr sz="25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086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521"/>
              <a:buChar char="●"/>
            </a:pPr>
            <a:r>
              <a:rPr lang="en-US" sz="25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endParaRPr sz="25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66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919"/>
              <a:buChar char="○"/>
            </a:pPr>
            <a:r>
              <a:rPr lang="en-US" sz="19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orientado a conexión: </a:t>
            </a:r>
            <a:r>
              <a:rPr i="1" lang="en-US" sz="19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datagramas</a:t>
            </a:r>
            <a:endParaRPr i="1" sz="19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66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9"/>
              <a:buChar char="○"/>
            </a:pPr>
            <a:r>
              <a:rPr lang="en-US" sz="19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stateless</a:t>
            </a:r>
            <a:endParaRPr sz="19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66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9"/>
              <a:buChar char="○"/>
            </a:pPr>
            <a:r>
              <a:rPr lang="en-US" sz="19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confiable</a:t>
            </a:r>
            <a:endParaRPr sz="19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66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9"/>
              <a:buChar char="○"/>
            </a:pPr>
            <a:r>
              <a:rPr lang="en-US" sz="19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I/O de aplicación: </a:t>
            </a:r>
            <a:r>
              <a:rPr i="1" lang="en-US" sz="19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</a:t>
            </a:r>
            <a:endParaRPr i="1" sz="19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6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321"/>
              <a:buChar char="●"/>
            </a:pPr>
            <a:r>
              <a:rPr lang="en-US" sz="2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Multiplexación via puertos</a:t>
            </a:r>
            <a:endParaRPr sz="2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6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321"/>
              <a:buChar char="●"/>
            </a:pPr>
            <a:r>
              <a:rPr lang="en-US" sz="2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</a:t>
            </a:r>
            <a:r>
              <a:rPr b="1" lang="en-US" sz="2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multicast (y broadcast)‏</a:t>
            </a:r>
            <a:endParaRPr b="1" sz="2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6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321"/>
              <a:buChar char="●"/>
            </a:pPr>
            <a:r>
              <a:rPr lang="en-US" sz="2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DHCP,BOOTP (datagramas con IPsrc=0.0.0.0)‏</a:t>
            </a:r>
            <a:endParaRPr sz="2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4294967295" type="title"/>
          </p:nvPr>
        </p:nvSpPr>
        <p:spPr>
          <a:xfrm>
            <a:off x="747175" y="56005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UDP: Cabecera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 txBox="1"/>
          <p:nvPr>
            <p:ph idx="4294967295" type="body"/>
          </p:nvPr>
        </p:nvSpPr>
        <p:spPr>
          <a:xfrm>
            <a:off x="627850" y="4298625"/>
            <a:ext cx="9647400" cy="26283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791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021"/>
              <a:buChar char="●"/>
            </a:pPr>
            <a:r>
              <a:rPr lang="en-US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Largo datagrama: 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117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021"/>
              <a:buChar char="○"/>
            </a:pPr>
            <a:r>
              <a:rPr lang="en-US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16bits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117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1"/>
              <a:buChar char="○"/>
            </a:pPr>
            <a:r>
              <a:rPr lang="en-US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aplicación debería ajustar a PMTU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1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021"/>
              <a:buChar char="●"/>
            </a:pPr>
            <a:r>
              <a:rPr lang="en-US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 opcional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117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021"/>
              <a:buChar char="○"/>
            </a:pPr>
            <a:r>
              <a:rPr lang="en-US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falla se descarta sin aviso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4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50" y="1785500"/>
            <a:ext cx="7645275" cy="27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4294967295" type="title"/>
          </p:nvPr>
        </p:nvSpPr>
        <p:spPr>
          <a:xfrm>
            <a:off x="747175" y="56005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DNS: Domain Name System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 txBox="1"/>
          <p:nvPr>
            <p:ph idx="4294967295" type="body"/>
          </p:nvPr>
        </p:nvSpPr>
        <p:spPr>
          <a:xfrm>
            <a:off x="640100" y="1575525"/>
            <a:ext cx="8751300" cy="55185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04517" lvl="0" marL="381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1"/>
              <a:buChar char="●"/>
            </a:pPr>
            <a:r>
              <a:rPr lang="en-US" sz="2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1035, 2535 (DNSSEC)‏</a:t>
            </a:r>
            <a:endParaRPr sz="2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5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421"/>
              <a:buChar char="●"/>
            </a:pPr>
            <a:r>
              <a:rPr lang="en-US" sz="2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client-server</a:t>
            </a:r>
            <a:endParaRPr sz="2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servers: primario , secundario (autoridad de zona)‏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“caché”: server intermediario (local)‏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5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421"/>
              <a:buChar char="●"/>
            </a:pPr>
            <a:r>
              <a:rPr lang="en-US" sz="2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espacio de nombres jerárquico con delegación de autoridad</a:t>
            </a:r>
            <a:endParaRPr sz="2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5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421"/>
              <a:buChar char="●"/>
            </a:pPr>
            <a:r>
              <a:rPr lang="en-US" sz="2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mapea “strings” a valor</a:t>
            </a:r>
            <a:endParaRPr sz="2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5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421"/>
              <a:buChar char="●"/>
            </a:pPr>
            <a:r>
              <a:rPr lang="en-US" sz="2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R.R.:</a:t>
            </a:r>
            <a:endParaRPr sz="24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56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319"/>
              <a:buChar char="○"/>
            </a:pPr>
            <a:r>
              <a:rPr lang="en-US" sz="13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SOA, NS</a:t>
            </a:r>
            <a:endParaRPr sz="13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56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9"/>
              <a:buChar char="○"/>
            </a:pPr>
            <a:r>
              <a:rPr lang="en-US" sz="13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PTR, AAAA, A6</a:t>
            </a:r>
            <a:endParaRPr sz="13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56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9"/>
              <a:buChar char="○"/>
            </a:pPr>
            <a:r>
              <a:rPr lang="en-US" sz="13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CNAME</a:t>
            </a:r>
            <a:endParaRPr sz="13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56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9"/>
              <a:buChar char="○"/>
            </a:pPr>
            <a:r>
              <a:rPr lang="en-US" sz="13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MX</a:t>
            </a:r>
            <a:endParaRPr sz="13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56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9"/>
              <a:buChar char="○"/>
            </a:pPr>
            <a:r>
              <a:rPr lang="en-US" sz="13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HINFO, TXT</a:t>
            </a:r>
            <a:endParaRPr sz="13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56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9"/>
              <a:buChar char="○"/>
            </a:pPr>
            <a:r>
              <a:rPr lang="en-US" sz="13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sz="13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4294967295" type="title"/>
          </p:nvPr>
        </p:nvSpPr>
        <p:spPr>
          <a:xfrm>
            <a:off x="747175" y="56005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DNS: zona de ejemplo</a:t>
            </a:r>
            <a:b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2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thematrix.org</a:t>
            </a:r>
            <a:endParaRPr b="1" sz="262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 txBox="1"/>
          <p:nvPr>
            <p:ph idx="4294967295" type="body"/>
          </p:nvPr>
        </p:nvSpPr>
        <p:spPr>
          <a:xfrm>
            <a:off x="747175" y="2118600"/>
            <a:ext cx="8751375" cy="48767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Archivo de zona “thematrix.org”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$TTL 86400 ; 1 dia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 IN SOA neo root (</a:t>
            </a:r>
            <a:b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2006031001 ; serial</a:t>
            </a:r>
            <a:b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2h ; refresh</a:t>
            </a:r>
            <a:b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 ; retry</a:t>
            </a:r>
            <a:b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30d ; expire</a:t>
            </a:r>
            <a:b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 ; mínimo TTL</a:t>
            </a:r>
            <a:b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NS neo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NS morpheus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MX 0 trinity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MX 10 agent.smith.com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 IN A 1.2.3.4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morpheus IN A 1.2.3.5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trinity IN A 1.2.3.10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 IN CNAME trinity</a:t>
            </a:r>
            <a:endParaRPr sz="14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4294967295" type="title"/>
          </p:nvPr>
        </p:nvSpPr>
        <p:spPr>
          <a:xfrm>
            <a:off x="747175" y="56005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TCP: Protocolos de aplicación</a:t>
            </a:r>
            <a:b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1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(algunos)‏</a:t>
            </a:r>
            <a:endParaRPr b="1" sz="221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 txBox="1"/>
          <p:nvPr>
            <p:ph idx="4294967295" type="body"/>
          </p:nvPr>
        </p:nvSpPr>
        <p:spPr>
          <a:xfrm>
            <a:off x="531175" y="2041800"/>
            <a:ext cx="9271375" cy="51903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91614" lvl="0" marL="381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 port 80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218"/>
              <a:buChar char="○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Bajo overhead, baja latencia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1" marL="762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8"/>
              <a:buChar char="○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“muchas” conexiones efímeras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SSH: port 22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218"/>
              <a:buChar char="○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terminal remota segura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1" marL="762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8"/>
              <a:buChar char="○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sesiones de “larga” duración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SMTP: port 25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218"/>
              <a:buChar char="○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transporte de mail “inter”-servidores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POP3: port 110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218"/>
              <a:buChar char="○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acceso a mailbox: copia server-&gt;cliente + borrado en server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IMAP: port 143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218"/>
              <a:buChar char="○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acceso a mailbox: “control remoto”, mails</a:t>
            </a: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quedan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server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i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P2P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port &lt;</a:t>
            </a:r>
            <a:r>
              <a:rPr i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todo&gt;</a:t>
            </a:r>
            <a:endParaRPr i="1"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218"/>
              <a:buChar char="○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técnicas de aumento de ventana masiva con múltiples conexiones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idx="4294967295" type="title"/>
          </p:nvPr>
        </p:nvSpPr>
        <p:spPr>
          <a:xfrm>
            <a:off x="747175" y="56005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UDP: Protocolos de aplicación</a:t>
            </a:r>
            <a:b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17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(algunos)‏</a:t>
            </a:r>
            <a:endParaRPr b="1" sz="2217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idx="4294967295" type="body"/>
          </p:nvPr>
        </p:nvSpPr>
        <p:spPr>
          <a:xfrm>
            <a:off x="468800" y="1933000"/>
            <a:ext cx="9116200" cy="54255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17217" lvl="0" marL="381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DHCP: ports 67,68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419"/>
              <a:buChar char="○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 permite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2" marL="1143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9"/>
              <a:buChar char="■"/>
            </a:pPr>
            <a:r>
              <a:rPr b="1"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b="1" i="1"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=0.0.0.0 (DHCPDISCOVER)‏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2" marL="1143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9"/>
              <a:buChar char="■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broadcast (DHCPDISCOVER, DHCPREQUEST)‏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DNS: port 53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419"/>
              <a:buChar char="○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muy liviano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9"/>
              <a:buChar char="○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paquetes: pregunta, respuesta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NFS: Network File System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419"/>
              <a:buChar char="○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montaje de recursos remotos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9"/>
              <a:buChar char="○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 evita “taponamiento de cabeza” de TCP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RTP, RCTP: 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419"/>
              <a:buChar char="○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de medios: audio, video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9"/>
              <a:buChar char="○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multicast Ok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9"/>
              <a:buChar char="○"/>
            </a:pP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 permite </a:t>
            </a:r>
            <a:r>
              <a:rPr i="1"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buffering</a:t>
            </a:r>
            <a:r>
              <a:rPr lang="en-US" sz="2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(tamaño, tiempo) arbitrario</a:t>
            </a:r>
            <a:endParaRPr sz="24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4294967295" type="title"/>
          </p:nvPr>
        </p:nvSpPr>
        <p:spPr>
          <a:xfrm>
            <a:off x="747175" y="560050"/>
            <a:ext cx="8751375" cy="1387372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Stack TCP/IP</a:t>
            </a:r>
            <a:b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628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Comparación TCP/IP - OSI</a:t>
            </a:r>
            <a:endParaRPr b="1" sz="3628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>
            <p:ph idx="4294967295" type="body"/>
          </p:nvPr>
        </p:nvSpPr>
        <p:spPr>
          <a:xfrm>
            <a:off x="437925" y="6493875"/>
            <a:ext cx="9632400" cy="7188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b="1" lang="en-US"/>
              <a:t>5-upla identifica “conexión/asociación”: &lt; IPorig, PORTorig, PROTO, IPdest, PORTdest &gt;</a:t>
            </a:r>
            <a:endParaRPr b="1" sz="1333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75" y="2130613"/>
            <a:ext cx="8751375" cy="418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4294967295" type="body"/>
          </p:nvPr>
        </p:nvSpPr>
        <p:spPr>
          <a:xfrm>
            <a:off x="545575" y="2181025"/>
            <a:ext cx="8751375" cy="48767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2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Caract.						TCP 		SCTP		 UDP</a:t>
            </a:r>
            <a:endParaRPr b="1" sz="2620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Orient. conexión 			</a:t>
            </a: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 			Sí			No</a:t>
            </a:r>
            <a:endParaRPr b="1"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 transp. 				bytes 		msgs 		msgs&lt;65k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Corr.err, no dupl. 			Sí			Sí			-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 ordenada			Sí			Opt -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flujo				Sí			Sí			-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congest.			Sí			Sí			-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Multi-stream				-			</a:t>
            </a: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Multihome					-			</a:t>
            </a: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>
            <p:ph idx="4294967295" type="title"/>
          </p:nvPr>
        </p:nvSpPr>
        <p:spPr>
          <a:xfrm>
            <a:off x="747175" y="56005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Proto. de transporte TCP/IP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37" y="3808275"/>
            <a:ext cx="2649450" cy="14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500" y="3225050"/>
            <a:ext cx="3620325" cy="4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525" y="2641825"/>
            <a:ext cx="2712161" cy="47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4294967295" type="title"/>
          </p:nvPr>
        </p:nvSpPr>
        <p:spPr>
          <a:xfrm>
            <a:off x="747175" y="560050"/>
            <a:ext cx="8751375" cy="1518473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TCP: Transmission Control Protocol: Características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>
            <p:ph idx="4294967295" type="body"/>
          </p:nvPr>
        </p:nvSpPr>
        <p:spPr>
          <a:xfrm>
            <a:off x="553575" y="2069000"/>
            <a:ext cx="8751375" cy="48767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17217" lvl="0" marL="381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TCP: RFCs: 792, 1122 y 2581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 de transporte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 a conexión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 a stream </a:t>
            </a: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bytes:</a:t>
            </a:r>
            <a:endParaRPr b="1"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6826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b="1"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espacio de secuencia</a:t>
            </a:r>
            <a:endParaRPr b="1"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6826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confiable + entrega ordenada</a:t>
            </a:r>
            <a:endParaRPr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6826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“positivo”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682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retransmisión si ACK</a:t>
            </a:r>
            <a:r>
              <a:rPr i="1"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(timeout)‏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4294967295" type="title"/>
          </p:nvPr>
        </p:nvSpPr>
        <p:spPr>
          <a:xfrm>
            <a:off x="747175" y="56005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TCP: Características (cont.)‏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553575" y="1688000"/>
            <a:ext cx="8751300" cy="50832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17217" lvl="0" marL="381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circuito virtual: </a:t>
            </a:r>
            <a:endParaRPr b="1"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41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80"/>
              </a:buClr>
              <a:buSzPts val="2419"/>
              <a:buChar char="○"/>
            </a:pPr>
            <a:r>
              <a:rPr b="1" lang="en-US" sz="2419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establecimiento, uso, fin: handshake, ACKs</a:t>
            </a:r>
            <a:endParaRPr b="1" sz="2419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I/O hacia aplicación (interfaz tpte-app)‏</a:t>
            </a:r>
            <a:endParaRPr b="1"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ports: identifican procesos/servicios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stream: flujo continuo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apertura activa ó pasiva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I/O hacia la red (interfaz tpte-red)‏</a:t>
            </a:r>
            <a:endParaRPr b="1"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 continuo &lt;-&gt; segmentos (paquetes)‏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confiabilidad: retransmisión de segmentos hasta ACK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MTU, PMTU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217" lvl="0" marL="381000" marR="0" rtl="0" algn="l">
              <a:lnSpc>
                <a:spcPct val="112019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621"/>
              <a:buChar char="●"/>
            </a:pPr>
            <a:r>
              <a:rPr b="1" lang="en-US" sz="26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flujo en transmisión: ventanas</a:t>
            </a:r>
            <a:endParaRPr b="1" sz="26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ventana de recepción (lado RX)‏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16" lvl="1" marL="762000" marR="0" rtl="0" algn="l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9"/>
              <a:buChar char="○"/>
            </a:pPr>
            <a:r>
              <a:rPr lang="en-US" sz="18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ventana de congestión (no determinística)‏</a:t>
            </a:r>
            <a:endParaRPr sz="181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4294967295" type="title"/>
          </p:nvPr>
        </p:nvSpPr>
        <p:spPr>
          <a:xfrm>
            <a:off x="747175" y="407650"/>
            <a:ext cx="8751300" cy="15186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TCP: </a:t>
            </a: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manejo de </a:t>
            </a: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I/O y de congestión (1/2)‏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>
            <p:ph idx="4294967295" type="body"/>
          </p:nvPr>
        </p:nvSpPr>
        <p:spPr>
          <a:xfrm>
            <a:off x="553575" y="2069000"/>
            <a:ext cx="9449400" cy="54987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91614" lvl="0" marL="381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SWS: Silly Window Syndrome: 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RX lee de a pequeños bloques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 publico 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W=0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hasta que 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W==PMTU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ó 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W&gt;RCV.WND/2</a:t>
            </a:r>
            <a:endParaRPr b="1"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Nagle: 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TX escribe de a pequeños bloques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 demorar el envío de segmentos hasta que</a:t>
            </a:r>
            <a:b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Seg.Size ≥ PMTU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ó todos los seg. anteriores 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-eados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Ventana de congestión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cuando la </a:t>
            </a: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cuello de botella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cwnd = </a:t>
            </a:r>
            <a:r>
              <a:rPr b="1" i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cwnd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ACK duplicado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cwnd = PMTU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 ACK timeout (retrans.)‏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 start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para evitar el “burst” de arranque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 arranco 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cwnd = PMTU 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segmento), </a:t>
            </a:r>
            <a:b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exponencial haciendo 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cwnd</a:t>
            </a:r>
            <a:r>
              <a:rPr b="1" i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cada ACKeo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Congestion avoidance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lineal cuando 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cwnd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llega a la mitad del valor de la ventana al momento de congestión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4294967295" type="body"/>
          </p:nvPr>
        </p:nvSpPr>
        <p:spPr>
          <a:xfrm>
            <a:off x="553575" y="1764200"/>
            <a:ext cx="9463500" cy="51102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91614" lvl="0" marL="381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Delayed ACKs</a:t>
            </a:r>
            <a:endParaRPr b="1"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2218"/>
              <a:buChar char="○"/>
            </a:pP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ratar de no enviar ACK inmediatamente para: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2" marL="1143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Char char="■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</a:t>
            </a:r>
            <a:r>
              <a:rPr i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piggybacking</a:t>
            </a:r>
            <a:endParaRPr i="1"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2" marL="1143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Char char="■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disminuir tráfico mediante la acumulación de espacio a ACK-ear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más de 500 mS.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más de 2 segmentos full size (PMTU)‏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62500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RTT: 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Promedio dinámico: RTT= </a:t>
            </a:r>
            <a:r>
              <a:rPr lang="en-US" sz="3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∝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RTT + (1-∝) RTT ; ∝≈0.8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215" lvl="1" marL="762000" marR="0" rtl="0" algn="l">
              <a:lnSpc>
                <a:spcPct val="162500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818"/>
              <a:buChar char="○"/>
            </a:pPr>
            <a:r>
              <a:rPr lang="en-US" sz="18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r>
              <a:rPr i="1" lang="en-US" sz="18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18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(1...2) * RTT</a:t>
            </a:r>
            <a:endParaRPr sz="18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retransmit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(RFC 2581)‏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esperar ACK</a:t>
            </a:r>
            <a:r>
              <a:rPr i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hay 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dups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614" lvl="0" marL="381000" marR="0" rtl="0" algn="l">
              <a:lnSpc>
                <a:spcPct val="111363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218"/>
              <a:buChar char="●"/>
            </a:pPr>
            <a:r>
              <a:rPr b="1"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recovery</a:t>
            </a:r>
            <a:r>
              <a:rPr lang="en-US" sz="2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(RFC 2581)‏</a:t>
            </a:r>
            <a:endParaRPr sz="2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198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reenvío solamente el segmento “consecutivo” (optimista resp. del resto)‏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515" lvl="1" marL="762000" marR="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8"/>
              <a:buChar char="○"/>
            </a:pP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“infla” la </a:t>
            </a:r>
            <a:r>
              <a:rPr b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cwnd</a:t>
            </a:r>
            <a:r>
              <a:rPr i="1"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momentáneamente</a:t>
            </a:r>
            <a:endParaRPr sz="16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>
            <p:ph idx="4294967295" type="title"/>
          </p:nvPr>
        </p:nvSpPr>
        <p:spPr>
          <a:xfrm>
            <a:off x="823975" y="189025"/>
            <a:ext cx="8751300" cy="15186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TCP: manejo de I/O y de congestión (2/2)‏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4294967295" type="title"/>
          </p:nvPr>
        </p:nvSpPr>
        <p:spPr>
          <a:xfrm>
            <a:off x="747175" y="560050"/>
            <a:ext cx="8751375" cy="1348325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TCP: Cabecera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0775"/>
            <a:ext cx="9410675" cy="47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4294967295" type="title"/>
          </p:nvPr>
        </p:nvSpPr>
        <p:spPr>
          <a:xfrm>
            <a:off x="704313" y="326150"/>
            <a:ext cx="8751300" cy="13482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35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TCP: Cacecera: campos</a:t>
            </a:r>
            <a:endParaRPr b="1" sz="4435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>
            <p:ph idx="4294967295" type="body"/>
          </p:nvPr>
        </p:nvSpPr>
        <p:spPr>
          <a:xfrm>
            <a:off x="475225" y="1371600"/>
            <a:ext cx="9684900" cy="60372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66012" lvl="0" marL="381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●"/>
            </a:pPr>
            <a:r>
              <a:rPr b="1"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Source, Destination Port</a:t>
            </a: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[16]: Puertos origen, destino 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0" marL="381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●"/>
            </a:pPr>
            <a:r>
              <a:rPr b="1"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Number</a:t>
            </a: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[32]: Número de seq. del 1er byte del este segmento (excepto SYN,FIN)‏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0" marL="381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●"/>
            </a:pPr>
            <a:r>
              <a:rPr b="1"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Ack. Number</a:t>
            </a: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[32]: Próximo número de seq. que se espera recibir (válido si el bit ACK está seteado)‏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0" marL="381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●"/>
            </a:pPr>
            <a:r>
              <a:rPr b="1"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Offset </a:t>
            </a: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[4]: Tamaño del header tcp;</a:t>
            </a:r>
            <a:b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palabras de 32bits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0" marL="381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●"/>
            </a:pPr>
            <a:r>
              <a:rPr b="1"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[6]: --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0" marL="381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●"/>
            </a:pPr>
            <a:r>
              <a:rPr b="1"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Bits</a:t>
            </a: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[6]: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1" marL="762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○"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URG: Urgent Pointer field significant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1" marL="762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○"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ACK: Acknowledgment field significant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1" marL="762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○"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PSH: Push Function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1" marL="762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○"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RST: Reset the connection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1" marL="762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○"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SYN: Synchronize sequence numbers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1" marL="762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○"/>
            </a:pP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FIN: No more data from sender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0" marL="381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●"/>
            </a:pPr>
            <a:r>
              <a:rPr b="1"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[16]: Cant. de bytes</a:t>
            </a:r>
            <a:b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(desde el ACK que se pueden recibir).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0" marL="381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●"/>
            </a:pPr>
            <a:r>
              <a:rPr b="1"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</a:t>
            </a: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[16]: Checksum de PSEUDO-HEADER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012" lvl="0" marL="381000" marR="0" rtl="0" algn="l">
              <a:lnSpc>
                <a:spcPct val="1118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Char char="●"/>
            </a:pPr>
            <a:r>
              <a:rPr b="1"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Pointer</a:t>
            </a:r>
            <a:r>
              <a:rPr lang="en-US" sz="18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[16 bits]: Offset del byte siguiente al urgent data</a:t>
            </a:r>
            <a:endParaRPr sz="18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300" y="2703150"/>
            <a:ext cx="4899700" cy="37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