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3856313d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3856313d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856313d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856313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856313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856313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856313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856313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856313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3856313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856313d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856313d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856313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856313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e46cde5e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e46cde5e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46cde5e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46cde5e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e46cde5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e46cde5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e46cde5e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e46cde5e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e46cde5e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e46cde5e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e46cde5e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e46cde5e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385631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385631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3856313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3856313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3856313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3856313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856313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856313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 sz="3700">
                <a:latin typeface="Calibri"/>
                <a:ea typeface="Calibri"/>
                <a:cs typeface="Calibri"/>
                <a:sym typeface="Calibri"/>
              </a:rPr>
              <a:t>Guía para la Gestión y Clasificación  </a:t>
            </a:r>
            <a:endParaRPr b="1" sz="3700">
              <a:latin typeface="Calibri"/>
              <a:ea typeface="Calibri"/>
              <a:cs typeface="Calibri"/>
              <a:sym typeface="Calibri"/>
            </a:endParaRPr>
          </a:p>
          <a:p>
            <a:pPr indent="0" lvl="0" marL="914" rtl="0" algn="l">
              <a:spcBef>
                <a:spcPts val="0"/>
              </a:spcBef>
              <a:spcAft>
                <a:spcPts val="0"/>
              </a:spcAft>
              <a:buClr>
                <a:schemeClr val="dk1"/>
              </a:buClr>
              <a:buSzPts val="1100"/>
              <a:buFont typeface="Arial"/>
              <a:buNone/>
            </a:pPr>
            <a:r>
              <a:rPr b="1" lang="es" sz="3700">
                <a:latin typeface="Calibri"/>
                <a:ea typeface="Calibri"/>
                <a:cs typeface="Calibri"/>
                <a:sym typeface="Calibri"/>
              </a:rPr>
              <a:t>de Incidentes de Seguridad de la  </a:t>
            </a:r>
            <a:endParaRPr b="1" sz="3700">
              <a:latin typeface="Calibri"/>
              <a:ea typeface="Calibri"/>
              <a:cs typeface="Calibri"/>
              <a:sym typeface="Calibri"/>
            </a:endParaRPr>
          </a:p>
          <a:p>
            <a:pPr indent="0" lvl="0" marL="13106" rtl="0" algn="l">
              <a:spcBef>
                <a:spcPts val="0"/>
              </a:spcBef>
              <a:spcAft>
                <a:spcPts val="0"/>
              </a:spcAft>
              <a:buClr>
                <a:schemeClr val="dk1"/>
              </a:buClr>
              <a:buSzPts val="1100"/>
              <a:buFont typeface="Arial"/>
              <a:buNone/>
            </a:pPr>
            <a:r>
              <a:rPr b="1" lang="es" sz="3700">
                <a:latin typeface="Calibri"/>
                <a:ea typeface="Calibri"/>
                <a:cs typeface="Calibri"/>
                <a:sym typeface="Calibri"/>
              </a:rPr>
              <a:t>Información. </a:t>
            </a:r>
            <a:endParaRPr b="1" sz="6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26225"/>
            <a:ext cx="8520600" cy="5017200"/>
          </a:xfrm>
          <a:prstGeom prst="rect">
            <a:avLst/>
          </a:prstGeom>
        </p:spPr>
        <p:txBody>
          <a:bodyPr anchorCtr="0" anchor="t" bIns="91425" lIns="91425" spcFirstLastPara="1" rIns="91425" wrap="square" tIns="91425">
            <a:noAutofit/>
          </a:bodyPr>
          <a:lstStyle/>
          <a:p>
            <a:pPr indent="0" lvl="0" marL="833729" rtl="0" algn="l">
              <a:lnSpc>
                <a:spcPct val="100000"/>
              </a:lnSpc>
              <a:spcBef>
                <a:spcPts val="1050"/>
              </a:spcBef>
              <a:spcAft>
                <a:spcPts val="0"/>
              </a:spcAft>
              <a:buClr>
                <a:schemeClr val="dk1"/>
              </a:buClr>
              <a:buSzPts val="1100"/>
              <a:buFont typeface="Arial"/>
              <a:buNone/>
            </a:pPr>
            <a:r>
              <a:rPr b="1" lang="es" sz="1600">
                <a:solidFill>
                  <a:schemeClr val="dk1"/>
                </a:solidFill>
              </a:rPr>
              <a:t>Análisis </a:t>
            </a:r>
            <a:endParaRPr b="1" sz="1600">
              <a:solidFill>
                <a:schemeClr val="dk1"/>
              </a:solidFill>
            </a:endParaRPr>
          </a:p>
          <a:p>
            <a:pPr indent="-152" lvl="0" marL="841349" marR="300577" rtl="0" algn="l">
              <a:lnSpc>
                <a:spcPct val="109956"/>
              </a:lnSpc>
              <a:spcBef>
                <a:spcPts val="679"/>
              </a:spcBef>
              <a:spcAft>
                <a:spcPts val="0"/>
              </a:spcAft>
              <a:buClr>
                <a:schemeClr val="dk1"/>
              </a:buClr>
              <a:buSzPts val="1100"/>
              <a:buFont typeface="Arial"/>
              <a:buNone/>
            </a:pPr>
            <a:r>
              <a:rPr lang="es" sz="1400">
                <a:solidFill>
                  <a:schemeClr val="dk1"/>
                </a:solidFill>
              </a:rPr>
              <a:t>Las actividades de análisis del incidente involucran otra serie de componentes, es  recomendable tener en cuenta los siguientes: </a:t>
            </a:r>
            <a:endParaRPr sz="1400">
              <a:solidFill>
                <a:schemeClr val="dk1"/>
              </a:solidFill>
            </a:endParaRPr>
          </a:p>
          <a:p>
            <a:pPr indent="-225552" lvl="0" marL="1291691" marR="293465" rtl="0" algn="l">
              <a:lnSpc>
                <a:spcPct val="109956"/>
              </a:lnSpc>
              <a:spcBef>
                <a:spcPts val="1144"/>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Tener conocimientos de las características normales a nivel de red y de los  sistemas.</a:t>
            </a:r>
            <a:endParaRPr sz="1400">
              <a:solidFill>
                <a:schemeClr val="dk1"/>
              </a:solidFill>
            </a:endParaRPr>
          </a:p>
          <a:p>
            <a:pPr indent="0" lvl="0" marL="1066139" marR="299206" rtl="0" algn="l">
              <a:lnSpc>
                <a:spcPct val="112177"/>
              </a:lnSpc>
              <a:spcBef>
                <a:spcPts val="0"/>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Los administradores de TI deben tener conocimiento total sobre los  comportamientos de la Infraestructura que están Administrando. </a:t>
            </a:r>
            <a:r>
              <a:rPr lang="es" sz="1400">
                <a:solidFill>
                  <a:schemeClr val="dk1"/>
                </a:solidFill>
                <a:latin typeface="Noto Sans Symbols"/>
                <a:ea typeface="Noto Sans Symbols"/>
                <a:cs typeface="Noto Sans Symbols"/>
                <a:sym typeface="Noto Sans Symbols"/>
              </a:rPr>
              <a:t>∙ </a:t>
            </a:r>
            <a:r>
              <a:rPr lang="es" sz="1400">
                <a:solidFill>
                  <a:schemeClr val="dk1"/>
                </a:solidFill>
              </a:rPr>
              <a:t>Toda información que permita realizar análisis al incidente debe estar  centralizada (Logs de servidores, redes, aplicaciones). </a:t>
            </a:r>
            <a:endParaRPr sz="1400">
              <a:solidFill>
                <a:schemeClr val="dk1"/>
              </a:solidFill>
            </a:endParaRPr>
          </a:p>
          <a:p>
            <a:pPr indent="-229514" lvl="0" marL="1295654" marR="300426" rtl="0" algn="just">
              <a:lnSpc>
                <a:spcPct val="110372"/>
              </a:lnSpc>
              <a:spcBef>
                <a:spcPts val="109"/>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Es importante efectuar correlación de eventos, ya que por medio de este  proceso se pueden descubrir patrones de comportamiento anormal y poder  identificar de manera más fácil la causa del incidente. </a:t>
            </a:r>
            <a:endParaRPr sz="1400">
              <a:solidFill>
                <a:schemeClr val="dk1"/>
              </a:solidFill>
            </a:endParaRPr>
          </a:p>
          <a:p>
            <a:pPr indent="-222808" lvl="0" marL="1288948" marR="295981" rtl="0" algn="just">
              <a:lnSpc>
                <a:spcPct val="110476"/>
              </a:lnSpc>
              <a:spcBef>
                <a:spcPts val="143"/>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Para un correcto análisis de un incidente debe existir una única fuente de  tiempo (Sincronización de Relojes) ya que esto facilita la correlación de  eventos y el análisis de información. </a:t>
            </a:r>
            <a:endParaRPr sz="1400">
              <a:solidFill>
                <a:schemeClr val="dk1"/>
              </a:solidFill>
            </a:endParaRPr>
          </a:p>
          <a:p>
            <a:pPr indent="-230581" lvl="0" marL="1296720" marR="295523" rtl="0" algn="just">
              <a:lnSpc>
                <a:spcPct val="110372"/>
              </a:lnSpc>
              <a:spcBef>
                <a:spcPts val="130"/>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Se debe mantener y usar una base de conocimiento con información  relacionada sobre nuevas vulnerabilidades, información de los servicios  habilitados, y experiencias con incidentes anteriores. </a:t>
            </a:r>
            <a:endParaRPr sz="1400">
              <a:solidFill>
                <a:schemeClr val="dk1"/>
              </a:solidFill>
            </a:endParaRPr>
          </a:p>
          <a:p>
            <a:pPr indent="-226771" lvl="0" marL="1292910" marR="298140" rtl="0" algn="l">
              <a:lnSpc>
                <a:spcPct val="110788"/>
              </a:lnSpc>
              <a:spcBef>
                <a:spcPts val="143"/>
              </a:spcBef>
              <a:spcAft>
                <a:spcPts val="0"/>
              </a:spcAft>
              <a:buClr>
                <a:schemeClr val="dk1"/>
              </a:buClr>
              <a:buSzPts val="1100"/>
              <a:buFont typeface="Arial"/>
              <a:buNone/>
            </a:pPr>
            <a:r>
              <a:rPr lang="es" sz="1400">
                <a:solidFill>
                  <a:schemeClr val="dk1"/>
                </a:solidFill>
                <a:latin typeface="Noto Sans Symbols"/>
                <a:ea typeface="Noto Sans Symbols"/>
                <a:cs typeface="Noto Sans Symbols"/>
                <a:sym typeface="Noto Sans Symbols"/>
              </a:rPr>
              <a:t>∙ </a:t>
            </a:r>
            <a:r>
              <a:rPr lang="es" sz="1400">
                <a:solidFill>
                  <a:schemeClr val="dk1"/>
                </a:solidFill>
              </a:rPr>
              <a:t>Crear matrices de diagnóstico e información para los administradores menos  experimentados.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78900"/>
            <a:ext cx="8520600" cy="4985700"/>
          </a:xfrm>
          <a:prstGeom prst="rect">
            <a:avLst/>
          </a:prstGeom>
        </p:spPr>
        <p:txBody>
          <a:bodyPr anchorCtr="0" anchor="t" bIns="91425" lIns="91425" spcFirstLastPara="1" rIns="91425" wrap="square" tIns="91425">
            <a:noAutofit/>
          </a:bodyPr>
          <a:lstStyle/>
          <a:p>
            <a:pPr indent="0" lvl="0" marL="833729" rtl="0" algn="l">
              <a:lnSpc>
                <a:spcPct val="100000"/>
              </a:lnSpc>
              <a:spcBef>
                <a:spcPts val="1050"/>
              </a:spcBef>
              <a:spcAft>
                <a:spcPts val="0"/>
              </a:spcAft>
              <a:buClr>
                <a:schemeClr val="dk1"/>
              </a:buClr>
              <a:buSzPts val="1100"/>
              <a:buFont typeface="Arial"/>
              <a:buNone/>
            </a:pPr>
            <a:r>
              <a:rPr b="1" lang="es" sz="1700">
                <a:solidFill>
                  <a:schemeClr val="dk1"/>
                </a:solidFill>
              </a:rPr>
              <a:t>Evaluación </a:t>
            </a:r>
            <a:endParaRPr b="1" sz="1700">
              <a:solidFill>
                <a:schemeClr val="dk1"/>
              </a:solidFill>
            </a:endParaRPr>
          </a:p>
          <a:p>
            <a:pPr indent="11430" lvl="0" marL="831291" marR="294685" rtl="0" algn="just">
              <a:lnSpc>
                <a:spcPct val="109955"/>
              </a:lnSpc>
              <a:spcBef>
                <a:spcPts val="676"/>
              </a:spcBef>
              <a:spcAft>
                <a:spcPts val="0"/>
              </a:spcAft>
              <a:buClr>
                <a:schemeClr val="dk1"/>
              </a:buClr>
              <a:buSzPts val="1100"/>
              <a:buFont typeface="Arial"/>
              <a:buNone/>
            </a:pPr>
            <a:r>
              <a:rPr lang="es" sz="1500">
                <a:solidFill>
                  <a:schemeClr val="dk1"/>
                </a:solidFill>
              </a:rPr>
              <a:t>Para realizar la evaluación de un incidente de seguridad se debe tener en cuenta  los niveles de impacto con base en los insumos entregados por el análisis de riesgos  y la clasificación de activos de información de la entidad. </a:t>
            </a:r>
            <a:endParaRPr sz="1500">
              <a:solidFill>
                <a:schemeClr val="dk1"/>
              </a:solidFill>
            </a:endParaRPr>
          </a:p>
          <a:p>
            <a:pPr indent="0" lvl="0" marL="841197" rtl="0" algn="l">
              <a:lnSpc>
                <a:spcPct val="100000"/>
              </a:lnSpc>
              <a:spcBef>
                <a:spcPts val="1074"/>
              </a:spcBef>
              <a:spcAft>
                <a:spcPts val="0"/>
              </a:spcAft>
              <a:buClr>
                <a:schemeClr val="dk1"/>
              </a:buClr>
              <a:buSzPts val="1100"/>
              <a:buFont typeface="Arial"/>
              <a:buNone/>
            </a:pPr>
            <a:r>
              <a:rPr lang="es" sz="1500">
                <a:solidFill>
                  <a:schemeClr val="dk1"/>
                </a:solidFill>
              </a:rPr>
              <a:t>La severidad del incidente puede ser: </a:t>
            </a:r>
            <a:endParaRPr sz="1500">
              <a:solidFill>
                <a:schemeClr val="dk1"/>
              </a:solidFill>
            </a:endParaRPr>
          </a:p>
          <a:p>
            <a:pPr indent="-226771" lvl="0" marL="1292910" marR="294076" rtl="0" algn="just">
              <a:lnSpc>
                <a:spcPct val="110372"/>
              </a:lnSpc>
              <a:spcBef>
                <a:spcPts val="1252"/>
              </a:spcBef>
              <a:spcAft>
                <a:spcPts val="0"/>
              </a:spcAft>
              <a:buClr>
                <a:schemeClr val="dk1"/>
              </a:buClr>
              <a:buSzPts val="1100"/>
              <a:buFont typeface="Arial"/>
              <a:buNone/>
            </a:pPr>
            <a:r>
              <a:rPr lang="es" sz="1500">
                <a:solidFill>
                  <a:schemeClr val="dk1"/>
                </a:solidFill>
                <a:latin typeface="Noto Sans Symbols"/>
                <a:ea typeface="Noto Sans Symbols"/>
                <a:cs typeface="Noto Sans Symbols"/>
                <a:sym typeface="Noto Sans Symbols"/>
              </a:rPr>
              <a:t>∙ </a:t>
            </a:r>
            <a:r>
              <a:rPr b="1" lang="es" sz="1500">
                <a:solidFill>
                  <a:schemeClr val="dk1"/>
                </a:solidFill>
              </a:rPr>
              <a:t>Alto Impacto: </a:t>
            </a:r>
            <a:r>
              <a:rPr lang="es" sz="1500">
                <a:solidFill>
                  <a:schemeClr val="dk1"/>
                </a:solidFill>
              </a:rPr>
              <a:t>El incidente de seguridad afecta a activos de información  considerados de impacto catastrófico y mayor que influyen directamente a  los objetivos misionales del Instituto. Se incluyen en esta categoría aquellos  incidentes que afecten la reputación y el buen nombre o involucren aspectos  legales. Estos incidentes deben tener respuesta inmediata. </a:t>
            </a:r>
            <a:endParaRPr sz="1500">
              <a:solidFill>
                <a:schemeClr val="dk1"/>
              </a:solidFill>
            </a:endParaRPr>
          </a:p>
          <a:p>
            <a:pPr indent="-226009" lvl="0" marL="1292148" marR="298673" rtl="0" algn="just">
              <a:lnSpc>
                <a:spcPct val="110372"/>
              </a:lnSpc>
              <a:spcBef>
                <a:spcPts val="131"/>
              </a:spcBef>
              <a:spcAft>
                <a:spcPts val="0"/>
              </a:spcAft>
              <a:buClr>
                <a:schemeClr val="dk1"/>
              </a:buClr>
              <a:buSzPts val="1100"/>
              <a:buFont typeface="Arial"/>
              <a:buNone/>
            </a:pPr>
            <a:r>
              <a:rPr lang="es" sz="1500">
                <a:solidFill>
                  <a:schemeClr val="dk1"/>
                </a:solidFill>
                <a:latin typeface="Noto Sans Symbols"/>
                <a:ea typeface="Noto Sans Symbols"/>
                <a:cs typeface="Noto Sans Symbols"/>
                <a:sym typeface="Noto Sans Symbols"/>
              </a:rPr>
              <a:t>∙ </a:t>
            </a:r>
            <a:r>
              <a:rPr b="1" lang="es" sz="1500">
                <a:solidFill>
                  <a:schemeClr val="dk1"/>
                </a:solidFill>
              </a:rPr>
              <a:t>Medio Impacto: </a:t>
            </a:r>
            <a:r>
              <a:rPr lang="es" sz="1500">
                <a:solidFill>
                  <a:schemeClr val="dk1"/>
                </a:solidFill>
              </a:rPr>
              <a:t>El incidente de seguridad afecta a activos de información  considerados de impacto moderado que influyen directamente a los objetivos  de un proceso determinado.  </a:t>
            </a:r>
            <a:endParaRPr sz="1500">
              <a:solidFill>
                <a:schemeClr val="dk1"/>
              </a:solidFill>
            </a:endParaRPr>
          </a:p>
          <a:p>
            <a:pPr indent="-226009" lvl="0" marL="1292148" marR="296285" rtl="0" algn="just">
              <a:lnSpc>
                <a:spcPct val="110233"/>
              </a:lnSpc>
              <a:spcBef>
                <a:spcPts val="146"/>
              </a:spcBef>
              <a:spcAft>
                <a:spcPts val="0"/>
              </a:spcAft>
              <a:buClr>
                <a:schemeClr val="dk1"/>
              </a:buClr>
              <a:buSzPts val="1100"/>
              <a:buFont typeface="Arial"/>
              <a:buNone/>
            </a:pPr>
            <a:r>
              <a:rPr lang="es" sz="1500">
                <a:solidFill>
                  <a:schemeClr val="dk1"/>
                </a:solidFill>
                <a:latin typeface="Noto Sans Symbols"/>
                <a:ea typeface="Noto Sans Symbols"/>
                <a:cs typeface="Noto Sans Symbols"/>
                <a:sym typeface="Noto Sans Symbols"/>
              </a:rPr>
              <a:t>∙ </a:t>
            </a:r>
            <a:r>
              <a:rPr b="1" lang="es" sz="1500">
                <a:solidFill>
                  <a:schemeClr val="dk1"/>
                </a:solidFill>
              </a:rPr>
              <a:t>Bajo Impacto: </a:t>
            </a:r>
            <a:r>
              <a:rPr lang="es" sz="1500">
                <a:solidFill>
                  <a:schemeClr val="dk1"/>
                </a:solidFill>
              </a:rPr>
              <a:t>El incidente de seguridad afecta a activos de información  considerados de impacto menor e insignificante, que no influyen en ningún  objetivo. Estos incidentes deben ser monitoreados con el fin de evitar un  cambio en el impacto.</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3" name="Google Shape;123;p24"/>
          <p:cNvSpPr txBox="1"/>
          <p:nvPr>
            <p:ph idx="1" type="body"/>
          </p:nvPr>
        </p:nvSpPr>
        <p:spPr>
          <a:xfrm>
            <a:off x="311700" y="157775"/>
            <a:ext cx="8520600" cy="4906800"/>
          </a:xfrm>
          <a:prstGeom prst="rect">
            <a:avLst/>
          </a:prstGeom>
        </p:spPr>
        <p:txBody>
          <a:bodyPr anchorCtr="0" anchor="t" bIns="91425" lIns="91425" spcFirstLastPara="1" rIns="91425" wrap="square" tIns="91425">
            <a:normAutofit fontScale="92500" lnSpcReduction="20000"/>
          </a:bodyPr>
          <a:lstStyle/>
          <a:p>
            <a:pPr indent="0" lvl="0" marL="833729" rtl="0" algn="l">
              <a:lnSpc>
                <a:spcPct val="100000"/>
              </a:lnSpc>
              <a:spcBef>
                <a:spcPts val="0"/>
              </a:spcBef>
              <a:spcAft>
                <a:spcPts val="0"/>
              </a:spcAft>
              <a:buClr>
                <a:schemeClr val="dk1"/>
              </a:buClr>
              <a:buSzPct val="60296"/>
              <a:buFont typeface="Arial"/>
              <a:buNone/>
            </a:pPr>
            <a:r>
              <a:rPr b="1" lang="es" sz="1824">
                <a:solidFill>
                  <a:schemeClr val="dk1"/>
                </a:solidFill>
              </a:rPr>
              <a:t>Clasificación De Incidentes De Seguridad De La Información </a:t>
            </a:r>
            <a:endParaRPr b="1" sz="1824">
              <a:solidFill>
                <a:schemeClr val="dk1"/>
              </a:solidFill>
            </a:endParaRPr>
          </a:p>
          <a:p>
            <a:pPr indent="-2743" lvl="0" marL="834491" marR="298598" rtl="0" algn="just">
              <a:lnSpc>
                <a:spcPct val="110372"/>
              </a:lnSpc>
              <a:spcBef>
                <a:spcPts val="664"/>
              </a:spcBef>
              <a:spcAft>
                <a:spcPts val="0"/>
              </a:spcAft>
              <a:buClr>
                <a:schemeClr val="dk1"/>
              </a:buClr>
              <a:buSzPct val="68403"/>
              <a:buFont typeface="Arial"/>
              <a:buNone/>
            </a:pPr>
            <a:r>
              <a:rPr lang="es" sz="1608">
                <a:solidFill>
                  <a:schemeClr val="dk1"/>
                </a:solidFill>
              </a:rPr>
              <a:t>Algunos ejemplos de clasificación de incidentes podrían ser (esta clasificación está  sujeta a cada entidad dependiendo de su infraestructura, de sus riesgos y criticidad  de los activos. La clasificación dada es solo un ejemplo): </a:t>
            </a:r>
            <a:endParaRPr sz="1608">
              <a:solidFill>
                <a:schemeClr val="dk1"/>
              </a:solidFill>
            </a:endParaRPr>
          </a:p>
          <a:p>
            <a:pPr indent="-226009" lvl="0" marL="1292148" marR="297454" rtl="0" algn="just">
              <a:lnSpc>
                <a:spcPct val="110511"/>
              </a:lnSpc>
              <a:spcBef>
                <a:spcPts val="1127"/>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Acceso no autorizado: Es un incidente que involucra a una persona, sistema  o código malicioso que obtiene acceso lógico o físico sin autorización  adecuada del dueño a un sistema, aplicación, información o un activo de  información. </a:t>
            </a:r>
            <a:endParaRPr sz="1608">
              <a:solidFill>
                <a:schemeClr val="dk1"/>
              </a:solidFill>
            </a:endParaRPr>
          </a:p>
          <a:p>
            <a:pPr indent="-229514" lvl="0" marL="1295654" marR="296285" rtl="0" algn="just">
              <a:lnSpc>
                <a:spcPct val="110372"/>
              </a:lnSpc>
              <a:spcBef>
                <a:spcPts val="132"/>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Modificación de recursos no autorizado: Un incidente que involucra a una  persona, sistema o código malicioso que afecta la integridad de la  información o de un sistema de procesamiento. </a:t>
            </a:r>
            <a:endParaRPr sz="1608">
              <a:solidFill>
                <a:schemeClr val="dk1"/>
              </a:solidFill>
            </a:endParaRPr>
          </a:p>
          <a:p>
            <a:pPr indent="-221894" lvl="0" marL="1288034" marR="298444" rtl="0" algn="l">
              <a:lnSpc>
                <a:spcPct val="110789"/>
              </a:lnSpc>
              <a:spcBef>
                <a:spcPts val="131"/>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Uso inapropiado de recursos: Un incidente que involucra a una persona que  viola alguna política de uso de recursos. </a:t>
            </a:r>
            <a:endParaRPr sz="1608">
              <a:solidFill>
                <a:schemeClr val="dk1"/>
              </a:solidFill>
            </a:endParaRPr>
          </a:p>
          <a:p>
            <a:pPr indent="-225552" lvl="0" marL="1291691" marR="297072" rtl="0" algn="just">
              <a:lnSpc>
                <a:spcPct val="110372"/>
              </a:lnSpc>
              <a:spcBef>
                <a:spcPts val="138"/>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No disponibilidad de los recursos: Un incidente que involucra a una persona,  sistema o código malicioso que impide el uso autorizado de un activo de  información. </a:t>
            </a:r>
            <a:endParaRPr sz="1608">
              <a:solidFill>
                <a:schemeClr val="dk1"/>
              </a:solidFill>
            </a:endParaRPr>
          </a:p>
          <a:p>
            <a:pPr indent="-226161" lvl="0" marL="1292301" marR="298444" rtl="0" algn="l">
              <a:lnSpc>
                <a:spcPct val="110789"/>
              </a:lnSpc>
              <a:spcBef>
                <a:spcPts val="131"/>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Multicomponente: Un incidente que involucra más de una categoría  anteriormente mencionada. </a:t>
            </a:r>
            <a:endParaRPr sz="1608">
              <a:solidFill>
                <a:schemeClr val="dk1"/>
              </a:solidFill>
            </a:endParaRPr>
          </a:p>
          <a:p>
            <a:pPr indent="-226161" lvl="0" marL="1292301" marR="298444" rtl="0" algn="just">
              <a:lnSpc>
                <a:spcPct val="110858"/>
              </a:lnSpc>
              <a:spcBef>
                <a:spcPts val="126"/>
              </a:spcBef>
              <a:spcAft>
                <a:spcPts val="0"/>
              </a:spcAft>
              <a:buClr>
                <a:schemeClr val="dk1"/>
              </a:buClr>
              <a:buSzPct val="68403"/>
              <a:buFont typeface="Arial"/>
              <a:buNone/>
            </a:pPr>
            <a:r>
              <a:rPr lang="es" sz="1608">
                <a:solidFill>
                  <a:schemeClr val="dk1"/>
                </a:solidFill>
                <a:latin typeface="Noto Sans Symbols"/>
                <a:ea typeface="Noto Sans Symbols"/>
                <a:cs typeface="Noto Sans Symbols"/>
                <a:sym typeface="Noto Sans Symbols"/>
              </a:rPr>
              <a:t>∙ </a:t>
            </a:r>
            <a:r>
              <a:rPr lang="es" sz="1608">
                <a:solidFill>
                  <a:schemeClr val="dk1"/>
                </a:solidFill>
              </a:rPr>
              <a:t>Otros: Un incidente que no puede clasificarse en alguna de las categorías  anteriores. Este tipo de incidentes debe monitorearse con el fin de identificar  la necesidad de crear nuevas categoría</a:t>
            </a:r>
            <a:r>
              <a:rPr lang="es" sz="1200">
                <a:solidFill>
                  <a:schemeClr val="dk1"/>
                </a:solidFill>
              </a:rPr>
              <a:t>s.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753450" y="126225"/>
            <a:ext cx="8520600" cy="442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1546200" y="126225"/>
            <a:ext cx="6914501" cy="492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0"/>
            <a:ext cx="8520600" cy="52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rPr b="1" lang="es"/>
              <a:t>ROLES Y PERFILES NECESARIOS PARA LA ATENCIÓN DE INCIDENTES </a:t>
            </a:r>
            <a:endParaRPr b="1"/>
          </a:p>
          <a:p>
            <a:pPr indent="0" lvl="0" marL="0" rtl="0" algn="l">
              <a:spcBef>
                <a:spcPts val="1200"/>
              </a:spcBef>
              <a:spcAft>
                <a:spcPts val="0"/>
              </a:spcAft>
              <a:buClr>
                <a:schemeClr val="dk1"/>
              </a:buClr>
              <a:buSzPts val="605"/>
              <a:buFont typeface="Arial"/>
              <a:buNone/>
            </a:pPr>
            <a:r>
              <a:rPr b="1" lang="es" sz="1500"/>
              <a:t>Usuario Sensibilizado:</a:t>
            </a:r>
            <a:r>
              <a:rPr lang="es" sz="1500"/>
              <a:t> Es un empleado, empleados de firmas contratista o  terceros con acceso a la infraestructura de la entidad, quien debe estar educado y concientizado                                                                                                  </a:t>
            </a:r>
            <a:r>
              <a:rPr b="1" lang="es" sz="1500"/>
              <a:t>Agente Primer Punto de Contacto</a:t>
            </a:r>
            <a:r>
              <a:rPr lang="es" sz="1500"/>
              <a:t>: Es el encargado de recibir las solicitudes por  parte de los usuarios sobre posibles incidentes también debe registrarlos en la base  de conocimiento y debe ser el encargado de escalarlos a la persona encargada de  la atención de incidentes. ∙                                               </a:t>
            </a:r>
            <a:r>
              <a:rPr b="1" lang="es" sz="1500"/>
              <a:t>Admisibilidad de la evidencia:</a:t>
            </a:r>
            <a:r>
              <a:rPr lang="es" sz="1500"/>
              <a:t> si la evidencia se puede utilizar o no en una  corte                                                                                                                    </a:t>
            </a:r>
            <a:r>
              <a:rPr b="1" lang="es" sz="1500"/>
              <a:t>Peso de la evidencia</a:t>
            </a:r>
            <a:r>
              <a:rPr lang="es" sz="1500"/>
              <a:t>: la calidad y cabalidad de la evidencia.                                        </a:t>
            </a:r>
            <a:r>
              <a:rPr b="1" lang="es" sz="1500"/>
              <a:t>Administrador del Sistema</a:t>
            </a:r>
            <a:r>
              <a:rPr lang="es" sz="1500"/>
              <a:t>: se define como la persona encargada para configurar  y mantener un activo informático.  Se recomienda que los administradores cuenten con capacitación en  Seguridad de la Información (con un componente tecnológico fuerte no solo en su  plataforma si no en Redes y erradicación de vulnerabilidades) y debe conocer  perfectamente la clasificación de Incidentes y los procesos de escalamiento de  Incidentes. Adicionalmente debe contar con una capacitación en técnicas forenses,  específicamente en recolección y manejo de evidencia. </a:t>
            </a:r>
            <a:r>
              <a:rPr b="1" lang="es" sz="1500"/>
              <a:t>Administrador de los sistemas de Seguridad:</a:t>
            </a:r>
            <a:r>
              <a:rPr lang="es" sz="1500"/>
              <a:t> Personas encargadas de  configurar y mantener un activo informático relacionado con la seguridad de la  plataforma ej. Firewall, Sistemas de Prevención de Intrusos, Routers, Sistemas de  Gestión y Monitoreo. Se recomienda que los  administradores sean expertos en Seguridad debe conocer  perfectamente la clasificación de Incidentes de la entidad. </a:t>
            </a:r>
            <a:endParaRPr sz="1500"/>
          </a:p>
          <a:p>
            <a:pPr indent="0" lvl="0" marL="0" rtl="0" algn="l">
              <a:spcBef>
                <a:spcPts val="1200"/>
              </a:spcBef>
              <a:spcAft>
                <a:spcPts val="1200"/>
              </a:spcAft>
              <a:buClr>
                <a:schemeClr val="dk1"/>
              </a:buClr>
              <a:buSzPts val="605"/>
              <a:buFont typeface="Arial"/>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0"/>
            <a:ext cx="8520600" cy="523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40333"/>
              <a:buFont typeface="Arial"/>
              <a:buNone/>
            </a:pPr>
            <a:r>
              <a:rPr b="1" lang="es" sz="1500">
                <a:solidFill>
                  <a:schemeClr val="dk1"/>
                </a:solidFill>
              </a:rPr>
              <a:t>Analista Forense: </a:t>
            </a:r>
            <a:r>
              <a:rPr lang="es" sz="1500">
                <a:solidFill>
                  <a:schemeClr val="dk1"/>
                </a:solidFill>
              </a:rPr>
              <a:t>Es un experto en el tema forense, quien debe estar disponible  en caso de que un incidente de impacto alto (o uno que amerite acciones  disciplinarias o legales o investigación profunda) requiera una investigación  completa para solucionarlo y determinar los siguientes Ítems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 Que sucedió.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 Donde sucedió.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 Cuando Sucedió.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 Quien fue el Responsable.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 Como sucedió.  </a:t>
            </a:r>
            <a:endParaRPr sz="1500">
              <a:solidFill>
                <a:schemeClr val="dk1"/>
              </a:solidFill>
            </a:endParaRPr>
          </a:p>
          <a:p>
            <a:pPr indent="0" lvl="0" marL="0" rtl="0" algn="l">
              <a:spcBef>
                <a:spcPts val="1200"/>
              </a:spcBef>
              <a:spcAft>
                <a:spcPts val="0"/>
              </a:spcAft>
              <a:buClr>
                <a:schemeClr val="dk1"/>
              </a:buClr>
              <a:buSzPct val="40333"/>
              <a:buFont typeface="Arial"/>
              <a:buNone/>
            </a:pPr>
            <a:r>
              <a:rPr lang="es" sz="1500">
                <a:solidFill>
                  <a:schemeClr val="dk1"/>
                </a:solidFill>
              </a:rPr>
              <a:t>Este actor debe ser un apoyo para los demás actores en caso de dudas sobre los  procedimientos y debe ejercer un liderazgo técnico en el proceso de atención de  Incidentes de seguridad de la información. </a:t>
            </a:r>
            <a:endParaRPr sz="1500">
              <a:solidFill>
                <a:schemeClr val="dk1"/>
              </a:solidFill>
            </a:endParaRPr>
          </a:p>
          <a:p>
            <a:pPr indent="0" lvl="0" marL="0" rtl="0" algn="l">
              <a:spcBef>
                <a:spcPts val="1200"/>
              </a:spcBef>
              <a:spcAft>
                <a:spcPts val="0"/>
              </a:spcAft>
              <a:buClr>
                <a:schemeClr val="dk1"/>
              </a:buClr>
              <a:buSzPct val="40333"/>
              <a:buFont typeface="Arial"/>
              <a:buNone/>
            </a:pPr>
            <a:r>
              <a:rPr b="1" lang="es" sz="1500">
                <a:solidFill>
                  <a:schemeClr val="dk1"/>
                </a:solidFill>
              </a:rPr>
              <a:t>Líder del Grupo de Atención de Incidentes</a:t>
            </a:r>
            <a:r>
              <a:rPr lang="es" sz="1500">
                <a:solidFill>
                  <a:schemeClr val="dk1"/>
                </a:solidFill>
              </a:rPr>
              <a:t>: Responde a las consultas sobre los  incidentes de seguridad que impacten de forma inmediata, y es el encargado de  revisar y evaluar los indicadores de gestión correspondientes a la atención de  incidentes de seguridad para poder ser presentados a los directivos. El Líder Grupo  de Atención de Incidentes estará en la capacidad de convocar la participación de  otros funcionarios de la organización cuando el incidente lo amerita (Prensa y  Comunicaciones, Gestión de Talento Humano, Gestión Jurídica, Tecnología,  Representante de las Directivas para el SGSI).  </a:t>
            </a:r>
            <a:endParaRPr sz="1500">
              <a:solidFill>
                <a:schemeClr val="dk1"/>
              </a:solidFill>
            </a:endParaRPr>
          </a:p>
          <a:p>
            <a:pPr indent="0" lvl="0" marL="0" rtl="0" algn="l">
              <a:spcBef>
                <a:spcPts val="1200"/>
              </a:spcBef>
              <a:spcAft>
                <a:spcPts val="1200"/>
              </a:spcAft>
              <a:buClr>
                <a:schemeClr val="dk1"/>
              </a:buClr>
              <a:buSzPct val="40333"/>
              <a:buFont typeface="Arial"/>
              <a:buNone/>
            </a:pPr>
            <a:r>
              <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205100"/>
            <a:ext cx="8520600" cy="43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Cuando se tenga evidencia de un incidente informático, la entidad afectada se  pondrá en contacto con la oficina de los fiscales  para recibir asesoría del caso en particular y posterior judicialización.  </a:t>
            </a:r>
            <a:endParaRPr/>
          </a:p>
          <a:p>
            <a:pPr indent="0" lvl="0" marL="0" rtl="0" algn="l">
              <a:spcBef>
                <a:spcPts val="1200"/>
              </a:spcBef>
              <a:spcAft>
                <a:spcPts val="1200"/>
              </a:spcAft>
              <a:buClr>
                <a:schemeClr val="dk1"/>
              </a:buClr>
              <a:buSzPts val="1100"/>
              <a:buFont typeface="Arial"/>
              <a:buNone/>
            </a:pPr>
            <a:r>
              <a:rPr lang="es"/>
              <a:t>Es importante aclarar que solamente, en caso de lograrse un contacto exitoso,  y tras establecerse de común acuerdo que el incidente pone en riesgo la  estabilidad, seguridad y resiliencia del sistema de nombres de dominio, así como  de otras entidades involucradas en el hecho, e incluso la reputación de la  entidad, el responsable de la misma podrá solicitar, a través de un correo  electrónico, </a:t>
            </a:r>
            <a:r>
              <a:rPr b="1" lang="es"/>
              <a:t>se suspenda temporalmente el nombre de dominio mientras se  gestiona internamente el incidente.</a:t>
            </a:r>
            <a:r>
              <a:rPr lang="e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22150" y="-501625"/>
            <a:ext cx="8520600" cy="54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54" name="Google Shape;154;p29"/>
          <p:cNvSpPr txBox="1"/>
          <p:nvPr>
            <p:ph idx="1" type="body"/>
          </p:nvPr>
        </p:nvSpPr>
        <p:spPr>
          <a:xfrm>
            <a:off x="311700" y="78900"/>
            <a:ext cx="8520600" cy="4985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s">
                <a:solidFill>
                  <a:schemeClr val="dk1"/>
                </a:solidFill>
              </a:rPr>
              <a:t>AGENTES INTELIGENTES COMO GESTORES DE INCIDENTES DE SEGURIDAD INFORMÁTICA</a:t>
            </a:r>
            <a:endParaRPr b="1">
              <a:solidFill>
                <a:schemeClr val="dk1"/>
              </a:solidFill>
            </a:endParaRPr>
          </a:p>
          <a:p>
            <a:pPr indent="0" lvl="0" marL="0" rtl="0" algn="l">
              <a:spcBef>
                <a:spcPts val="1200"/>
              </a:spcBef>
              <a:spcAft>
                <a:spcPts val="0"/>
              </a:spcAft>
              <a:buClr>
                <a:schemeClr val="dk1"/>
              </a:buClr>
              <a:buSzPct val="61111"/>
              <a:buFont typeface="Arial"/>
              <a:buNone/>
            </a:pPr>
            <a:r>
              <a:rPr lang="es">
                <a:solidFill>
                  <a:schemeClr val="dk1"/>
                </a:solidFill>
              </a:rPr>
              <a:t>Podemos definir a un agente inteligente como un programa de cómputo que actúa con autonomía en nombre de una persona o una entidad [3]. La característica de autonomía se le otorga debido a que actúan sin intervención humana o de otros sistemas externos.</a:t>
            </a:r>
            <a:endParaRPr>
              <a:solidFill>
                <a:schemeClr val="dk1"/>
              </a:solidFill>
            </a:endParaRPr>
          </a:p>
          <a:p>
            <a:pPr indent="0" lvl="0" marL="0" rtl="0" algn="l">
              <a:spcBef>
                <a:spcPts val="1200"/>
              </a:spcBef>
              <a:spcAft>
                <a:spcPts val="0"/>
              </a:spcAft>
              <a:buNone/>
            </a:pPr>
            <a:r>
              <a:rPr lang="es">
                <a:solidFill>
                  <a:schemeClr val="dk1"/>
                </a:solidFill>
              </a:rPr>
              <a:t>Existen muchas clasificaciones de agentes, pueden catalogarse por autonomía (capacidad de actuar solos), reactividad (capacidad de ejecutar acciones en forma inmediata) y proactividad (metas u objetivos específicos a cumplir) entre otros [4].Suponga un grupo de agentes inteligentes que colaboren con un CERT o Equipo de Respuesta a Incidentes de Seguridad Informática (Computer Emergency Response Team por sus siglas en inglés), ayudando a determinar qué tipo de incidente está ocurriendo en un sistema que esté bajo ataque, con base en los síntomas que éste presenta. Los agentes proporcionarían alertas, soluciones inmediatas y medidas en forma automática para controlar dicho incidente.</a:t>
            </a:r>
            <a:endParaRPr>
              <a:solidFill>
                <a:schemeClr val="dk1"/>
              </a:solidFill>
            </a:endParaRPr>
          </a:p>
          <a:p>
            <a:pPr indent="0" lvl="0" marL="0" rtl="0" algn="l">
              <a:spcBef>
                <a:spcPts val="1200"/>
              </a:spcBef>
              <a:spcAft>
                <a:spcPts val="0"/>
              </a:spcAft>
              <a:buNone/>
            </a:pPr>
            <a:r>
              <a:rPr lang="es">
                <a:solidFill>
                  <a:schemeClr val="dk1"/>
                </a:solidFill>
              </a:rPr>
              <a:t>El grupo de agentes estaría formado por agentes buscadores de tipo autónomo y seleccionadores del tipo proactivos. Los agentes buscadores trabajan en forma independiente y con recorridos al azar en la red, localizando información sobre incidentes en la red mediante algoritmos de inteligencia artificial, y almacenándolos en una base de datos.</a:t>
            </a:r>
            <a:endParaRPr>
              <a:solidFill>
                <a:schemeClr val="dk1"/>
              </a:solidFill>
            </a:endParaRPr>
          </a:p>
          <a:p>
            <a:pPr indent="0" lvl="0" marL="0" rtl="0" algn="l">
              <a:spcBef>
                <a:spcPts val="1200"/>
              </a:spcBef>
              <a:spcAft>
                <a:spcPts val="0"/>
              </a:spcAft>
              <a:buNone/>
            </a:pPr>
            <a:r>
              <a:t/>
            </a:r>
            <a:endParaRPr b="1" sz="1150">
              <a:solidFill>
                <a:srgbClr val="1E1E1E"/>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189325"/>
            <a:ext cx="8520600" cy="9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0"/>
            <a:ext cx="8520600" cy="4954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55091"/>
              <a:buFont typeface="Arial"/>
              <a:buNone/>
            </a:pPr>
            <a:r>
              <a:rPr lang="es" sz="1996">
                <a:solidFill>
                  <a:schemeClr val="dk1"/>
                </a:solidFill>
              </a:rPr>
              <a:t>El comportamiento de estos agentes, es similar al de una colonia de hormigas que realizan búsquedas para llevar comida a sus hormigueros. La base de datos sería entonces la bodega de alimentos de los hormigueros, la información almacenada es definida por la organización, pero en forma general deberá registrarse por ejemplo el nombre y tipo de incidente, la fecha en que ocurrió y la plataforma informática o tecnológica en donde se presentó.</a:t>
            </a:r>
            <a:endParaRPr sz="1996">
              <a:solidFill>
                <a:schemeClr val="dk1"/>
              </a:solidFill>
              <a:highlight>
                <a:srgbClr val="FFFFFF"/>
              </a:highlight>
            </a:endParaRPr>
          </a:p>
          <a:p>
            <a:pPr indent="0" lvl="0" marL="0" rtl="0" algn="l">
              <a:spcBef>
                <a:spcPts val="1200"/>
              </a:spcBef>
              <a:spcAft>
                <a:spcPts val="0"/>
              </a:spcAft>
              <a:buNone/>
            </a:pPr>
            <a:r>
              <a:rPr lang="es" sz="1996">
                <a:solidFill>
                  <a:schemeClr val="dk1"/>
                </a:solidFill>
              </a:rPr>
              <a:t>Los agentes seleccionadores por su parte, tienen la tarea de escoger aquellos incidentes que se adapten más a los criterios definidos por la organización, e informar mediante alertas la aparición de un incidente de seguridad para que se tomen las medidas respectivas.</a:t>
            </a:r>
            <a:endParaRPr sz="1996">
              <a:solidFill>
                <a:schemeClr val="dk1"/>
              </a:solidFill>
            </a:endParaRPr>
          </a:p>
          <a:p>
            <a:pPr indent="0" lvl="0" marL="0" rtl="0" algn="l">
              <a:spcBef>
                <a:spcPts val="1200"/>
              </a:spcBef>
              <a:spcAft>
                <a:spcPts val="0"/>
              </a:spcAft>
              <a:buNone/>
            </a:pPr>
            <a:r>
              <a:rPr lang="es" sz="1996">
                <a:solidFill>
                  <a:schemeClr val="dk1"/>
                </a:solidFill>
              </a:rPr>
              <a:t>La propuesta de utilizar los agentes inteligentes en los CERTS u otras organizaciones, facilitaría la gestión de incidentes de seguridad en tanto sus algoritmos, especificaciones de búsqueda y selección garanticen de forma razonable su eficacia y eficiencia.</a:t>
            </a:r>
            <a:endParaRPr sz="1996">
              <a:solidFill>
                <a:schemeClr val="dk1"/>
              </a:solidFill>
            </a:endParaRPr>
          </a:p>
          <a:p>
            <a:pPr indent="0" lvl="0" marL="0" rtl="0" algn="l">
              <a:spcBef>
                <a:spcPts val="1200"/>
              </a:spcBef>
              <a:spcAft>
                <a:spcPts val="0"/>
              </a:spcAft>
              <a:buNone/>
            </a:pPr>
            <a:r>
              <a:rPr lang="es" sz="1996">
                <a:solidFill>
                  <a:schemeClr val="dk1"/>
                </a:solidFill>
              </a:rPr>
              <a:t>La información que es almacenada estaría a disposición de otras organizaciones interesadas, ayudando así en la divulgación de incidentes y protección de información.</a:t>
            </a:r>
            <a:endParaRPr sz="1996">
              <a:solidFill>
                <a:schemeClr val="dk1"/>
              </a:solidFill>
            </a:endParaRPr>
          </a:p>
          <a:p>
            <a:pPr indent="0" lvl="0" marL="0" rtl="0" algn="l">
              <a:spcBef>
                <a:spcPts val="1200"/>
              </a:spcBef>
              <a:spcAft>
                <a:spcPts val="0"/>
              </a:spcAft>
              <a:buNone/>
            </a:pPr>
            <a:r>
              <a:rPr lang="es" sz="1996">
                <a:solidFill>
                  <a:schemeClr val="dk1"/>
                </a:solidFill>
              </a:rPr>
              <a:t>Si los incidentes de seguridad se realizan con tecnologías, entonces debemos aplicar tecnologías para su prevención y corrección.</a:t>
            </a:r>
            <a:endParaRPr sz="1996">
              <a:solidFill>
                <a:schemeClr val="dk1"/>
              </a:solidFill>
              <a:highlight>
                <a:srgbClr val="FFFFFF"/>
              </a:highlight>
            </a:endParaRPr>
          </a:p>
          <a:p>
            <a:pPr indent="0" lvl="0" marL="0" rtl="0" algn="l">
              <a:spcBef>
                <a:spcPts val="1200"/>
              </a:spcBef>
              <a:spcAft>
                <a:spcPts val="0"/>
              </a:spcAft>
              <a:buClr>
                <a:schemeClr val="dk1"/>
              </a:buClr>
              <a:buSzPct val="95652"/>
              <a:buFont typeface="Arial"/>
              <a:buNone/>
            </a:pPr>
            <a:r>
              <a:t/>
            </a:r>
            <a:endParaRPr b="1" sz="1150">
              <a:solidFill>
                <a:srgbClr val="1E1E1E"/>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356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1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     </a:t>
            </a:r>
            <a:endParaRPr/>
          </a:p>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514650" y="223800"/>
            <a:ext cx="5269725" cy="469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flipH="1" rot="10800000">
            <a:off x="232825" y="63150"/>
            <a:ext cx="8520600" cy="35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8" name="Google Shape;68;p15"/>
          <p:cNvSpPr txBox="1"/>
          <p:nvPr>
            <p:ph idx="1" type="subTitle"/>
          </p:nvPr>
        </p:nvSpPr>
        <p:spPr>
          <a:xfrm>
            <a:off x="311700" y="646875"/>
            <a:ext cx="8520600" cy="3928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39285"/>
              <a:buFont typeface="Arial"/>
              <a:buNone/>
            </a:pPr>
            <a:r>
              <a:rPr b="1" lang="es">
                <a:solidFill>
                  <a:schemeClr val="dk1"/>
                </a:solidFill>
              </a:rPr>
              <a:t>INCIDENTES DE SEGURIDAD</a:t>
            </a:r>
            <a:endParaRPr b="1">
              <a:solidFill>
                <a:schemeClr val="dk1"/>
              </a:solidFill>
            </a:endParaRPr>
          </a:p>
          <a:p>
            <a:pPr indent="0" lvl="0" marL="0" rtl="0" algn="l">
              <a:spcBef>
                <a:spcPts val="0"/>
              </a:spcBef>
              <a:spcAft>
                <a:spcPts val="0"/>
              </a:spcAft>
              <a:buClr>
                <a:schemeClr val="dk1"/>
              </a:buClr>
              <a:buSzPct val="95652"/>
              <a:buFont typeface="Arial"/>
              <a:buNone/>
            </a:pPr>
            <a:r>
              <a:rPr lang="es">
                <a:solidFill>
                  <a:schemeClr val="dk1"/>
                </a:solidFill>
              </a:rPr>
              <a:t>Los diferentes ataques que sufren los sistemas conectados a Internet son conocidos como</a:t>
            </a:r>
            <a:r>
              <a:rPr b="1" lang="es">
                <a:solidFill>
                  <a:schemeClr val="dk1"/>
                </a:solidFill>
              </a:rPr>
              <a:t> incidentes de seguridad informática. </a:t>
            </a:r>
            <a:r>
              <a:rPr lang="es">
                <a:solidFill>
                  <a:schemeClr val="dk1"/>
                </a:solidFill>
              </a:rPr>
              <a:t>Éstos amenazan el buen funcionamiento de cualquier organización y violan implícita o explícitamente las políticas de seguridad Al aceptar Internet como medio de interconexión global, gran cantidad de transacciones de negocios se realizan de esta forma, por lo que se requieren mecanismos de respuestas rápidas a incidentes de seguridad para evitar que la organización se exponga a pérdidas irreversibles. Se le denomina un incidente de seguridad informática a cualquier evento que sea considerado una amenaza para la seguridad de un sistema.</a:t>
            </a:r>
            <a:endParaRPr sz="11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flipH="1" rot="10800000">
            <a:off x="311700" y="78875"/>
            <a:ext cx="8520600" cy="66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    </a:t>
            </a:r>
            <a:endParaRPr/>
          </a:p>
        </p:txBody>
      </p:sp>
      <p:sp>
        <p:nvSpPr>
          <p:cNvPr id="74" name="Google Shape;74;p16"/>
          <p:cNvSpPr txBox="1"/>
          <p:nvPr>
            <p:ph idx="1" type="subTitle"/>
          </p:nvPr>
        </p:nvSpPr>
        <p:spPr>
          <a:xfrm>
            <a:off x="374825" y="0"/>
            <a:ext cx="8520600" cy="533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900"/>
          </a:p>
          <a:p>
            <a:pPr indent="0" lvl="0" marL="0" rtl="0" algn="l">
              <a:spcBef>
                <a:spcPts val="0"/>
              </a:spcBef>
              <a:spcAft>
                <a:spcPts val="0"/>
              </a:spcAft>
              <a:buClr>
                <a:schemeClr val="dk1"/>
              </a:buClr>
              <a:buSzPts val="1100"/>
              <a:buFont typeface="Arial"/>
              <a:buNone/>
            </a:pPr>
            <a:r>
              <a:rPr lang="es" sz="1900">
                <a:solidFill>
                  <a:schemeClr val="dk1"/>
                </a:solidFill>
              </a:rPr>
              <a:t>Existen diversos tipos de amenazas y seguirán apareciendo cada vez más. Entre las más conocidas tenemos: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Instalación de software malicioso</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Acceso sin autorización al sistema o a sus datos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Interrupciones indeseadas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Denegación de servicios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Uso desautorizado de las bases de datos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Cambio en el hardware, firmware o software del sistema</a:t>
            </a:r>
            <a:endParaRPr sz="1900">
              <a:solidFill>
                <a:schemeClr val="dk1"/>
              </a:solidFill>
            </a:endParaRPr>
          </a:p>
          <a:p>
            <a:pPr indent="0" lvl="0" marL="0" rtl="0" algn="l">
              <a:spcBef>
                <a:spcPts val="0"/>
              </a:spcBef>
              <a:spcAft>
                <a:spcPts val="0"/>
              </a:spcAft>
              <a:buNone/>
            </a:pPr>
            <a:r>
              <a:rPr lang="es" sz="1900">
                <a:solidFill>
                  <a:schemeClr val="dk1"/>
                </a:solidFill>
              </a:rPr>
              <a:t>Es posible clasificar los incidentes de seguridad en dos tipo</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Incidentes automáticos</a:t>
            </a:r>
            <a:endParaRPr sz="1900">
              <a:solidFill>
                <a:schemeClr val="dk1"/>
              </a:solidFill>
            </a:endParaRPr>
          </a:p>
          <a:p>
            <a:pPr indent="-349250" lvl="0" marL="457200" rtl="0" algn="l">
              <a:spcBef>
                <a:spcPts val="0"/>
              </a:spcBef>
              <a:spcAft>
                <a:spcPts val="0"/>
              </a:spcAft>
              <a:buClr>
                <a:schemeClr val="dk1"/>
              </a:buClr>
              <a:buSzPts val="1900"/>
              <a:buChar char="●"/>
            </a:pPr>
            <a:r>
              <a:rPr lang="es" sz="1900">
                <a:solidFill>
                  <a:schemeClr val="dk1"/>
                </a:solidFill>
              </a:rPr>
              <a:t>Incidentes manuales</a:t>
            </a:r>
            <a:endParaRPr sz="1900">
              <a:solidFill>
                <a:schemeClr val="dk1"/>
              </a:solidFill>
            </a:endParaRPr>
          </a:p>
          <a:p>
            <a:pPr indent="0" lvl="0" marL="0" rtl="0" algn="l">
              <a:spcBef>
                <a:spcPts val="0"/>
              </a:spcBef>
              <a:spcAft>
                <a:spcPts val="0"/>
              </a:spcAft>
              <a:buNone/>
            </a:pPr>
            <a:r>
              <a:rPr lang="es" sz="1900">
                <a:solidFill>
                  <a:schemeClr val="dk1"/>
                </a:solidFill>
              </a:rPr>
              <a:t>Se denominan incidentes automáticos a los incidentes producidos por programas de cómputo tales como virus, gusanos y troyanos. Los incidentes manuales son aquellos incidentes en los que de manera intencional se ataca un sistema utilizando, por ejemplo, escaneo de vulnerabilidades, inyección SQL o ingeniería social, aunque bajo ciertas circunstancias, también se pueden realizar de forma automática.</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252450"/>
            <a:ext cx="8520600" cy="429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80" name="Google Shape;80;p17"/>
          <p:cNvSpPr txBox="1"/>
          <p:nvPr>
            <p:ph idx="1" type="subTitle"/>
          </p:nvPr>
        </p:nvSpPr>
        <p:spPr>
          <a:xfrm flipH="1" rot="10800000">
            <a:off x="311700" y="5143475"/>
            <a:ext cx="8520600" cy="1578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75025" y="126225"/>
            <a:ext cx="8520600" cy="4733400"/>
          </a:xfrm>
          <a:prstGeom prst="rect">
            <a:avLst/>
          </a:prstGeom>
        </p:spPr>
        <p:txBody>
          <a:bodyPr anchorCtr="0" anchor="t" bIns="91425" lIns="91425" spcFirstLastPara="1" rIns="91425" wrap="square" tIns="91425">
            <a:noAutofit/>
          </a:bodyPr>
          <a:lstStyle/>
          <a:p>
            <a:pPr indent="0" lvl="0" marL="0" marR="655365" rtl="0" algn="l">
              <a:lnSpc>
                <a:spcPct val="80000"/>
              </a:lnSpc>
              <a:spcBef>
                <a:spcPts val="0"/>
              </a:spcBef>
              <a:spcAft>
                <a:spcPts val="0"/>
              </a:spcAft>
              <a:buSzPts val="770"/>
              <a:buNone/>
            </a:pPr>
            <a:r>
              <a:rPr lang="es" sz="1640">
                <a:solidFill>
                  <a:schemeClr val="dk1"/>
                </a:solidFill>
              </a:rPr>
              <a:t>GESTION DE INCIDENTES DE SEGURIDAD DE LA INFORMACIÓN </a:t>
            </a:r>
            <a:endParaRPr sz="1640">
              <a:solidFill>
                <a:schemeClr val="dk1"/>
              </a:solidFill>
            </a:endParaRPr>
          </a:p>
          <a:p>
            <a:pPr indent="0" lvl="0" marL="0" marR="655365" rtl="0" algn="l">
              <a:lnSpc>
                <a:spcPct val="80000"/>
              </a:lnSpc>
              <a:spcBef>
                <a:spcPts val="0"/>
              </a:spcBef>
              <a:spcAft>
                <a:spcPts val="0"/>
              </a:spcAft>
              <a:buClr>
                <a:schemeClr val="dk1"/>
              </a:buClr>
              <a:buSzPts val="770"/>
              <a:buFont typeface="Arial"/>
              <a:buNone/>
            </a:pPr>
            <a:r>
              <a:t/>
            </a:r>
            <a:endParaRPr sz="1640">
              <a:solidFill>
                <a:schemeClr val="dk1"/>
              </a:solidFill>
            </a:endParaRPr>
          </a:p>
          <a:p>
            <a:pPr indent="0" lvl="0" marL="0" rtl="0" algn="l">
              <a:spcBef>
                <a:spcPts val="0"/>
              </a:spcBef>
              <a:spcAft>
                <a:spcPts val="0"/>
              </a:spcAft>
              <a:buClr>
                <a:schemeClr val="dk1"/>
              </a:buClr>
              <a:buSzPts val="770"/>
              <a:buFont typeface="Arial"/>
              <a:buNone/>
            </a:pPr>
            <a:r>
              <a:rPr lang="es" sz="1200">
                <a:solidFill>
                  <a:schemeClr val="dk1"/>
                </a:solidFill>
              </a:rPr>
              <a:t>OBJETIVO                                                                                                                                                                                  Ttener un enfoque estructurado y bien planificado que permita  manejar adecuadamente los incidentes de seguridad de la información. </a:t>
            </a:r>
            <a:endParaRPr sz="1200">
              <a:solidFill>
                <a:schemeClr val="dk1"/>
              </a:solidFill>
            </a:endParaRPr>
          </a:p>
          <a:p>
            <a:pPr indent="0" lvl="0" marL="0" rtl="0" algn="l">
              <a:spcBef>
                <a:spcPts val="1200"/>
              </a:spcBef>
              <a:spcAft>
                <a:spcPts val="0"/>
              </a:spcAft>
              <a:buClr>
                <a:schemeClr val="dk1"/>
              </a:buClr>
              <a:buSzPts val="770"/>
              <a:buFont typeface="Arial"/>
              <a:buNone/>
            </a:pPr>
            <a:r>
              <a:rPr lang="es" sz="1200">
                <a:solidFill>
                  <a:schemeClr val="dk1"/>
                </a:solidFill>
              </a:rPr>
              <a:t>Los objetivos del modelo son garantizar que: </a:t>
            </a:r>
            <a:endParaRPr sz="1200">
              <a:solidFill>
                <a:schemeClr val="dk1"/>
              </a:solidFill>
            </a:endParaRPr>
          </a:p>
          <a:p>
            <a:pPr indent="0" lvl="0" marL="0" rtl="0" algn="l">
              <a:spcBef>
                <a:spcPts val="1200"/>
              </a:spcBef>
              <a:spcAft>
                <a:spcPts val="0"/>
              </a:spcAft>
              <a:buClr>
                <a:schemeClr val="dk1"/>
              </a:buClr>
              <a:buSzPts val="770"/>
              <a:buFont typeface="Arial"/>
              <a:buNone/>
            </a:pPr>
            <a:r>
              <a:rPr lang="es" sz="1200">
                <a:solidFill>
                  <a:schemeClr val="dk1"/>
                </a:solidFill>
              </a:rPr>
              <a:t>∙ </a:t>
            </a:r>
            <a:r>
              <a:rPr b="1" lang="es" sz="1200">
                <a:solidFill>
                  <a:schemeClr val="dk1"/>
                </a:solidFill>
              </a:rPr>
              <a:t>Definir roles y responsabilidades</a:t>
            </a:r>
            <a:r>
              <a:rPr lang="es" sz="1200">
                <a:solidFill>
                  <a:schemeClr val="dk1"/>
                </a:solidFill>
              </a:rPr>
              <a:t> dentro de la Organización como eje puntual  para evaluar los riesgos y permita mantener la operación, la continuidad y la  disponibilidad del servicio. </a:t>
            </a:r>
            <a:endParaRPr sz="1200">
              <a:solidFill>
                <a:schemeClr val="dk1"/>
              </a:solidFill>
            </a:endParaRPr>
          </a:p>
          <a:p>
            <a:pPr indent="0" lvl="0" marL="0" rtl="0" algn="l">
              <a:spcBef>
                <a:spcPts val="1200"/>
              </a:spcBef>
              <a:spcAft>
                <a:spcPts val="0"/>
              </a:spcAft>
              <a:buClr>
                <a:schemeClr val="dk1"/>
              </a:buClr>
              <a:buSzPts val="770"/>
              <a:buFont typeface="Arial"/>
              <a:buNone/>
            </a:pPr>
            <a:r>
              <a:rPr lang="es" sz="1200">
                <a:solidFill>
                  <a:schemeClr val="dk1"/>
                </a:solidFill>
              </a:rPr>
              <a:t>∙ </a:t>
            </a:r>
            <a:r>
              <a:rPr b="1" lang="es" sz="1200">
                <a:solidFill>
                  <a:schemeClr val="dk1"/>
                </a:solidFill>
              </a:rPr>
              <a:t>Gestionar los eventos de seguridad de la información para detectar y tratar  con eficiencia, en particular identificar si es necesario o no clasificarlos como  incidentes de seguridad de la información. </a:t>
            </a:r>
            <a:endParaRPr b="1" sz="1200">
              <a:solidFill>
                <a:schemeClr val="dk1"/>
              </a:solidFill>
            </a:endParaRPr>
          </a:p>
          <a:p>
            <a:pPr indent="0" lvl="0" marL="0" rtl="0" algn="l">
              <a:spcBef>
                <a:spcPts val="1200"/>
              </a:spcBef>
              <a:spcAft>
                <a:spcPts val="0"/>
              </a:spcAft>
              <a:buClr>
                <a:schemeClr val="dk1"/>
              </a:buClr>
              <a:buSzPts val="770"/>
              <a:buFont typeface="Arial"/>
              <a:buNone/>
            </a:pPr>
            <a:r>
              <a:rPr lang="es" sz="1200">
                <a:solidFill>
                  <a:schemeClr val="dk1"/>
                </a:solidFill>
              </a:rPr>
              <a:t>∙ </a:t>
            </a:r>
            <a:r>
              <a:rPr b="1" lang="es" sz="1200">
                <a:solidFill>
                  <a:schemeClr val="dk1"/>
                </a:solidFill>
              </a:rPr>
              <a:t>Permitir identificar los incidentes de seguridad de la información para ser  evaluados y dar respuesta de la manera más eficiente y adecuada.</a:t>
            </a:r>
            <a:r>
              <a:rPr lang="es" sz="1200">
                <a:solidFill>
                  <a:schemeClr val="dk1"/>
                </a:solidFill>
              </a:rPr>
              <a:t> </a:t>
            </a:r>
            <a:endParaRPr sz="1200">
              <a:solidFill>
                <a:schemeClr val="dk1"/>
              </a:solidFill>
            </a:endParaRPr>
          </a:p>
          <a:p>
            <a:pPr indent="0" lvl="0" marL="0" rtl="0" algn="l">
              <a:spcBef>
                <a:spcPts val="1200"/>
              </a:spcBef>
              <a:spcAft>
                <a:spcPts val="0"/>
              </a:spcAft>
              <a:buSzPts val="770"/>
              <a:buNone/>
            </a:pPr>
            <a:r>
              <a:rPr lang="es" sz="1200">
                <a:solidFill>
                  <a:schemeClr val="dk1"/>
                </a:solidFill>
              </a:rPr>
              <a:t>∙ </a:t>
            </a:r>
            <a:r>
              <a:rPr b="1" lang="es" sz="1200">
                <a:solidFill>
                  <a:schemeClr val="dk1"/>
                </a:solidFill>
              </a:rPr>
              <a:t>Consolidar las lecciones aprendidas que dejan los incidentes de seguridad  de la información y su gestión para aprender</a:t>
            </a:r>
            <a:r>
              <a:rPr lang="es" sz="1200">
                <a:solidFill>
                  <a:schemeClr val="dk1"/>
                </a:solidFill>
              </a:rPr>
              <a:t> </a:t>
            </a:r>
            <a:endParaRPr sz="1200">
              <a:solidFill>
                <a:schemeClr val="dk1"/>
              </a:solidFill>
            </a:endParaRPr>
          </a:p>
          <a:p>
            <a:pPr indent="0" lvl="0" marL="0" rtl="0" algn="l">
              <a:spcBef>
                <a:spcPts val="1200"/>
              </a:spcBef>
              <a:spcAft>
                <a:spcPts val="0"/>
              </a:spcAft>
              <a:buClr>
                <a:schemeClr val="dk1"/>
              </a:buClr>
              <a:buSzPts val="770"/>
              <a:buFont typeface="Arial"/>
              <a:buNone/>
            </a:pPr>
            <a:r>
              <a:rPr lang="es" sz="1200">
                <a:solidFill>
                  <a:schemeClr val="dk1"/>
                </a:solidFill>
              </a:rPr>
              <a:t>∙ </a:t>
            </a:r>
            <a:r>
              <a:rPr b="1" lang="es" sz="1200">
                <a:solidFill>
                  <a:schemeClr val="dk1"/>
                </a:solidFill>
              </a:rPr>
              <a:t>Definir los mecanismos que permitan cuantificar y monitorear los tipos,  volúmenes y costos de los incidente</a:t>
            </a:r>
            <a:r>
              <a:rPr lang="es" sz="1200">
                <a:solidFill>
                  <a:schemeClr val="dk1"/>
                </a:solidFill>
              </a:rPr>
              <a:t>s∙ Definir los procedimientos formales de reporte y escalada de los incidentes  de seguridad</a:t>
            </a:r>
            <a:r>
              <a:rPr lang="es" sz="1200"/>
              <a:t>. </a:t>
            </a:r>
            <a:endParaRPr sz="1200"/>
          </a:p>
          <a:p>
            <a:pPr indent="0" lvl="0" marL="0" rtl="0" algn="l">
              <a:spcBef>
                <a:spcPts val="1200"/>
              </a:spcBef>
              <a:spcAft>
                <a:spcPts val="1200"/>
              </a:spcAft>
              <a:buClr>
                <a:schemeClr val="dk1"/>
              </a:buClr>
              <a:buSzPts val="770"/>
              <a:buFont typeface="Arial"/>
              <a:buNone/>
            </a:pPr>
            <a:r>
              <a:rPr lang="es" sz="1200"/>
              <a: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89325"/>
            <a:ext cx="8520600" cy="43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770"/>
              <a:buFont typeface="Arial"/>
              <a:buNone/>
            </a:pPr>
            <a:r>
              <a:rPr lang="es" sz="1200"/>
              <a:t> </a:t>
            </a:r>
            <a:endParaRPr sz="1200"/>
          </a:p>
          <a:p>
            <a:pPr indent="0" lvl="0" marL="0" rtl="0" algn="l">
              <a:spcBef>
                <a:spcPts val="1200"/>
              </a:spcBef>
              <a:spcAft>
                <a:spcPts val="0"/>
              </a:spcAft>
              <a:buClr>
                <a:schemeClr val="dk1"/>
              </a:buClr>
              <a:buSzPts val="770"/>
              <a:buFont typeface="Arial"/>
              <a:buNone/>
            </a:pPr>
            <a:r>
              <a:rPr lang="es" sz="1500">
                <a:solidFill>
                  <a:schemeClr val="dk1"/>
                </a:solidFill>
              </a:rPr>
              <a:t>Para lograr estos objetivos, la gestión de incidentes de seguridad de la información  involucra los siguientes procesos de manera cíclica como lo muestra la imagen: </a:t>
            </a:r>
            <a:endParaRPr sz="1500">
              <a:solidFill>
                <a:schemeClr val="dk1"/>
              </a:solidFill>
            </a:endParaRPr>
          </a:p>
          <a:p>
            <a:pPr indent="0" lvl="0" marL="0" rtl="0" algn="l">
              <a:spcBef>
                <a:spcPts val="1200"/>
              </a:spcBef>
              <a:spcAft>
                <a:spcPts val="0"/>
              </a:spcAft>
              <a:buClr>
                <a:schemeClr val="dk1"/>
              </a:buClr>
              <a:buSzPts val="770"/>
              <a:buFont typeface="Arial"/>
              <a:buNone/>
            </a:pPr>
            <a:r>
              <a:rPr lang="es" sz="1500">
                <a:solidFill>
                  <a:schemeClr val="dk1"/>
                </a:solidFill>
              </a:rPr>
              <a:t>∙ Planificación y preparación para la gestión del Incidente</a:t>
            </a:r>
            <a:endParaRPr sz="1500">
              <a:solidFill>
                <a:schemeClr val="dk1"/>
              </a:solidFill>
            </a:endParaRPr>
          </a:p>
          <a:p>
            <a:pPr indent="0" lvl="0" marL="0" rtl="0" algn="l">
              <a:spcBef>
                <a:spcPts val="1200"/>
              </a:spcBef>
              <a:spcAft>
                <a:spcPts val="0"/>
              </a:spcAft>
              <a:buClr>
                <a:schemeClr val="dk1"/>
              </a:buClr>
              <a:buSzPts val="770"/>
              <a:buFont typeface="Arial"/>
              <a:buNone/>
            </a:pPr>
            <a:r>
              <a:rPr lang="es" sz="1500">
                <a:solidFill>
                  <a:schemeClr val="dk1"/>
                </a:solidFill>
              </a:rPr>
              <a:t>∙ Detección y análisis. </a:t>
            </a:r>
            <a:endParaRPr sz="1500">
              <a:solidFill>
                <a:schemeClr val="dk1"/>
              </a:solidFill>
            </a:endParaRPr>
          </a:p>
          <a:p>
            <a:pPr indent="0" lvl="0" marL="0" rtl="0" algn="l">
              <a:spcBef>
                <a:spcPts val="1200"/>
              </a:spcBef>
              <a:spcAft>
                <a:spcPts val="0"/>
              </a:spcAft>
              <a:buClr>
                <a:schemeClr val="dk1"/>
              </a:buClr>
              <a:buSzPts val="770"/>
              <a:buFont typeface="Arial"/>
              <a:buNone/>
            </a:pPr>
            <a:r>
              <a:rPr lang="es" sz="1500">
                <a:solidFill>
                  <a:schemeClr val="dk1"/>
                </a:solidFill>
              </a:rPr>
              <a:t>∙ Contención, erradicación y recuperación. </a:t>
            </a:r>
            <a:endParaRPr sz="1500">
              <a:solidFill>
                <a:schemeClr val="dk1"/>
              </a:solidFill>
            </a:endParaRPr>
          </a:p>
          <a:p>
            <a:pPr indent="0" lvl="0" marL="0" rtl="0" algn="l">
              <a:spcBef>
                <a:spcPts val="1200"/>
              </a:spcBef>
              <a:spcAft>
                <a:spcPts val="0"/>
              </a:spcAft>
              <a:buClr>
                <a:schemeClr val="dk1"/>
              </a:buClr>
              <a:buSzPts val="770"/>
              <a:buFont typeface="Arial"/>
              <a:buNone/>
            </a:pPr>
            <a:r>
              <a:rPr lang="es" sz="1500">
                <a:solidFill>
                  <a:schemeClr val="dk1"/>
                </a:solidFill>
              </a:rPr>
              <a:t>∙ Actividades Post-Incidente. </a:t>
            </a:r>
            <a:endParaRPr sz="1500">
              <a:solidFill>
                <a:schemeClr val="dk1"/>
              </a:solidFill>
            </a:endParaRPr>
          </a:p>
          <a:p>
            <a:pPr indent="0" lvl="0" marL="0" rtl="0" algn="l">
              <a:spcBef>
                <a:spcPts val="1200"/>
              </a:spcBef>
              <a:spcAft>
                <a:spcPts val="0"/>
              </a:spcAft>
              <a:buClr>
                <a:schemeClr val="dk1"/>
              </a:buClr>
              <a:buSzPts val="770"/>
              <a:buFont typeface="Arial"/>
              <a:buNone/>
            </a:pPr>
            <a:r>
              <a:rPr lang="es" sz="1500">
                <a:solidFill>
                  <a:schemeClr val="dk1"/>
                </a:solidFill>
              </a:rPr>
              <a:t>Esta guía le permitirá a las entidades estar preparadas para afrontar cada una de  las etapas anteriores, y adicionalmente definiendo responsabilidades y  procedimientos para asegurar una respuesta rápida, eficaz y ordenada a los  incidentes de seguridad de la información. </a:t>
            </a:r>
            <a:endParaRPr sz="1500">
              <a:solidFill>
                <a:schemeClr val="dk1"/>
              </a:solidFill>
            </a:endParaRPr>
          </a:p>
          <a:p>
            <a:pPr indent="0" lvl="0" marL="0" rtl="0" algn="l">
              <a:spcBef>
                <a:spcPts val="1200"/>
              </a:spcBef>
              <a:spcAft>
                <a:spcPts val="1200"/>
              </a:spcAft>
              <a:buNone/>
            </a:pPr>
            <a:r>
              <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11700" y="1262199"/>
            <a:ext cx="8619949" cy="1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0"/>
            <a:ext cx="8520600" cy="5017200"/>
          </a:xfrm>
          <a:prstGeom prst="rect">
            <a:avLst/>
          </a:prstGeom>
        </p:spPr>
        <p:txBody>
          <a:bodyPr anchorCtr="0" anchor="t" bIns="91425" lIns="91425" spcFirstLastPara="1" rIns="91425" wrap="square" tIns="91425">
            <a:normAutofit/>
          </a:bodyPr>
          <a:lstStyle/>
          <a:p>
            <a:pPr indent="-5638" lvl="0" marL="839368" marR="297454" rtl="0" algn="l">
              <a:lnSpc>
                <a:spcPct val="143276"/>
              </a:lnSpc>
              <a:spcBef>
                <a:spcPts val="1192"/>
              </a:spcBef>
              <a:spcAft>
                <a:spcPts val="0"/>
              </a:spcAft>
              <a:buClr>
                <a:schemeClr val="dk1"/>
              </a:buClr>
              <a:buSzPts val="1100"/>
              <a:buFont typeface="Arial"/>
              <a:buNone/>
            </a:pPr>
            <a:r>
              <a:rPr b="1" lang="es" sz="1500">
                <a:solidFill>
                  <a:schemeClr val="dk1"/>
                </a:solidFill>
              </a:rPr>
              <a:t>Detección Identificación y Gestión de Elementos Indicadores de un  Incidente </a:t>
            </a:r>
            <a:endParaRPr b="1" sz="1500">
              <a:solidFill>
                <a:schemeClr val="dk1"/>
              </a:solidFill>
            </a:endParaRPr>
          </a:p>
          <a:p>
            <a:pPr indent="6248" lvl="0" marL="834948" marR="295371" rtl="0" algn="l">
              <a:lnSpc>
                <a:spcPct val="109956"/>
              </a:lnSpc>
              <a:spcBef>
                <a:spcPts val="159"/>
              </a:spcBef>
              <a:spcAft>
                <a:spcPts val="0"/>
              </a:spcAft>
              <a:buClr>
                <a:schemeClr val="dk1"/>
              </a:buClr>
              <a:buSzPts val="1100"/>
              <a:buFont typeface="Arial"/>
              <a:buNone/>
            </a:pPr>
            <a:r>
              <a:rPr lang="es" sz="1300">
                <a:solidFill>
                  <a:schemeClr val="dk1"/>
                </a:solidFill>
              </a:rPr>
              <a:t>Los indicadores son los eventos que nos señalan que posiblemente un incidente ha  ocurrido generalmente algunos de estos elementos son: </a:t>
            </a:r>
            <a:endParaRPr sz="1300">
              <a:solidFill>
                <a:schemeClr val="dk1"/>
              </a:solidFill>
            </a:endParaRPr>
          </a:p>
          <a:p>
            <a:pPr indent="0" lvl="0" marL="1066139" rtl="0" algn="l">
              <a:lnSpc>
                <a:spcPct val="100000"/>
              </a:lnSpc>
              <a:spcBef>
                <a:spcPts val="1144"/>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Alertas en sistemas de seguridad </a:t>
            </a:r>
            <a:endParaRPr sz="1300">
              <a:solidFill>
                <a:schemeClr val="dk1"/>
              </a:solidFill>
            </a:endParaRPr>
          </a:p>
          <a:p>
            <a:pPr indent="0" lvl="0" marL="1066139" rtl="0" algn="l">
              <a:lnSpc>
                <a:spcPct val="100000"/>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Caídas de servidores  </a:t>
            </a:r>
            <a:endParaRPr sz="1300">
              <a:solidFill>
                <a:schemeClr val="dk1"/>
              </a:solidFill>
            </a:endParaRPr>
          </a:p>
          <a:p>
            <a:pPr indent="0" lvl="0" marL="1066139" rtl="0" algn="l">
              <a:lnSpc>
                <a:spcPct val="100000"/>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Reportes de usuarios </a:t>
            </a:r>
            <a:endParaRPr sz="1300">
              <a:solidFill>
                <a:schemeClr val="dk1"/>
              </a:solidFill>
            </a:endParaRPr>
          </a:p>
          <a:p>
            <a:pPr indent="0" lvl="0" marL="1066139" rtl="0" algn="l">
              <a:lnSpc>
                <a:spcPct val="100000"/>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Software antivirus dando informes </a:t>
            </a:r>
            <a:endParaRPr sz="1300">
              <a:solidFill>
                <a:schemeClr val="dk1"/>
              </a:solidFill>
            </a:endParaRPr>
          </a:p>
          <a:p>
            <a:pPr indent="0" lvl="0" marL="1066139" rtl="0" algn="l">
              <a:lnSpc>
                <a:spcPct val="100000"/>
              </a:lnSpc>
              <a:spcBef>
                <a:spcPts val="280"/>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Otros funcionamientos fuera de lo normal del sistema </a:t>
            </a:r>
            <a:endParaRPr sz="1300">
              <a:solidFill>
                <a:schemeClr val="dk1"/>
              </a:solidFill>
            </a:endParaRPr>
          </a:p>
          <a:p>
            <a:pPr indent="2743" lvl="0" marL="838453" marR="299053" rtl="0" algn="just">
              <a:lnSpc>
                <a:spcPct val="110025"/>
              </a:lnSpc>
              <a:spcBef>
                <a:spcPts val="1180"/>
              </a:spcBef>
              <a:spcAft>
                <a:spcPts val="0"/>
              </a:spcAft>
              <a:buClr>
                <a:schemeClr val="dk1"/>
              </a:buClr>
              <a:buSzPts val="1100"/>
              <a:buFont typeface="Arial"/>
              <a:buNone/>
            </a:pPr>
            <a:r>
              <a:rPr lang="es" sz="1300">
                <a:solidFill>
                  <a:schemeClr val="dk1"/>
                </a:solidFill>
              </a:rPr>
              <a:t>La identificación y gestión de elementos que alertan sobre un incidente nos proveen  información que puede alertarnos sobre la futura ocurrencia del mismo y preparar  procedimientos para minimizar su impacto. Algunos de estos elementos pueden ser: </a:t>
            </a:r>
            <a:endParaRPr sz="1300">
              <a:solidFill>
                <a:schemeClr val="dk1"/>
              </a:solidFill>
            </a:endParaRPr>
          </a:p>
          <a:p>
            <a:pPr indent="0" lvl="0" marL="1066139" rtl="0" algn="l">
              <a:lnSpc>
                <a:spcPct val="100000"/>
              </a:lnSpc>
              <a:spcBef>
                <a:spcPts val="1143"/>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Logs de servidores </a:t>
            </a:r>
            <a:endParaRPr sz="1300">
              <a:solidFill>
                <a:schemeClr val="dk1"/>
              </a:solidFill>
            </a:endParaRPr>
          </a:p>
          <a:p>
            <a:pPr indent="0" lvl="0" marL="1066139" rtl="0" algn="l">
              <a:lnSpc>
                <a:spcPct val="100000"/>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Logs de aplicaciones  </a:t>
            </a:r>
            <a:endParaRPr sz="1300">
              <a:solidFill>
                <a:schemeClr val="dk1"/>
              </a:solidFill>
            </a:endParaRPr>
          </a:p>
          <a:p>
            <a:pPr indent="0" lvl="0" marL="1066139" rtl="0" algn="l">
              <a:lnSpc>
                <a:spcPct val="100000"/>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Logs de herramientas de seguridad </a:t>
            </a:r>
            <a:endParaRPr sz="1300">
              <a:solidFill>
                <a:schemeClr val="dk1"/>
              </a:solidFill>
            </a:endParaRPr>
          </a:p>
          <a:p>
            <a:pPr indent="-225552" lvl="0" marL="1291691" marR="299511" rtl="0" algn="l">
              <a:lnSpc>
                <a:spcPct val="110788"/>
              </a:lnSpc>
              <a:spcBef>
                <a:spcPts val="268"/>
              </a:spcBef>
              <a:spcAft>
                <a:spcPts val="0"/>
              </a:spcAft>
              <a:buClr>
                <a:schemeClr val="dk1"/>
              </a:buClr>
              <a:buSzPts val="1100"/>
              <a:buFont typeface="Arial"/>
              <a:buNone/>
            </a:pPr>
            <a:r>
              <a:rPr lang="es" sz="1300">
                <a:solidFill>
                  <a:schemeClr val="dk1"/>
                </a:solidFill>
                <a:latin typeface="Noto Sans Symbols"/>
                <a:ea typeface="Noto Sans Symbols"/>
                <a:cs typeface="Noto Sans Symbols"/>
                <a:sym typeface="Noto Sans Symbols"/>
              </a:rPr>
              <a:t>∙ </a:t>
            </a:r>
            <a:r>
              <a:rPr lang="es" sz="1300">
                <a:solidFill>
                  <a:schemeClr val="dk1"/>
                </a:solidFill>
              </a:rPr>
              <a:t>Cualquier otra herramienta que permita la identificación de un incidente de  seguridad </a:t>
            </a:r>
            <a:endParaRPr sz="1300">
              <a:solidFill>
                <a:schemeClr val="dk1"/>
              </a:solidFill>
            </a:endParaRPr>
          </a:p>
          <a:p>
            <a:pPr indent="4267" lvl="0" marL="838453" marR="300426" rtl="0" algn="l">
              <a:lnSpc>
                <a:spcPct val="110788"/>
              </a:lnSpc>
              <a:spcBef>
                <a:spcPts val="1050"/>
              </a:spcBef>
              <a:spcAft>
                <a:spcPts val="0"/>
              </a:spcAft>
              <a:buClr>
                <a:schemeClr val="dk1"/>
              </a:buClr>
              <a:buSzPts val="1100"/>
              <a:buFont typeface="Arial"/>
              <a:buNone/>
            </a:pPr>
            <a:r>
              <a:rPr lang="es" sz="1300">
                <a:solidFill>
                  <a:schemeClr val="dk1"/>
                </a:solidFill>
              </a:rPr>
              <a:t>En la entidad debe existir un listado de fuentes generadoras de eventos que  permitan la identificación de un incidente de seguridad de la información.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