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9a577388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9a577388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9a577388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9a577388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9a577388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9a577388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9a577388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9a577388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9a577388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9a577388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d9a577388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9a577388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9a577388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9a577388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9a577388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9a577388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9a577388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9a577388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9a577388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9a577388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9a577388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9a577388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9a577388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9a577388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incibe.es/protege-tu-empresa/blog/porque-veces-pasa-y-si-contrato-ciberseguro"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incibe.es/protege-tu-empresa/blog/filtro/testimonios" TargetMode="External"/><Relationship Id="rId4" Type="http://schemas.openxmlformats.org/officeDocument/2006/relationships/hyperlink" Target="https://www.incibe.es/protege-tu-empresa/guias/gestion-riesgos-guia-empresari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78675"/>
            <a:ext cx="8520600" cy="567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s" sz="2650">
                <a:highlight>
                  <a:srgbClr val="F5F5F5"/>
                </a:highlight>
              </a:rPr>
              <a:t>Análisis de riesgos en 6 pasos</a:t>
            </a:r>
            <a:endParaRPr b="1" sz="6800"/>
          </a:p>
        </p:txBody>
      </p:sp>
      <p:sp>
        <p:nvSpPr>
          <p:cNvPr id="55" name="Google Shape;55;p13"/>
          <p:cNvSpPr txBox="1"/>
          <p:nvPr>
            <p:ph idx="1" type="subTitle"/>
          </p:nvPr>
        </p:nvSpPr>
        <p:spPr>
          <a:xfrm>
            <a:off x="311700" y="1293775"/>
            <a:ext cx="8520600" cy="3392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050">
                <a:highlight>
                  <a:srgbClr val="FFFFFF"/>
                </a:highlight>
              </a:rPr>
              <a:t>Cálculo del riesgo</a:t>
            </a:r>
            <a:endParaRPr sz="3800"/>
          </a:p>
        </p:txBody>
      </p:sp>
      <p:sp>
        <p:nvSpPr>
          <p:cNvPr id="113" name="Google Shape;113;p22"/>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s" sz="1550">
                <a:solidFill>
                  <a:schemeClr val="dk1"/>
                </a:solidFill>
                <a:highlight>
                  <a:srgbClr val="FFFFFF"/>
                </a:highlight>
              </a:rPr>
              <a:t>A la hora de calcular el riesgo, si hemos optado por hacer el análisis cuantitativo, calcularemos multiplicando los factores probabilidad e impacto:</a:t>
            </a:r>
            <a:endParaRPr sz="1550">
              <a:solidFill>
                <a:schemeClr val="dk1"/>
              </a:solidFill>
              <a:highlight>
                <a:srgbClr val="FFFFFF"/>
              </a:highlight>
            </a:endParaRPr>
          </a:p>
          <a:p>
            <a:pPr indent="0" lvl="0" marL="0" rtl="0" algn="ctr">
              <a:spcBef>
                <a:spcPts val="800"/>
              </a:spcBef>
              <a:spcAft>
                <a:spcPts val="0"/>
              </a:spcAft>
              <a:buClr>
                <a:schemeClr val="dk1"/>
              </a:buClr>
              <a:buSzPts val="1100"/>
              <a:buFont typeface="Arial"/>
              <a:buNone/>
            </a:pPr>
            <a:r>
              <a:rPr lang="es" sz="1550">
                <a:solidFill>
                  <a:schemeClr val="dk1"/>
                </a:solidFill>
                <a:highlight>
                  <a:srgbClr val="FFFFFF"/>
                </a:highlight>
              </a:rPr>
              <a:t>RIESGO = PROBABILIDAD x IMPACTO.</a:t>
            </a:r>
            <a:endParaRPr sz="1550">
              <a:solidFill>
                <a:schemeClr val="dk1"/>
              </a:solidFill>
              <a:highlight>
                <a:srgbClr val="FFFFFF"/>
              </a:highlight>
            </a:endParaRPr>
          </a:p>
          <a:p>
            <a:pPr indent="0" lvl="0" marL="0" rtl="0" algn="just">
              <a:spcBef>
                <a:spcPts val="800"/>
              </a:spcBef>
              <a:spcAft>
                <a:spcPts val="0"/>
              </a:spcAft>
              <a:buNone/>
            </a:pPr>
            <a:r>
              <a:rPr lang="es" sz="1550">
                <a:solidFill>
                  <a:schemeClr val="dk1"/>
                </a:solidFill>
                <a:highlight>
                  <a:srgbClr val="FFFFFF"/>
                </a:highlight>
              </a:rPr>
              <a:t>Si por el contrario hemos optado por el análisis cualitativo, haremos uso de una matriz de riesgo como la que se muestra a continuación:</a:t>
            </a:r>
            <a:endParaRPr sz="1550">
              <a:solidFill>
                <a:schemeClr val="dk1"/>
              </a:solidFill>
              <a:highlight>
                <a:srgbClr val="FFFFFF"/>
              </a:highlight>
            </a:endParaRPr>
          </a:p>
          <a:p>
            <a:pPr indent="0" lvl="0" marL="0" rtl="0" algn="just">
              <a:spcBef>
                <a:spcPts val="800"/>
              </a:spcBef>
              <a:spcAft>
                <a:spcPts val="0"/>
              </a:spcAft>
              <a:buClr>
                <a:schemeClr val="dk1"/>
              </a:buClr>
              <a:buSzPts val="1100"/>
              <a:buFont typeface="Arial"/>
              <a:buNone/>
            </a:pPr>
            <a:r>
              <a:t/>
            </a:r>
            <a:endParaRPr sz="1550">
              <a:solidFill>
                <a:schemeClr val="dk1"/>
              </a:solidFill>
              <a:highlight>
                <a:srgbClr val="FFFFFF"/>
              </a:highlight>
            </a:endParaRPr>
          </a:p>
          <a:p>
            <a:pPr indent="0" lvl="0" marL="0" rtl="0" algn="l">
              <a:spcBef>
                <a:spcPts val="800"/>
              </a:spcBef>
              <a:spcAft>
                <a:spcPts val="1200"/>
              </a:spcAft>
              <a:buNone/>
            </a:pPr>
            <a:r>
              <a:rPr lang="es"/>
              <a:t> </a:t>
            </a:r>
            <a:endParaRPr/>
          </a:p>
        </p:txBody>
      </p:sp>
      <p:pic>
        <p:nvPicPr>
          <p:cNvPr id="114" name="Google Shape;114;p22"/>
          <p:cNvPicPr preferRelativeResize="0"/>
          <p:nvPr/>
        </p:nvPicPr>
        <p:blipFill>
          <a:blip r:embed="rId3">
            <a:alphaModFix/>
          </a:blip>
          <a:stretch>
            <a:fillRect/>
          </a:stretch>
        </p:blipFill>
        <p:spPr>
          <a:xfrm>
            <a:off x="0" y="2736226"/>
            <a:ext cx="9144001" cy="2482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p:txBody>
      </p:sp>
      <p:sp>
        <p:nvSpPr>
          <p:cNvPr id="120" name="Google Shape;120;p23"/>
          <p:cNvSpPr txBox="1"/>
          <p:nvPr>
            <p:ph idx="1" type="body"/>
          </p:nvPr>
        </p:nvSpPr>
        <p:spPr>
          <a:xfrm>
            <a:off x="311700" y="328950"/>
            <a:ext cx="8520600" cy="423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450">
                <a:solidFill>
                  <a:schemeClr val="dk1"/>
                </a:solidFill>
                <a:highlight>
                  <a:srgbClr val="FFFFFF"/>
                </a:highlight>
              </a:rPr>
              <a:t>Tal y como indicábamos, cuando vayamos a estimar la probabilidad y el impacto debemos tener en cuenta las vulnerabilidades y salvaguardas existentes.                                                                       </a:t>
            </a:r>
            <a:r>
              <a:rPr i="1" lang="es" sz="1450">
                <a:solidFill>
                  <a:schemeClr val="dk1"/>
                </a:solidFill>
                <a:highlight>
                  <a:srgbClr val="FFFFFF"/>
                </a:highlight>
              </a:rPr>
              <a:t>Por ejemplo,</a:t>
            </a:r>
            <a:r>
              <a:rPr lang="es" sz="1450">
                <a:solidFill>
                  <a:schemeClr val="dk1"/>
                </a:solidFill>
                <a:highlight>
                  <a:srgbClr val="FFFFFF"/>
                </a:highlight>
              </a:rPr>
              <a:t> la caída del servidor principal podría tener un impacto alto para el negocio.                   Sin embargo, si existe una solución de alta disponibilidad (</a:t>
            </a:r>
            <a:r>
              <a:rPr i="1" lang="es" sz="1450">
                <a:solidFill>
                  <a:schemeClr val="dk1"/>
                </a:solidFill>
                <a:highlight>
                  <a:srgbClr val="FFFFFF"/>
                </a:highlight>
              </a:rPr>
              <a:t>Ej</a:t>
            </a:r>
            <a:r>
              <a:rPr lang="es" sz="1450">
                <a:solidFill>
                  <a:schemeClr val="dk1"/>
                </a:solidFill>
                <a:highlight>
                  <a:srgbClr val="FFFFFF"/>
                </a:highlight>
              </a:rPr>
              <a:t>. Servidores redundados), podemos considerar que el impacto será medio ya que estas medidas de seguridad harán que los procesos de negocio no se vean gravemente afectados por la caída del servidor.                                                    Si por el contrario hemos identificado vulnerabilidades asociadas al activo, aplicaremos una penalización a la hora de estimar el impacto. </a:t>
            </a:r>
            <a:r>
              <a:rPr i="1" lang="es" sz="1450">
                <a:solidFill>
                  <a:schemeClr val="dk1"/>
                </a:solidFill>
                <a:highlight>
                  <a:srgbClr val="FFFFFF"/>
                </a:highlight>
              </a:rPr>
              <a:t>Por ejemplo</a:t>
            </a:r>
            <a:r>
              <a:rPr lang="es" sz="1450">
                <a:solidFill>
                  <a:schemeClr val="dk1"/>
                </a:solidFill>
                <a:highlight>
                  <a:srgbClr val="FFFFFF"/>
                </a:highlight>
              </a:rPr>
              <a:t>, si los equipos de climatización del CPD no han recibido el mantenimiento recomendado por el fabricante, incrementaremos el impacto de amenazas como “condiciones ambientales inadecuadas” o “malfuncionamiento de los equipos debido a altas temperaturas”.</a:t>
            </a:r>
            <a:endParaRPr sz="22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0000"/>
              </a:lnSpc>
              <a:spcBef>
                <a:spcPts val="1900"/>
              </a:spcBef>
              <a:spcAft>
                <a:spcPts val="0"/>
              </a:spcAft>
              <a:buClr>
                <a:schemeClr val="dk1"/>
              </a:buClr>
              <a:buSzPct val="48529"/>
              <a:buFont typeface="Arial"/>
              <a:buNone/>
            </a:pPr>
            <a:r>
              <a:rPr b="1" lang="es" sz="2266">
                <a:highlight>
                  <a:srgbClr val="FFFFFF"/>
                </a:highlight>
              </a:rPr>
              <a:t>Fase 6. Tratar el riesgo</a:t>
            </a:r>
            <a:endParaRPr b="1" sz="2266">
              <a:highlight>
                <a:srgbClr val="FFFFFF"/>
              </a:highlight>
            </a:endParaRPr>
          </a:p>
          <a:p>
            <a:pPr indent="0" lvl="0" marL="0" rtl="0" algn="l">
              <a:spcBef>
                <a:spcPts val="1100"/>
              </a:spcBef>
              <a:spcAft>
                <a:spcPts val="0"/>
              </a:spcAft>
              <a:buNone/>
            </a:pPr>
            <a:r>
              <a:t/>
            </a:r>
            <a:endParaRPr/>
          </a:p>
        </p:txBody>
      </p:sp>
      <p:sp>
        <p:nvSpPr>
          <p:cNvPr id="126" name="Google Shape;126;p24"/>
          <p:cNvSpPr txBox="1"/>
          <p:nvPr>
            <p:ph idx="1" type="body"/>
          </p:nvPr>
        </p:nvSpPr>
        <p:spPr>
          <a:xfrm>
            <a:off x="311700" y="1152475"/>
            <a:ext cx="8520600" cy="39909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44995"/>
              <a:buFont typeface="Arial"/>
              <a:buNone/>
            </a:pPr>
            <a:r>
              <a:rPr lang="es" sz="2444">
                <a:solidFill>
                  <a:schemeClr val="dk1"/>
                </a:solidFill>
              </a:rPr>
              <a:t>Una vez calculado el riesgo, debemos tratar aquellos riesgos que superen un límite que nosotros mismos hayamos establecido.                                                                                                                                     Por ejemplo, trataremos aquellos riesgos cuyo valor sea superior a “2” o superior a “Medio” en caso de que hayamos hecho el cálculo en términos cualitativos. A la hora de tratar el riesgo, existen cuatro estrategias principales:</a:t>
            </a:r>
            <a:endParaRPr sz="2444">
              <a:solidFill>
                <a:schemeClr val="dk1"/>
              </a:solidFill>
            </a:endParaRPr>
          </a:p>
          <a:p>
            <a:pPr indent="-325623" lvl="0" marL="457200" rtl="0" algn="l">
              <a:spcBef>
                <a:spcPts val="1200"/>
              </a:spcBef>
              <a:spcAft>
                <a:spcPts val="0"/>
              </a:spcAft>
              <a:buClr>
                <a:schemeClr val="dk1"/>
              </a:buClr>
              <a:buSzPct val="100000"/>
              <a:buChar char="●"/>
            </a:pPr>
            <a:r>
              <a:rPr lang="es" sz="2444">
                <a:solidFill>
                  <a:schemeClr val="dk1"/>
                </a:solidFill>
              </a:rPr>
              <a:t>Transferir el riesgo a un tercero. Por ejemplo, contratando un </a:t>
            </a:r>
            <a:r>
              <a:rPr lang="es" sz="2444" u="sng">
                <a:solidFill>
                  <a:schemeClr val="dk1"/>
                </a:solidFill>
                <a:hlinkClick r:id="rId3">
                  <a:extLst>
                    <a:ext uri="{A12FA001-AC4F-418D-AE19-62706E023703}">
                      <ahyp:hlinkClr val="tx"/>
                    </a:ext>
                  </a:extLst>
                </a:hlinkClick>
              </a:rPr>
              <a:t>seguro </a:t>
            </a:r>
            <a:r>
              <a:rPr lang="es" sz="2444">
                <a:solidFill>
                  <a:schemeClr val="dk1"/>
                </a:solidFill>
              </a:rPr>
              <a:t>que cubra los daños a terceros ocasionados por fugas de información.</a:t>
            </a:r>
            <a:endParaRPr sz="2444">
              <a:solidFill>
                <a:schemeClr val="dk1"/>
              </a:solidFill>
            </a:endParaRPr>
          </a:p>
          <a:p>
            <a:pPr indent="-325623" lvl="0" marL="457200" rtl="0" algn="l">
              <a:spcBef>
                <a:spcPts val="0"/>
              </a:spcBef>
              <a:spcAft>
                <a:spcPts val="0"/>
              </a:spcAft>
              <a:buClr>
                <a:schemeClr val="dk1"/>
              </a:buClr>
              <a:buSzPct val="100000"/>
              <a:buChar char="●"/>
            </a:pPr>
            <a:r>
              <a:rPr lang="es" sz="2444">
                <a:solidFill>
                  <a:schemeClr val="dk1"/>
                </a:solidFill>
              </a:rPr>
              <a:t>Eliminar el riesgo. Por ejemplo, eliminando un proceso o sistema que está sujeto a un riesgo elevado. En el caso práctico que hemos expuesto, podríamos eliminar la wifi de cortesía para dar servicio a los clientes si no es estrictamente necesario.</a:t>
            </a:r>
            <a:endParaRPr sz="2444">
              <a:solidFill>
                <a:schemeClr val="dk1"/>
              </a:solidFill>
            </a:endParaRPr>
          </a:p>
          <a:p>
            <a:pPr indent="-325623" lvl="0" marL="457200" rtl="0" algn="l">
              <a:spcBef>
                <a:spcPts val="0"/>
              </a:spcBef>
              <a:spcAft>
                <a:spcPts val="0"/>
              </a:spcAft>
              <a:buClr>
                <a:schemeClr val="dk1"/>
              </a:buClr>
              <a:buSzPct val="100000"/>
              <a:buChar char="●"/>
            </a:pPr>
            <a:r>
              <a:rPr lang="es" sz="2444">
                <a:solidFill>
                  <a:schemeClr val="dk1"/>
                </a:solidFill>
              </a:rPr>
              <a:t>Asumir el riesgo, siempre justificadamente. Por ejemplo, el coste de instalar un grupo electrógeno puede ser demasiado alto y por tanto, la organización puede optar por asumir.</a:t>
            </a:r>
            <a:endParaRPr sz="2444">
              <a:solidFill>
                <a:schemeClr val="dk1"/>
              </a:solidFill>
            </a:endParaRPr>
          </a:p>
          <a:p>
            <a:pPr indent="-325623" lvl="0" marL="457200" rtl="0" algn="l">
              <a:spcBef>
                <a:spcPts val="0"/>
              </a:spcBef>
              <a:spcAft>
                <a:spcPts val="0"/>
              </a:spcAft>
              <a:buClr>
                <a:schemeClr val="dk1"/>
              </a:buClr>
              <a:buSzPct val="100000"/>
              <a:buChar char="●"/>
            </a:pPr>
            <a:r>
              <a:rPr lang="es" sz="2444">
                <a:solidFill>
                  <a:schemeClr val="dk1"/>
                </a:solidFill>
              </a:rPr>
              <a:t>Implantar medidas para mitigarlo. Por ejemplo, contratando un acceso a internet de respaldo para poder acceder a los servicios en la nube en caso de que la línea principal haya caído.</a:t>
            </a:r>
            <a:endParaRPr sz="2094">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450">
                <a:solidFill>
                  <a:schemeClr val="dk1"/>
                </a:solidFill>
                <a:highlight>
                  <a:srgbClr val="FFFFFF"/>
                </a:highlight>
              </a:rPr>
              <a:t>Por último, cabe señalar que como realizamos este análisis de riesgos en el contexto de una  </a:t>
            </a:r>
            <a:r>
              <a:rPr b="1" lang="es" sz="1450">
                <a:solidFill>
                  <a:schemeClr val="dk1"/>
                </a:solidFill>
                <a:highlight>
                  <a:srgbClr val="FFFFFF"/>
                </a:highlight>
              </a:rPr>
              <a:t>Política de Seguridad</a:t>
            </a:r>
            <a:r>
              <a:rPr lang="es" sz="1450">
                <a:solidFill>
                  <a:schemeClr val="dk1"/>
                </a:solidFill>
                <a:highlight>
                  <a:srgbClr val="FFFFFF"/>
                </a:highlight>
              </a:rPr>
              <a:t>, las acciones e iniciativas para tratar los riesgos pasarán a formar parte del mismo.    Por lo tanto, </a:t>
            </a:r>
            <a:r>
              <a:rPr lang="es" sz="1450" u="sng">
                <a:solidFill>
                  <a:schemeClr val="dk1"/>
                </a:solidFill>
                <a:highlight>
                  <a:srgbClr val="FFFFFF"/>
                </a:highlight>
              </a:rPr>
              <a:t>deberemos clasificarlas y priorizarlas</a:t>
            </a:r>
            <a:r>
              <a:rPr lang="es" sz="1450">
                <a:solidFill>
                  <a:schemeClr val="dk1"/>
                </a:solidFill>
                <a:highlight>
                  <a:srgbClr val="FFFFFF"/>
                </a:highlight>
              </a:rPr>
              <a:t> considerando el resto de proyectos que forman parte del Política.</a:t>
            </a:r>
            <a:endParaRPr sz="1450">
              <a:solidFill>
                <a:schemeClr val="dk1"/>
              </a:solidFill>
              <a:highlight>
                <a:srgbClr val="FFFFFF"/>
              </a:highlight>
            </a:endParaRPr>
          </a:p>
          <a:p>
            <a:pPr indent="0" lvl="0" marL="0" rtl="0" algn="l">
              <a:spcBef>
                <a:spcPts val="1200"/>
              </a:spcBef>
              <a:spcAft>
                <a:spcPts val="0"/>
              </a:spcAft>
              <a:buNone/>
            </a:pPr>
            <a:r>
              <a:rPr lang="es" sz="1450">
                <a:solidFill>
                  <a:schemeClr val="dk1"/>
                </a:solidFill>
                <a:highlight>
                  <a:srgbClr val="FFFFFF"/>
                </a:highlight>
              </a:rPr>
              <a:t> Asimismo, tal y como indicábamos en la introducción, llevar a cabo un análisis de riesgos nos proporciona información de gran valor y contribuye en gran medida a mejorar la seguridad de nuestra organización. </a:t>
            </a:r>
            <a:endParaRPr sz="1450">
              <a:solidFill>
                <a:schemeClr val="dk1"/>
              </a:solidFill>
              <a:highlight>
                <a:srgbClr val="FFFFFF"/>
              </a:highlight>
            </a:endParaRPr>
          </a:p>
          <a:p>
            <a:pPr indent="0" lvl="0" marL="0" rtl="0" algn="l">
              <a:spcBef>
                <a:spcPts val="1200"/>
              </a:spcBef>
              <a:spcAft>
                <a:spcPts val="1200"/>
              </a:spcAft>
              <a:buNone/>
            </a:pPr>
            <a:r>
              <a:t/>
            </a:r>
            <a:endParaRPr sz="22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p:txBody>
      </p:sp>
      <p:sp>
        <p:nvSpPr>
          <p:cNvPr id="61" name="Google Shape;61;p14"/>
          <p:cNvSpPr txBox="1"/>
          <p:nvPr>
            <p:ph idx="1" type="body"/>
          </p:nvPr>
        </p:nvSpPr>
        <p:spPr>
          <a:xfrm>
            <a:off x="311700" y="189325"/>
            <a:ext cx="8520600" cy="437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192232" y="0"/>
            <a:ext cx="8759536"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68" name="Google Shape;68;p15"/>
          <p:cNvSpPr txBox="1"/>
          <p:nvPr>
            <p:ph idx="1" type="body"/>
          </p:nvPr>
        </p:nvSpPr>
        <p:spPr>
          <a:xfrm>
            <a:off x="311700" y="142000"/>
            <a:ext cx="8520600" cy="4426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s">
                <a:solidFill>
                  <a:schemeClr val="dk1"/>
                </a:solidFill>
              </a:rPr>
              <a:t>La Política de Seguridad                                                                                                                       </a:t>
            </a:r>
            <a:r>
              <a:rPr lang="es" u="sng">
                <a:solidFill>
                  <a:schemeClr val="dk1"/>
                </a:solidFill>
              </a:rPr>
              <a:t>Se puede simplificar como la definición y priorización de un conjunto de proyectos en materia de seguridad de la información, dirigido a reducir los riesgos a los que está expuesta la organización hasta unos niveles aceptables a partir de un análisis de la situación inicial.</a:t>
            </a:r>
            <a:r>
              <a:rPr lang="es">
                <a:solidFill>
                  <a:schemeClr val="dk1"/>
                </a:solidFill>
              </a:rPr>
              <a:t>       Llevar a cabo un buen análisis nos permitirá centrar nuestro foco de atención en los riesgos asociados a los sistemas, procesos y elementos dentro del alcance de la Política de Seguridad.. De esta forma mitigaremos la posibilidad de tener algún</a:t>
            </a:r>
            <a:r>
              <a:rPr lang="es">
                <a:solidFill>
                  <a:schemeClr val="dk1"/>
                </a:solidFill>
                <a:uFill>
                  <a:noFill/>
                </a:uFill>
                <a:hlinkClick r:id="rId3">
                  <a:extLst>
                    <a:ext uri="{A12FA001-AC4F-418D-AE19-62706E023703}">
                      <ahyp:hlinkClr val="tx"/>
                    </a:ext>
                  </a:extLst>
                </a:hlinkClick>
              </a:rPr>
              <a:t> tipo de incidente de ciberseguridad</a:t>
            </a:r>
            <a:r>
              <a:rPr lang="es">
                <a:solidFill>
                  <a:schemeClr val="dk1"/>
                </a:solidFill>
              </a:rPr>
              <a:t>.   Por otra parte, también podemos obtener beneficios si realizamos un análisis de riesgos de forma aislada en lugar de llevarlo a cabo dentro de un contexto mayor como es el del desarrollo en toda la Empresa.</a:t>
            </a:r>
            <a:endParaRPr>
              <a:solidFill>
                <a:schemeClr val="dk1"/>
              </a:solidFill>
            </a:endParaRPr>
          </a:p>
          <a:p>
            <a:pPr indent="0" lvl="0" marL="0" rtl="0" algn="l">
              <a:spcBef>
                <a:spcPts val="1200"/>
              </a:spcBef>
              <a:spcAft>
                <a:spcPts val="0"/>
              </a:spcAft>
              <a:buClr>
                <a:schemeClr val="dk1"/>
              </a:buClr>
              <a:buSzPct val="75862"/>
              <a:buFont typeface="Arial"/>
              <a:buNone/>
            </a:pPr>
            <a:r>
              <a:rPr lang="es">
                <a:solidFill>
                  <a:schemeClr val="dk1"/>
                </a:solidFill>
              </a:rPr>
              <a:t>A continuación veremos de forma sencilla las principales tareas del análisis de riesgos, aportando recomendaciones prácticas sobre </a:t>
            </a:r>
            <a:r>
              <a:rPr lang="es">
                <a:solidFill>
                  <a:schemeClr val="dk1"/>
                </a:solidFill>
                <a:uFill>
                  <a:noFill/>
                </a:uFill>
                <a:hlinkClick r:id="rId4">
                  <a:extLst>
                    <a:ext uri="{A12FA001-AC4F-418D-AE19-62706E023703}">
                      <ahyp:hlinkClr val="tx"/>
                    </a:ext>
                  </a:extLst>
                </a:hlinkClick>
              </a:rPr>
              <a:t>cómo llevarlo a cabo</a:t>
            </a:r>
            <a:r>
              <a:rPr lang="es">
                <a:solidFill>
                  <a:schemeClr val="dk1"/>
                </a:solidFill>
              </a:rPr>
              <a:t>, y considerando algunas particularidades a tener en cuenta para que aporte el máximo valor.                                               Cabe señalar que las fases o etapas que componen un análisis de riesgos dependen de la metodología escogida. En el caso que nos ocupa, hemos seleccionado un conjunto de fases que son comunes en la mayor parte de las metodologías para el análisis de riesgos.</a:t>
            </a:r>
            <a:endParaRPr sz="145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0000"/>
              </a:lnSpc>
              <a:spcBef>
                <a:spcPts val="1900"/>
              </a:spcBef>
              <a:spcAft>
                <a:spcPts val="1100"/>
              </a:spcAft>
              <a:buClr>
                <a:schemeClr val="dk1"/>
              </a:buClr>
              <a:buSzPts val="1100"/>
              <a:buFont typeface="Arial"/>
              <a:buNone/>
            </a:pPr>
            <a:r>
              <a:rPr b="1" lang="es" sz="2000">
                <a:highlight>
                  <a:srgbClr val="FFFFFF"/>
                </a:highlight>
              </a:rPr>
              <a:t>Fase 1. Definir el alcance</a:t>
            </a:r>
            <a:endParaRPr b="1" sz="2000">
              <a:highlight>
                <a:srgbClr val="FFFFFF"/>
              </a:highlight>
            </a:endParaRPr>
          </a:p>
        </p:txBody>
      </p:sp>
      <p:sp>
        <p:nvSpPr>
          <p:cNvPr id="74" name="Google Shape;74;p16"/>
          <p:cNvSpPr txBox="1"/>
          <p:nvPr>
            <p:ph idx="1" type="body"/>
          </p:nvPr>
        </p:nvSpPr>
        <p:spPr>
          <a:xfrm>
            <a:off x="311700" y="1356875"/>
            <a:ext cx="8520600" cy="3565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s">
                <a:solidFill>
                  <a:schemeClr val="dk1"/>
                </a:solidFill>
              </a:rPr>
              <a:t>El primer paso a la hora de llevar a cabo el análisis de riesgos, es establecer el alcance del estudio.                                                                                               .                       Por lo tanto, recomendamos que el análisis de riesgos cubra la totalidad del alcance de la Política de Seguridad, dónde se han seleccionado las áreas estratégicas sobre las que mejorar la seguridad.                                                                                                 Por otra parte, también es posible definir un alcance más limitado atendiendo a departamentos, procesos o sistemas. Por ejemplo, análisis de riesgos sobre los procesos del departamento Administración, análisis de riesgos sobre los procesos de producción y gestión de almacén o análisis de riesgos sobre los sistemas TIC relacionados con la página web de la empresa, etc.                                                         En este caso práctico consideramos que el alcance escogido para el análisis de riesgos es “Los servicios y sistemas del Departamento Informática”.</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157775"/>
            <a:ext cx="8520600" cy="1751400"/>
          </a:xfrm>
          <a:prstGeom prst="rect">
            <a:avLst/>
          </a:prstGeom>
        </p:spPr>
        <p:txBody>
          <a:bodyPr anchorCtr="0" anchor="t" bIns="91425" lIns="91425" spcFirstLastPara="1" rIns="91425" wrap="square" tIns="91425">
            <a:normAutofit fontScale="90000"/>
          </a:bodyPr>
          <a:lstStyle/>
          <a:p>
            <a:pPr indent="0" lvl="0" marL="0" rtl="0" algn="l">
              <a:lnSpc>
                <a:spcPct val="110000"/>
              </a:lnSpc>
              <a:spcBef>
                <a:spcPts val="1900"/>
              </a:spcBef>
              <a:spcAft>
                <a:spcPts val="0"/>
              </a:spcAft>
              <a:buNone/>
            </a:pPr>
            <a:r>
              <a:rPr b="1" lang="es" sz="2377">
                <a:highlight>
                  <a:srgbClr val="FFFFFF"/>
                </a:highlight>
              </a:rPr>
              <a:t>Fase 2. Identificar los activos</a:t>
            </a:r>
            <a:endParaRPr b="1" sz="2377">
              <a:highlight>
                <a:srgbClr val="FFFFFF"/>
              </a:highlight>
            </a:endParaRPr>
          </a:p>
          <a:p>
            <a:pPr indent="0" lvl="0" marL="0" rtl="0" algn="l">
              <a:lnSpc>
                <a:spcPct val="115000"/>
              </a:lnSpc>
              <a:spcBef>
                <a:spcPts val="1100"/>
              </a:spcBef>
              <a:spcAft>
                <a:spcPts val="0"/>
              </a:spcAft>
              <a:buNone/>
            </a:pPr>
            <a:r>
              <a:rPr lang="es" sz="1450">
                <a:highlight>
                  <a:srgbClr val="FFFFFF"/>
                </a:highlight>
              </a:rPr>
              <a:t>Una vez definido el alcance, debemos identificar los activos más importantes que guardan relación con el departamento, proceso, o sistema objeto del estudio.                                                                                          Para mantener un inventario de activos sencillo puede ser suficiente con hacer uso de una hoja de cálculo o tabla como la que se muestra a continuación a modo de ejemplo</a:t>
            </a:r>
            <a:endParaRPr sz="1450">
              <a:highlight>
                <a:srgbClr val="FFFFFF"/>
              </a:highlight>
            </a:endParaRPr>
          </a:p>
          <a:p>
            <a:pPr indent="0" lvl="0" marL="0" rtl="0" algn="l">
              <a:lnSpc>
                <a:spcPct val="110000"/>
              </a:lnSpc>
              <a:spcBef>
                <a:spcPts val="1900"/>
              </a:spcBef>
              <a:spcAft>
                <a:spcPts val="1100"/>
              </a:spcAft>
              <a:buNone/>
            </a:pPr>
            <a:r>
              <a:t/>
            </a:r>
            <a:endParaRPr sz="1477">
              <a:highlight>
                <a:srgbClr val="FFFFFF"/>
              </a:highlight>
            </a:endParaRPr>
          </a:p>
        </p:txBody>
      </p:sp>
      <p:sp>
        <p:nvSpPr>
          <p:cNvPr id="80" name="Google Shape;80;p17"/>
          <p:cNvSpPr txBox="1"/>
          <p:nvPr>
            <p:ph idx="1" type="body"/>
          </p:nvPr>
        </p:nvSpPr>
        <p:spPr>
          <a:xfrm>
            <a:off x="311700" y="2240425"/>
            <a:ext cx="8520600" cy="232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50">
              <a:solidFill>
                <a:schemeClr val="dk1"/>
              </a:solidFill>
              <a:highlight>
                <a:srgbClr val="FFFFFF"/>
              </a:highlight>
            </a:endParaRPr>
          </a:p>
          <a:p>
            <a:pPr indent="0" lvl="0" marL="0" rtl="0" algn="l">
              <a:spcBef>
                <a:spcPts val="1200"/>
              </a:spcBef>
              <a:spcAft>
                <a:spcPts val="1200"/>
              </a:spcAft>
              <a:buNone/>
            </a:pPr>
            <a:r>
              <a:rPr lang="es" sz="1450">
                <a:solidFill>
                  <a:schemeClr val="dk1"/>
                </a:solidFill>
                <a:highlight>
                  <a:srgbClr val="FFFFFF"/>
                </a:highlight>
              </a:rPr>
              <a:t>:</a:t>
            </a:r>
            <a:endParaRPr sz="2200">
              <a:solidFill>
                <a:schemeClr val="dk1"/>
              </a:solidFill>
            </a:endParaRPr>
          </a:p>
        </p:txBody>
      </p:sp>
      <p:pic>
        <p:nvPicPr>
          <p:cNvPr id="81" name="Google Shape;81;p17"/>
          <p:cNvPicPr preferRelativeResize="0"/>
          <p:nvPr/>
        </p:nvPicPr>
        <p:blipFill>
          <a:blip r:embed="rId3">
            <a:alphaModFix/>
          </a:blip>
          <a:stretch>
            <a:fillRect/>
          </a:stretch>
        </p:blipFill>
        <p:spPr>
          <a:xfrm>
            <a:off x="-173550" y="2114200"/>
            <a:ext cx="9144000" cy="2454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0000"/>
              </a:lnSpc>
              <a:spcBef>
                <a:spcPts val="1900"/>
              </a:spcBef>
              <a:spcAft>
                <a:spcPts val="0"/>
              </a:spcAft>
              <a:buClr>
                <a:schemeClr val="dk1"/>
              </a:buClr>
              <a:buSzPct val="48529"/>
              <a:buFont typeface="Arial"/>
              <a:buNone/>
            </a:pPr>
            <a:r>
              <a:rPr b="1" lang="es" sz="2266">
                <a:highlight>
                  <a:srgbClr val="FFFFFF"/>
                </a:highlight>
              </a:rPr>
              <a:t>Fase 3. Identificar / seleccionar las amenazas</a:t>
            </a:r>
            <a:endParaRPr b="1" sz="2266">
              <a:highlight>
                <a:srgbClr val="FFFFFF"/>
              </a:highlight>
            </a:endParaRPr>
          </a:p>
          <a:p>
            <a:pPr indent="0" lvl="0" marL="0" rtl="0" algn="l">
              <a:spcBef>
                <a:spcPts val="1100"/>
              </a:spcBef>
              <a:spcAft>
                <a:spcPts val="0"/>
              </a:spcAft>
              <a:buNone/>
            </a:pPr>
            <a:r>
              <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450">
                <a:solidFill>
                  <a:schemeClr val="dk1"/>
                </a:solidFill>
                <a:highlight>
                  <a:srgbClr val="FFFFFF"/>
                </a:highlight>
              </a:rPr>
              <a:t>Habiendo identificado los principales activos, el siguiente paso consiste en identificar las amenazas a las que estos están expuestos.                                                                                                              Tal y como imaginamos, el conjunto de amenazas es amplio y diverso por lo que debemos hacer un esfuerzo en mantener un enfoque práctico y aplicado. </a:t>
            </a:r>
            <a:r>
              <a:rPr i="1" lang="es" sz="1450">
                <a:solidFill>
                  <a:schemeClr val="dk1"/>
                </a:solidFill>
                <a:highlight>
                  <a:srgbClr val="FFFFFF"/>
                </a:highlight>
              </a:rPr>
              <a:t>Por ejemplo</a:t>
            </a:r>
            <a:r>
              <a:rPr lang="es" sz="1450">
                <a:solidFill>
                  <a:schemeClr val="dk1"/>
                </a:solidFill>
                <a:highlight>
                  <a:srgbClr val="FFFFFF"/>
                </a:highlight>
              </a:rPr>
              <a:t>, si nuestra intención es evaluar el riesgo que corremos frente a la destrucción de nuestro servidor de ficheros, es conveniente, considerar las averías del servidor, la posibilidad de daños por agua (rotura de una cañería) o los daños por fuego, en lugar de plantearnos el riesgo de que el CPD sea destruido por un meteorito.</a:t>
            </a:r>
            <a:endParaRPr sz="1450">
              <a:solidFill>
                <a:schemeClr val="dk1"/>
              </a:solidFill>
              <a:highlight>
                <a:srgbClr val="FFFFFF"/>
              </a:highlight>
            </a:endParaRPr>
          </a:p>
          <a:p>
            <a:pPr indent="0" lvl="0" marL="0" rtl="0" algn="l">
              <a:spcBef>
                <a:spcPts val="1200"/>
              </a:spcBef>
              <a:spcAft>
                <a:spcPts val="1200"/>
              </a:spcAft>
              <a:buNone/>
            </a:pPr>
            <a:r>
              <a:rPr lang="es" sz="1450">
                <a:solidFill>
                  <a:schemeClr val="dk1"/>
                </a:solidFill>
                <a:highlight>
                  <a:srgbClr val="FFFFFF"/>
                </a:highlight>
              </a:rPr>
              <a:t>Amenazas: Naturales - Industriales - El Hombre </a:t>
            </a:r>
            <a:endParaRPr sz="1450">
              <a:solidFill>
                <a:schemeClr val="dk1"/>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0000"/>
              </a:lnSpc>
              <a:spcBef>
                <a:spcPts val="1900"/>
              </a:spcBef>
              <a:spcAft>
                <a:spcPts val="0"/>
              </a:spcAft>
              <a:buClr>
                <a:schemeClr val="dk1"/>
              </a:buClr>
              <a:buSzPct val="48529"/>
              <a:buFont typeface="Arial"/>
              <a:buNone/>
            </a:pPr>
            <a:r>
              <a:rPr b="1" lang="es" sz="2266">
                <a:highlight>
                  <a:srgbClr val="FFFFFF"/>
                </a:highlight>
              </a:rPr>
              <a:t>Fase 4. Identificar vulnerabilidades y salvaguardas</a:t>
            </a:r>
            <a:endParaRPr b="1" sz="2266">
              <a:highlight>
                <a:srgbClr val="FFFFFF"/>
              </a:highlight>
            </a:endParaRPr>
          </a:p>
          <a:p>
            <a:pPr indent="0" lvl="0" marL="0" rtl="0" algn="l">
              <a:spcBef>
                <a:spcPts val="1100"/>
              </a:spcBef>
              <a:spcAft>
                <a:spcPts val="0"/>
              </a:spcAft>
              <a:buNone/>
            </a:pPr>
            <a:r>
              <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a:solidFill>
                  <a:schemeClr val="dk1"/>
                </a:solidFill>
              </a:rPr>
              <a:t>La siguiente fase consiste en estudiar las características de nuestros activos para identificar puntos débiles o vulnerabilidades.                                                                                                                                                 Por ejemplo, una posible vulnerabilidad puede ser identificar un conjunto de ordenadores o servidores cuyo sistemas antivirus no están actualizados o una serie de activos para los que no existe soporte ni mantenimiento por parte del fabricante. Posteriormente, a la hora de evaluar el riesgo aplicaremos penalizaciones para reflejar las vulnerabilidades identificadas.</a:t>
            </a:r>
            <a:endParaRPr>
              <a:solidFill>
                <a:schemeClr val="dk1"/>
              </a:solidFill>
            </a:endParaRPr>
          </a:p>
          <a:p>
            <a:pPr indent="0" lvl="0" marL="0" rtl="0" algn="l">
              <a:spcBef>
                <a:spcPts val="1200"/>
              </a:spcBef>
              <a:spcAft>
                <a:spcPts val="0"/>
              </a:spcAft>
              <a:buClr>
                <a:schemeClr val="dk1"/>
              </a:buClr>
              <a:buSzPct val="70598"/>
              <a:buFont typeface="Arial"/>
              <a:buNone/>
            </a:pPr>
            <a:r>
              <a:rPr lang="es">
                <a:solidFill>
                  <a:schemeClr val="dk1"/>
                </a:solidFill>
              </a:rPr>
              <a:t>Por otra parte, también analizaremos y documentaremos las medidas de seguridad implantadas en nuestra organización.                                                                                                                                                        Por ejemplo, es posible que hayamos instalado un sistema SAI (Sistema de Alimentación Ininterrumpida) o un grupo electrógeno para abastecer de electricidad a los equipos del CPD. Ambas medidas de seguridad (también conocidas como salvaguardas) contribuyen a reducir el riesgo de las amenazas relacionadas con el corte de suministro eléctrico.</a:t>
            </a:r>
            <a:endParaRPr sz="1558">
              <a:solidFill>
                <a:schemeClr val="dk1"/>
              </a:solidFill>
              <a:highlight>
                <a:srgbClr val="FFFFFF"/>
              </a:highlight>
            </a:endParaRPr>
          </a:p>
          <a:p>
            <a:pPr indent="0" lvl="0" marL="0" rtl="0" algn="l">
              <a:spcBef>
                <a:spcPts val="1200"/>
              </a:spcBef>
              <a:spcAft>
                <a:spcPts val="1200"/>
              </a:spcAft>
              <a:buNone/>
            </a:pPr>
            <a:r>
              <a:t/>
            </a:r>
            <a:endParaRPr sz="1450">
              <a:solidFill>
                <a:schemeClr val="dk1"/>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704500" cy="3143400"/>
          </a:xfrm>
          <a:prstGeom prst="rect">
            <a:avLst/>
          </a:prstGeom>
        </p:spPr>
        <p:txBody>
          <a:bodyPr anchorCtr="0" anchor="t" bIns="91425" lIns="91425" spcFirstLastPara="1" rIns="91425" wrap="square" tIns="91425">
            <a:normAutofit fontScale="90000"/>
          </a:bodyPr>
          <a:lstStyle/>
          <a:p>
            <a:pPr indent="0" lvl="0" marL="0" rtl="0" algn="l">
              <a:lnSpc>
                <a:spcPct val="110000"/>
              </a:lnSpc>
              <a:spcBef>
                <a:spcPts val="1900"/>
              </a:spcBef>
              <a:spcAft>
                <a:spcPts val="0"/>
              </a:spcAft>
              <a:buNone/>
            </a:pPr>
            <a:r>
              <a:rPr b="1" lang="es" sz="2266">
                <a:highlight>
                  <a:srgbClr val="FFFFFF"/>
                </a:highlight>
              </a:rPr>
              <a:t>Fase 5. Evaluar el riesgo</a:t>
            </a:r>
            <a:endParaRPr b="1" sz="2266">
              <a:highlight>
                <a:srgbClr val="FFFFFF"/>
              </a:highlight>
            </a:endParaRPr>
          </a:p>
          <a:p>
            <a:pPr indent="0" lvl="0" marL="0" rtl="0" algn="just">
              <a:lnSpc>
                <a:spcPct val="115000"/>
              </a:lnSpc>
              <a:spcBef>
                <a:spcPts val="1100"/>
              </a:spcBef>
              <a:spcAft>
                <a:spcPts val="0"/>
              </a:spcAft>
              <a:buNone/>
            </a:pPr>
            <a:r>
              <a:rPr lang="es" sz="1383">
                <a:highlight>
                  <a:srgbClr val="FFFFFF"/>
                </a:highlight>
              </a:rPr>
              <a:t>Llegado a este punto disponemos de los siguientes elementos:</a:t>
            </a:r>
            <a:endParaRPr sz="1383">
              <a:highlight>
                <a:srgbClr val="FFFFFF"/>
              </a:highlight>
            </a:endParaRPr>
          </a:p>
          <a:p>
            <a:pPr indent="-307657" lvl="0" marL="457200" rtl="0" algn="l">
              <a:lnSpc>
                <a:spcPct val="115000"/>
              </a:lnSpc>
              <a:spcBef>
                <a:spcPts val="800"/>
              </a:spcBef>
              <a:spcAft>
                <a:spcPts val="0"/>
              </a:spcAft>
              <a:buClr>
                <a:schemeClr val="dk1"/>
              </a:buClr>
              <a:buSzPct val="100000"/>
              <a:buChar char="●"/>
            </a:pPr>
            <a:r>
              <a:rPr lang="es" sz="1383">
                <a:highlight>
                  <a:srgbClr val="FFFFFF"/>
                </a:highlight>
              </a:rPr>
              <a:t>Inventario de activos.</a:t>
            </a:r>
            <a:endParaRPr sz="1383">
              <a:highlight>
                <a:srgbClr val="FFFFFF"/>
              </a:highlight>
            </a:endParaRPr>
          </a:p>
          <a:p>
            <a:pPr indent="-307657" lvl="0" marL="457200" rtl="0" algn="l">
              <a:lnSpc>
                <a:spcPct val="115000"/>
              </a:lnSpc>
              <a:spcBef>
                <a:spcPts val="0"/>
              </a:spcBef>
              <a:spcAft>
                <a:spcPts val="0"/>
              </a:spcAft>
              <a:buClr>
                <a:schemeClr val="dk1"/>
              </a:buClr>
              <a:buSzPct val="100000"/>
              <a:buChar char="●"/>
            </a:pPr>
            <a:r>
              <a:rPr lang="es" sz="1383">
                <a:highlight>
                  <a:srgbClr val="FFFFFF"/>
                </a:highlight>
              </a:rPr>
              <a:t>Conjunto de amenazas a las que está expuesta cada activo.</a:t>
            </a:r>
            <a:endParaRPr sz="1383">
              <a:highlight>
                <a:srgbClr val="FFFFFF"/>
              </a:highlight>
            </a:endParaRPr>
          </a:p>
          <a:p>
            <a:pPr indent="-307657" lvl="0" marL="457200" rtl="0" algn="l">
              <a:lnSpc>
                <a:spcPct val="115000"/>
              </a:lnSpc>
              <a:spcBef>
                <a:spcPts val="0"/>
              </a:spcBef>
              <a:spcAft>
                <a:spcPts val="0"/>
              </a:spcAft>
              <a:buClr>
                <a:schemeClr val="dk1"/>
              </a:buClr>
              <a:buSzPct val="100000"/>
              <a:buChar char="●"/>
            </a:pPr>
            <a:r>
              <a:rPr lang="es" sz="1383">
                <a:highlight>
                  <a:srgbClr val="FFFFFF"/>
                </a:highlight>
              </a:rPr>
              <a:t>Conjunto de vulnerabilidades asociadas a cada activo (si corresponde).</a:t>
            </a:r>
            <a:endParaRPr sz="1383">
              <a:highlight>
                <a:srgbClr val="FFFFFF"/>
              </a:highlight>
            </a:endParaRPr>
          </a:p>
          <a:p>
            <a:pPr indent="-307657" lvl="0" marL="457200" rtl="0" algn="l">
              <a:lnSpc>
                <a:spcPct val="115000"/>
              </a:lnSpc>
              <a:spcBef>
                <a:spcPts val="0"/>
              </a:spcBef>
              <a:spcAft>
                <a:spcPts val="0"/>
              </a:spcAft>
              <a:buClr>
                <a:schemeClr val="dk1"/>
              </a:buClr>
              <a:buSzPct val="100000"/>
              <a:buChar char="●"/>
            </a:pPr>
            <a:r>
              <a:rPr lang="es" sz="1383">
                <a:highlight>
                  <a:srgbClr val="FFFFFF"/>
                </a:highlight>
              </a:rPr>
              <a:t>Conjunto de medidas de seguridad implantadas</a:t>
            </a:r>
            <a:endParaRPr sz="1383">
              <a:highlight>
                <a:srgbClr val="FFFFFF"/>
              </a:highlight>
            </a:endParaRPr>
          </a:p>
          <a:p>
            <a:pPr indent="0" lvl="0" marL="0" rtl="0" algn="just">
              <a:lnSpc>
                <a:spcPct val="115000"/>
              </a:lnSpc>
              <a:spcBef>
                <a:spcPts val="800"/>
              </a:spcBef>
              <a:spcAft>
                <a:spcPts val="0"/>
              </a:spcAft>
              <a:buNone/>
            </a:pPr>
            <a:r>
              <a:rPr lang="es" sz="1383">
                <a:highlight>
                  <a:srgbClr val="FFFFFF"/>
                </a:highlight>
              </a:rPr>
              <a:t>Con esta información, nos encontramos en condiciones de calcular el riesgo. Para cada par activo-amenaza, estimaremos la probabilidad de que la amenaza se materialice y el impacto sobre el negocio que esto produciría. El cálculo de riesgo se puede realizar usando tanto criterios cuantitativos como cualitativos. Pero para entenderlo mejor, veremos a modo de </a:t>
            </a:r>
            <a:r>
              <a:rPr i="1" lang="es" sz="1383">
                <a:highlight>
                  <a:srgbClr val="FFFFFF"/>
                </a:highlight>
              </a:rPr>
              <a:t>ejemplo </a:t>
            </a:r>
            <a:r>
              <a:rPr lang="es" sz="1383">
                <a:highlight>
                  <a:srgbClr val="FFFFFF"/>
                </a:highlight>
              </a:rPr>
              <a:t>las tablas para estimar los factores probabilidad e impacto.</a:t>
            </a:r>
            <a:endParaRPr sz="1383">
              <a:highlight>
                <a:srgbClr val="FFFFFF"/>
              </a:highlight>
            </a:endParaRPr>
          </a:p>
          <a:p>
            <a:pPr indent="0" lvl="0" marL="0" rtl="0" algn="just">
              <a:lnSpc>
                <a:spcPct val="115000"/>
              </a:lnSpc>
              <a:spcBef>
                <a:spcPts val="800"/>
              </a:spcBef>
              <a:spcAft>
                <a:spcPts val="0"/>
              </a:spcAft>
              <a:buNone/>
            </a:pPr>
            <a:r>
              <a:rPr b="1" lang="es" sz="1383">
                <a:highlight>
                  <a:srgbClr val="FFFFFF"/>
                </a:highlight>
              </a:rPr>
              <a:t>Tabla para el cálculo de la probabilidad</a:t>
            </a:r>
            <a:endParaRPr b="1" sz="1383">
              <a:highlight>
                <a:srgbClr val="FFFFFF"/>
              </a:highlight>
            </a:endParaRPr>
          </a:p>
          <a:p>
            <a:pPr indent="0" lvl="0" marL="0" rtl="0" algn="l">
              <a:lnSpc>
                <a:spcPct val="110000"/>
              </a:lnSpc>
              <a:spcBef>
                <a:spcPts val="1900"/>
              </a:spcBef>
              <a:spcAft>
                <a:spcPts val="0"/>
              </a:spcAft>
              <a:buClr>
                <a:schemeClr val="dk1"/>
              </a:buClr>
              <a:buSzPct val="48529"/>
              <a:buFont typeface="Arial"/>
              <a:buNone/>
            </a:pPr>
            <a:r>
              <a:t/>
            </a:r>
            <a:endParaRPr b="1" sz="2266">
              <a:highlight>
                <a:srgbClr val="FFFFFF"/>
              </a:highlight>
            </a:endParaRPr>
          </a:p>
          <a:p>
            <a:pPr indent="0" lvl="0" marL="0" rtl="0" algn="l">
              <a:spcBef>
                <a:spcPts val="1100"/>
              </a:spcBef>
              <a:spcAft>
                <a:spcPts val="0"/>
              </a:spcAft>
              <a:buNone/>
            </a:pPr>
            <a:r>
              <a:t/>
            </a:r>
            <a:endParaRPr/>
          </a:p>
        </p:txBody>
      </p:sp>
      <p:sp>
        <p:nvSpPr>
          <p:cNvPr id="99" name="Google Shape;99;p20"/>
          <p:cNvSpPr txBox="1"/>
          <p:nvPr>
            <p:ph idx="1" type="body"/>
          </p:nvPr>
        </p:nvSpPr>
        <p:spPr>
          <a:xfrm>
            <a:off x="311700" y="3588425"/>
            <a:ext cx="8520600" cy="155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   </a:t>
            </a:r>
            <a:endParaRPr/>
          </a:p>
        </p:txBody>
      </p:sp>
      <p:pic>
        <p:nvPicPr>
          <p:cNvPr id="100" name="Google Shape;100;p20"/>
          <p:cNvPicPr preferRelativeResize="0"/>
          <p:nvPr/>
        </p:nvPicPr>
        <p:blipFill>
          <a:blip r:embed="rId3">
            <a:alphaModFix/>
          </a:blip>
          <a:stretch>
            <a:fillRect/>
          </a:stretch>
        </p:blipFill>
        <p:spPr>
          <a:xfrm>
            <a:off x="0" y="3438974"/>
            <a:ext cx="9144000" cy="1676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ct val="48410"/>
              <a:buFont typeface="Arial"/>
              <a:buNone/>
            </a:pPr>
            <a:r>
              <a:rPr b="1" lang="es" sz="2272">
                <a:highlight>
                  <a:srgbClr val="FFFFFF"/>
                </a:highlight>
              </a:rPr>
              <a:t>Tabla para el cálculo del impacto</a:t>
            </a:r>
            <a:endParaRPr b="1" sz="2272">
              <a:highlight>
                <a:srgbClr val="FFFFFF"/>
              </a:highlight>
            </a:endParaRPr>
          </a:p>
          <a:p>
            <a:pPr indent="0" lvl="0" marL="0" rtl="0" algn="l">
              <a:lnSpc>
                <a:spcPct val="115000"/>
              </a:lnSpc>
              <a:spcBef>
                <a:spcPts val="800"/>
              </a:spcBef>
              <a:spcAft>
                <a:spcPts val="0"/>
              </a:spcAft>
              <a:buClr>
                <a:schemeClr val="dk1"/>
              </a:buClr>
              <a:buSzPct val="100000"/>
              <a:buFont typeface="Arial"/>
              <a:buNone/>
            </a:pPr>
            <a:r>
              <a:t/>
            </a:r>
            <a:endParaRPr b="1" sz="1100"/>
          </a:p>
          <a:p>
            <a:pPr indent="0" lvl="0" marL="0" rtl="0" algn="l">
              <a:spcBef>
                <a:spcPts val="0"/>
              </a:spcBef>
              <a:spcAft>
                <a:spcPts val="0"/>
              </a:spcAft>
              <a:buNone/>
            </a:pPr>
            <a:r>
              <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21"/>
          <p:cNvPicPr preferRelativeResize="0"/>
          <p:nvPr/>
        </p:nvPicPr>
        <p:blipFill>
          <a:blip r:embed="rId3">
            <a:alphaModFix/>
          </a:blip>
          <a:stretch>
            <a:fillRect/>
          </a:stretch>
        </p:blipFill>
        <p:spPr>
          <a:xfrm>
            <a:off x="0" y="1655574"/>
            <a:ext cx="9144000" cy="2695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