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s-AR" sz="5200" spc="-1" strike="noStrike">
                <a:solidFill>
                  <a:srgbClr val="000000"/>
                </a:solidFill>
                <a:latin typeface="Arial"/>
              </a:rPr>
              <a:t>Pulse para editar el formato </a:t>
            </a:r>
            <a:r>
              <a:rPr b="0" lang="es-AR" sz="5200" spc="-1" strike="noStrike">
                <a:solidFill>
                  <a:srgbClr val="000000"/>
                </a:solidFill>
                <a:latin typeface="Arial"/>
              </a:rPr>
              <a:t>del texto de título</a:t>
            </a:r>
            <a:endParaRPr b="0" lang="es-AR"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39713D91-5A6A-4D53-B1F9-FC0AF1621388}" type="slidenum">
              <a:rPr b="0" lang="es" sz="1000" spc="-1" strike="noStrike">
                <a:solidFill>
                  <a:srgbClr val="595959"/>
                </a:solidFill>
                <a:latin typeface="Arial"/>
                <a:ea typeface="Arial"/>
              </a:rPr>
              <a:t>&lt;número&gt;</a:t>
            </a:fld>
            <a:endParaRPr b="0" lang="es-AR"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s-AR" sz="2800" spc="-1" strike="noStrike">
                <a:solidFill>
                  <a:srgbClr val="000000"/>
                </a:solidFill>
                <a:latin typeface="Arial"/>
              </a:rPr>
              <a:t>Pulse para editar el formato del texto de título</a:t>
            </a:r>
            <a:endParaRPr b="0" lang="es-AR"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A3C8FFFD-8B53-4685-8158-B0D4D1C34458}" type="slidenum">
              <a:rPr b="0" lang="es" sz="1000" spc="-1" strike="noStrike">
                <a:solidFill>
                  <a:srgbClr val="595959"/>
                </a:solidFill>
                <a:latin typeface="Arial"/>
                <a:ea typeface="Arial"/>
              </a:rPr>
              <a:t>&lt;número&gt;</a:t>
            </a:fld>
            <a:endParaRPr b="0" lang="es-A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www.incibe.es/protege-tu-empresa/blog/porque-veces-pasa-y-si-contrato-ciberseguro" TargetMode="External"/><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hyperlink" Target="https://www.incibe.es/protege-tu-empresa/blog/filtro/testimonios" TargetMode="External"/><Relationship Id="rId2" Type="http://schemas.openxmlformats.org/officeDocument/2006/relationships/hyperlink" Target="https://www.incibe.es/protege-tu-empresa/guias/gestion-riesgos-guia-empresario" TargetMode="External"/><Relationship Id="rId3"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378720"/>
            <a:ext cx="8520120" cy="567720"/>
          </a:xfrm>
          <a:prstGeom prst="rect">
            <a:avLst/>
          </a:prstGeom>
          <a:noFill/>
          <a:ln>
            <a:noFill/>
          </a:ln>
        </p:spPr>
        <p:txBody>
          <a:bodyPr tIns="91440" bIns="91440" anchor="b">
            <a:normAutofit/>
          </a:bodyPr>
          <a:p>
            <a:pPr algn="ctr">
              <a:lnSpc>
                <a:spcPct val="100000"/>
              </a:lnSpc>
              <a:tabLst>
                <a:tab algn="l" pos="0"/>
              </a:tabLst>
            </a:pPr>
            <a:r>
              <a:rPr b="1" lang="es" sz="2650" spc="-1" strike="noStrike">
                <a:solidFill>
                  <a:srgbClr val="000000"/>
                </a:solidFill>
                <a:highlight>
                  <a:srgbClr val="f5f5f5"/>
                </a:highlight>
                <a:latin typeface="Arial"/>
                <a:ea typeface="Arial"/>
              </a:rPr>
              <a:t>Análisis de riesgos en 6 pasos</a:t>
            </a:r>
            <a:endParaRPr b="0" lang="es-AR" sz="2650" spc="-1" strike="noStrike">
              <a:solidFill>
                <a:srgbClr val="000000"/>
              </a:solidFill>
              <a:latin typeface="Arial"/>
            </a:endParaRPr>
          </a:p>
        </p:txBody>
      </p:sp>
      <p:sp>
        <p:nvSpPr>
          <p:cNvPr id="79" name="TextShape 2"/>
          <p:cNvSpPr txBox="1"/>
          <p:nvPr/>
        </p:nvSpPr>
        <p:spPr>
          <a:xfrm>
            <a:off x="311760" y="1293840"/>
            <a:ext cx="8520120" cy="3391920"/>
          </a:xfrm>
          <a:prstGeom prst="rect">
            <a:avLst/>
          </a:prstGeom>
          <a:noFill/>
          <a:ln>
            <a:noFill/>
          </a:ln>
        </p:spPr>
        <p:txBody>
          <a:bodyPr tIns="91440" bIns="91440">
            <a:normAutofit/>
          </a:bodyPr>
          <a:p>
            <a:pPr algn="ctr">
              <a:lnSpc>
                <a:spcPct val="100000"/>
              </a:lnSpc>
              <a:tabLst>
                <a:tab algn="l" pos="0"/>
              </a:tabLst>
            </a:pPr>
            <a:r>
              <a:rPr b="0" lang="es" sz="2800" spc="-1" strike="noStrike">
                <a:solidFill>
                  <a:srgbClr val="595959"/>
                </a:solidFill>
                <a:latin typeface="Arial"/>
                <a:ea typeface="Arial"/>
              </a:rPr>
              <a:t>   </a:t>
            </a:r>
            <a:endParaRPr b="0" lang="es-AR" sz="2800" spc="-1" strike="noStrike">
              <a:latin typeface="Arial"/>
            </a:endParaRPr>
          </a:p>
          <a:p>
            <a:pPr algn="ctr">
              <a:lnSpc>
                <a:spcPct val="100000"/>
              </a:lnSpc>
              <a:tabLst>
                <a:tab algn="l" pos="0"/>
              </a:tabLst>
            </a:pPr>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rmAutofit/>
          </a:bodyPr>
          <a:p>
            <a:pPr>
              <a:lnSpc>
                <a:spcPct val="100000"/>
              </a:lnSpc>
              <a:tabLst>
                <a:tab algn="l" pos="0"/>
              </a:tabLst>
            </a:pPr>
            <a:r>
              <a:rPr b="0" lang="es" sz="2050" spc="-1" strike="noStrike">
                <a:solidFill>
                  <a:srgbClr val="000000"/>
                </a:solidFill>
                <a:highlight>
                  <a:srgbClr val="ffffff"/>
                </a:highlight>
                <a:latin typeface="Arial"/>
                <a:ea typeface="Arial"/>
              </a:rPr>
              <a:t>Cálculo del riesgo</a:t>
            </a:r>
            <a:endParaRPr b="0" lang="es-AR" sz="2050" spc="-1" strike="noStrike">
              <a:solidFill>
                <a:srgbClr val="000000"/>
              </a:solidFill>
              <a:latin typeface="Arial"/>
            </a:endParaRPr>
          </a:p>
        </p:txBody>
      </p:sp>
      <p:sp>
        <p:nvSpPr>
          <p:cNvPr id="101" name="TextShape 2"/>
          <p:cNvSpPr txBox="1"/>
          <p:nvPr/>
        </p:nvSpPr>
        <p:spPr>
          <a:xfrm>
            <a:off x="311760" y="1152360"/>
            <a:ext cx="8520120" cy="3990600"/>
          </a:xfrm>
          <a:prstGeom prst="rect">
            <a:avLst/>
          </a:prstGeom>
          <a:noFill/>
          <a:ln>
            <a:noFill/>
          </a:ln>
        </p:spPr>
        <p:txBody>
          <a:bodyPr tIns="91440" bIns="91440">
            <a:normAutofit/>
          </a:bodyPr>
          <a:p>
            <a:pPr algn="just">
              <a:lnSpc>
                <a:spcPct val="115000"/>
              </a:lnSpc>
              <a:tabLst>
                <a:tab algn="l" pos="0"/>
              </a:tabLst>
            </a:pPr>
            <a:r>
              <a:rPr b="0" lang="es" sz="1550" spc="-1" strike="noStrike">
                <a:solidFill>
                  <a:srgbClr val="000000"/>
                </a:solidFill>
                <a:highlight>
                  <a:srgbClr val="ffffff"/>
                </a:highlight>
                <a:latin typeface="Arial"/>
                <a:ea typeface="Arial"/>
              </a:rPr>
              <a:t>A la hora de calcular el riesgo, si hemos optado por hacer el análisis cuantitativo, calcularemos multiplicando los factores probabilidad e impacto:</a:t>
            </a:r>
            <a:endParaRPr b="0" lang="es-AR" sz="1550" spc="-1" strike="noStrike">
              <a:solidFill>
                <a:srgbClr val="000000"/>
              </a:solidFill>
              <a:latin typeface="Arial"/>
            </a:endParaRPr>
          </a:p>
          <a:p>
            <a:pPr algn="ctr">
              <a:lnSpc>
                <a:spcPct val="115000"/>
              </a:lnSpc>
              <a:spcBef>
                <a:spcPts val="799"/>
              </a:spcBef>
              <a:tabLst>
                <a:tab algn="l" pos="0"/>
              </a:tabLst>
            </a:pPr>
            <a:r>
              <a:rPr b="0" lang="es" sz="1550" spc="-1" strike="noStrike">
                <a:solidFill>
                  <a:srgbClr val="000000"/>
                </a:solidFill>
                <a:highlight>
                  <a:srgbClr val="ffffff"/>
                </a:highlight>
                <a:latin typeface="Arial"/>
                <a:ea typeface="Arial"/>
              </a:rPr>
              <a:t>RIESGO = PROBABILIDAD x IMPACTO.</a:t>
            </a:r>
            <a:endParaRPr b="0" lang="es-AR" sz="1550" spc="-1" strike="noStrike">
              <a:solidFill>
                <a:srgbClr val="000000"/>
              </a:solidFill>
              <a:latin typeface="Arial"/>
            </a:endParaRPr>
          </a:p>
          <a:p>
            <a:pPr algn="just">
              <a:lnSpc>
                <a:spcPct val="115000"/>
              </a:lnSpc>
              <a:spcBef>
                <a:spcPts val="799"/>
              </a:spcBef>
              <a:tabLst>
                <a:tab algn="l" pos="0"/>
              </a:tabLst>
            </a:pPr>
            <a:r>
              <a:rPr b="0" lang="es" sz="1550" spc="-1" strike="noStrike">
                <a:solidFill>
                  <a:srgbClr val="000000"/>
                </a:solidFill>
                <a:highlight>
                  <a:srgbClr val="ffffff"/>
                </a:highlight>
                <a:latin typeface="Arial"/>
                <a:ea typeface="Arial"/>
              </a:rPr>
              <a:t>Si por el contrario hemos optado por el análisis cualitativo, haremos uso de una matriz de riesgo como la que se muestra a continuación:</a:t>
            </a:r>
            <a:endParaRPr b="0" lang="es-AR" sz="1550" spc="-1" strike="noStrike">
              <a:solidFill>
                <a:srgbClr val="000000"/>
              </a:solidFill>
              <a:latin typeface="Arial"/>
            </a:endParaRPr>
          </a:p>
          <a:p>
            <a:pPr algn="just">
              <a:lnSpc>
                <a:spcPct val="115000"/>
              </a:lnSpc>
              <a:spcBef>
                <a:spcPts val="799"/>
              </a:spcBef>
              <a:tabLst>
                <a:tab algn="l" pos="0"/>
              </a:tabLst>
            </a:pPr>
            <a:endParaRPr b="0" lang="es-AR" sz="1550" spc="-1" strike="noStrike">
              <a:solidFill>
                <a:srgbClr val="000000"/>
              </a:solidFill>
              <a:latin typeface="Arial"/>
            </a:endParaRPr>
          </a:p>
          <a:p>
            <a:pPr>
              <a:lnSpc>
                <a:spcPct val="115000"/>
              </a:lnSpc>
              <a:spcBef>
                <a:spcPts val="799"/>
              </a:spcBef>
              <a:spcAft>
                <a:spcPts val="1199"/>
              </a:spcAft>
              <a:tabLst>
                <a:tab algn="l" pos="0"/>
              </a:tabLst>
            </a:pPr>
            <a:r>
              <a:rPr b="0" lang="es" sz="1800" spc="-1" strike="noStrike">
                <a:solidFill>
                  <a:srgbClr val="595959"/>
                </a:solidFill>
                <a:highlight>
                  <a:srgbClr val="ffffff"/>
                </a:highlight>
                <a:latin typeface="Arial"/>
                <a:ea typeface="Arial"/>
              </a:rPr>
              <a:t> </a:t>
            </a:r>
            <a:endParaRPr b="0" lang="es-AR" sz="1800" spc="-1" strike="noStrike">
              <a:solidFill>
                <a:srgbClr val="000000"/>
              </a:solidFill>
              <a:latin typeface="Arial"/>
            </a:endParaRPr>
          </a:p>
        </p:txBody>
      </p:sp>
      <p:pic>
        <p:nvPicPr>
          <p:cNvPr id="102" name="Google Shape;114;p22" descr=""/>
          <p:cNvPicPr/>
          <p:nvPr/>
        </p:nvPicPr>
        <p:blipFill>
          <a:blip r:embed="rId1"/>
          <a:stretch/>
        </p:blipFill>
        <p:spPr>
          <a:xfrm>
            <a:off x="0" y="2736360"/>
            <a:ext cx="9143640" cy="24818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s" sz="2800" spc="-1" strike="noStrike">
                <a:solidFill>
                  <a:srgbClr val="000000"/>
                </a:solidFill>
                <a:latin typeface="Arial"/>
                <a:ea typeface="Arial"/>
              </a:rPr>
              <a:t>   </a:t>
            </a:r>
            <a:endParaRPr b="0" lang="es-AR" sz="2800" spc="-1" strike="noStrike">
              <a:solidFill>
                <a:srgbClr val="000000"/>
              </a:solidFill>
              <a:latin typeface="Arial"/>
            </a:endParaRPr>
          </a:p>
        </p:txBody>
      </p:sp>
      <p:sp>
        <p:nvSpPr>
          <p:cNvPr id="104" name="TextShape 2"/>
          <p:cNvSpPr txBox="1"/>
          <p:nvPr/>
        </p:nvSpPr>
        <p:spPr>
          <a:xfrm>
            <a:off x="311760" y="329040"/>
            <a:ext cx="8520120" cy="4239720"/>
          </a:xfrm>
          <a:prstGeom prst="rect">
            <a:avLst/>
          </a:prstGeom>
          <a:noFill/>
          <a:ln>
            <a:noFill/>
          </a:ln>
        </p:spPr>
        <p:txBody>
          <a:bodyPr tIns="91440" bIns="91440">
            <a:normAutofit/>
          </a:bodyPr>
          <a:p>
            <a:pPr algn="just">
              <a:lnSpc>
                <a:spcPct val="115000"/>
              </a:lnSpc>
              <a:spcAft>
                <a:spcPts val="1199"/>
              </a:spcAft>
              <a:tabLst>
                <a:tab algn="l" pos="0"/>
              </a:tabLst>
            </a:pPr>
            <a:r>
              <a:rPr b="0" lang="es" sz="1450" spc="-1" strike="noStrike">
                <a:solidFill>
                  <a:srgbClr val="000000"/>
                </a:solidFill>
                <a:highlight>
                  <a:srgbClr val="ffffff"/>
                </a:highlight>
                <a:latin typeface="Arial"/>
                <a:ea typeface="Arial"/>
              </a:rPr>
              <a:t>Tal y como indicábamos, cuando vayamos a estimar la probabilidad y el impacto debemos tener en cuenta las vulnerabilidades y salvaguardas existentes. </a:t>
            </a:r>
            <a:r>
              <a:rPr b="0" i="1" lang="es" sz="1450" spc="-1" strike="noStrike">
                <a:solidFill>
                  <a:srgbClr val="000000"/>
                </a:solidFill>
                <a:highlight>
                  <a:srgbClr val="ffffff"/>
                </a:highlight>
                <a:latin typeface="Arial"/>
                <a:ea typeface="Arial"/>
              </a:rPr>
              <a:t>Por ejemplo,</a:t>
            </a:r>
            <a:r>
              <a:rPr b="0" lang="es" sz="1450" spc="-1" strike="noStrike">
                <a:solidFill>
                  <a:srgbClr val="000000"/>
                </a:solidFill>
                <a:highlight>
                  <a:srgbClr val="ffffff"/>
                </a:highlight>
                <a:latin typeface="Arial"/>
                <a:ea typeface="Arial"/>
              </a:rPr>
              <a:t> la caída del servidor principal podría tener un impacto alto para el negocio.</a:t>
            </a:r>
            <a:endParaRPr b="0" lang="es-AR" sz="1450" spc="-1" strike="noStrike">
              <a:solidFill>
                <a:srgbClr val="000000"/>
              </a:solidFill>
              <a:latin typeface="Arial"/>
            </a:endParaRPr>
          </a:p>
          <a:p>
            <a:pPr algn="just">
              <a:lnSpc>
                <a:spcPct val="115000"/>
              </a:lnSpc>
              <a:spcAft>
                <a:spcPts val="1199"/>
              </a:spcAft>
              <a:tabLst>
                <a:tab algn="l" pos="0"/>
              </a:tabLst>
            </a:pPr>
            <a:r>
              <a:rPr b="0" lang="es" sz="1450" spc="-1" strike="noStrike">
                <a:solidFill>
                  <a:srgbClr val="000000"/>
                </a:solidFill>
                <a:highlight>
                  <a:srgbClr val="ffffff"/>
                </a:highlight>
                <a:latin typeface="Arial"/>
                <a:ea typeface="Arial"/>
              </a:rPr>
              <a:t>Sin embargo, si existe una solución de alta disponibilidad (</a:t>
            </a:r>
            <a:r>
              <a:rPr b="0" i="1" lang="es" sz="1450" spc="-1" strike="noStrike">
                <a:solidFill>
                  <a:srgbClr val="000000"/>
                </a:solidFill>
                <a:highlight>
                  <a:srgbClr val="ffffff"/>
                </a:highlight>
                <a:latin typeface="Arial"/>
                <a:ea typeface="Arial"/>
              </a:rPr>
              <a:t>Ej</a:t>
            </a:r>
            <a:r>
              <a:rPr b="0" lang="es" sz="1450" spc="-1" strike="noStrike">
                <a:solidFill>
                  <a:srgbClr val="000000"/>
                </a:solidFill>
                <a:highlight>
                  <a:srgbClr val="ffffff"/>
                </a:highlight>
                <a:latin typeface="Arial"/>
                <a:ea typeface="Arial"/>
              </a:rPr>
              <a:t>. Servidores redundados), podemos considerar que el impacto será medio ya que estas medidas de seguridad harán que los procesos de negocio no se vean gravemente afectados por la caída del servidor.</a:t>
            </a:r>
            <a:endParaRPr b="0" lang="es-AR" sz="1450" spc="-1" strike="noStrike">
              <a:solidFill>
                <a:srgbClr val="000000"/>
              </a:solidFill>
              <a:latin typeface="Arial"/>
            </a:endParaRPr>
          </a:p>
          <a:p>
            <a:pPr algn="just">
              <a:lnSpc>
                <a:spcPct val="115000"/>
              </a:lnSpc>
              <a:spcAft>
                <a:spcPts val="1199"/>
              </a:spcAft>
              <a:tabLst>
                <a:tab algn="l" pos="0"/>
              </a:tabLst>
            </a:pPr>
            <a:r>
              <a:rPr b="0" lang="es" sz="1450" spc="-1" strike="noStrike">
                <a:solidFill>
                  <a:srgbClr val="000000"/>
                </a:solidFill>
                <a:highlight>
                  <a:srgbClr val="ffffff"/>
                </a:highlight>
                <a:latin typeface="Arial"/>
                <a:ea typeface="Arial"/>
              </a:rPr>
              <a:t>Si por el contrario hemos identificado vulnerabilidades asociadas al activo, aplicaremos una penalización a la hora de estimar el impacto. </a:t>
            </a:r>
            <a:r>
              <a:rPr b="0" i="1" lang="es" sz="1450" spc="-1" strike="noStrike">
                <a:solidFill>
                  <a:srgbClr val="000000"/>
                </a:solidFill>
                <a:highlight>
                  <a:srgbClr val="ffffff"/>
                </a:highlight>
                <a:latin typeface="Arial"/>
                <a:ea typeface="Arial"/>
              </a:rPr>
              <a:t>Por ejemplo</a:t>
            </a:r>
            <a:r>
              <a:rPr b="0" lang="es" sz="1450" spc="-1" strike="noStrike">
                <a:solidFill>
                  <a:srgbClr val="000000"/>
                </a:solidFill>
                <a:highlight>
                  <a:srgbClr val="ffffff"/>
                </a:highlight>
                <a:latin typeface="Arial"/>
                <a:ea typeface="Arial"/>
              </a:rPr>
              <a:t>, si los equipos de climatización del CPD no han recibido el mantenimiento recomendado por el fabricante, incrementaremos el impacto de amenazas como “condiciones ambientales inadecuadas” o “malfuncionamiento de los equipos debido a altas temperaturas”.</a:t>
            </a:r>
            <a:endParaRPr b="0" lang="es-AR"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rmAutofit fontScale="43000"/>
          </a:bodyPr>
          <a:p>
            <a:pPr>
              <a:lnSpc>
                <a:spcPct val="110000"/>
              </a:lnSpc>
              <a:spcBef>
                <a:spcPts val="1899"/>
              </a:spcBef>
              <a:tabLst>
                <a:tab algn="l" pos="0"/>
              </a:tabLst>
            </a:pPr>
            <a:r>
              <a:rPr b="1" lang="es" sz="2270" spc="-1" strike="noStrike">
                <a:solidFill>
                  <a:srgbClr val="000000"/>
                </a:solidFill>
                <a:highlight>
                  <a:srgbClr val="ffffff"/>
                </a:highlight>
                <a:latin typeface="Arial"/>
                <a:ea typeface="Arial"/>
              </a:rPr>
              <a:t>Fase 6. Tratar el riesgo</a:t>
            </a:r>
            <a:br/>
            <a:endParaRPr b="0" lang="es-AR" sz="2270" spc="-1" strike="noStrike">
              <a:solidFill>
                <a:srgbClr val="000000"/>
              </a:solidFill>
              <a:latin typeface="Arial"/>
            </a:endParaRPr>
          </a:p>
        </p:txBody>
      </p:sp>
      <p:sp>
        <p:nvSpPr>
          <p:cNvPr id="106" name="TextShape 2"/>
          <p:cNvSpPr txBox="1"/>
          <p:nvPr/>
        </p:nvSpPr>
        <p:spPr>
          <a:xfrm>
            <a:off x="311760" y="1152360"/>
            <a:ext cx="8520120" cy="3990600"/>
          </a:xfrm>
          <a:prstGeom prst="rect">
            <a:avLst/>
          </a:prstGeom>
          <a:noFill/>
          <a:ln>
            <a:noFill/>
          </a:ln>
        </p:spPr>
        <p:txBody>
          <a:bodyPr tIns="91440" bIns="91440">
            <a:normAutofit fontScale="25000"/>
          </a:bodyPr>
          <a:p>
            <a:pPr algn="just">
              <a:lnSpc>
                <a:spcPct val="115000"/>
              </a:lnSpc>
              <a:tabLst>
                <a:tab algn="l" pos="0"/>
              </a:tabLst>
            </a:pPr>
            <a:r>
              <a:rPr b="0" lang="es" sz="2450" spc="-1" strike="noStrike">
                <a:solidFill>
                  <a:srgbClr val="000000"/>
                </a:solidFill>
                <a:latin typeface="Arial"/>
                <a:ea typeface="Arial"/>
              </a:rPr>
              <a:t>Una vez calculado el riesgo, debemos tratar aquellos riesgos que superen un límite que nosotros mismos hayamos establecido. Por ejemplo, trataremos aquellos riesgos cuyo valor sea superior a “2” o superior a “Medio” en caso de que hayamos hecho el cálculo en términos cualitativos. A la hora de tratar el riesgo, existen cuatro estrategias principales:</a:t>
            </a:r>
            <a:endParaRPr b="0" lang="es-AR" sz="2450" spc="-1" strike="noStrike">
              <a:solidFill>
                <a:srgbClr val="000000"/>
              </a:solidFill>
              <a:latin typeface="Arial"/>
            </a:endParaRPr>
          </a:p>
          <a:p>
            <a:pPr marL="457200" indent="-325440" algn="just">
              <a:lnSpc>
                <a:spcPct val="115000"/>
              </a:lnSpc>
              <a:spcBef>
                <a:spcPts val="1199"/>
              </a:spcBef>
              <a:buClr>
                <a:srgbClr val="000000"/>
              </a:buClr>
              <a:buFont typeface="Arial"/>
              <a:buChar char="●"/>
              <a:tabLst>
                <a:tab algn="l" pos="0"/>
              </a:tabLst>
            </a:pPr>
            <a:r>
              <a:rPr b="0" lang="es" sz="2450" spc="-1" strike="noStrike">
                <a:solidFill>
                  <a:srgbClr val="000000"/>
                </a:solidFill>
                <a:latin typeface="Arial"/>
                <a:ea typeface="Arial"/>
              </a:rPr>
              <a:t>Transferir el riesgo a un tercero. Por ejemplo, contratando un </a:t>
            </a:r>
            <a:r>
              <a:rPr b="0" lang="es" sz="2450" spc="-1" strike="noStrike" u="sng">
                <a:solidFill>
                  <a:srgbClr val="0097a7"/>
                </a:solidFill>
                <a:uFillTx/>
                <a:latin typeface="Arial"/>
                <a:ea typeface="Arial"/>
                <a:hlinkClick r:id="rId1"/>
              </a:rPr>
              <a:t>seguro </a:t>
            </a:r>
            <a:r>
              <a:rPr b="0" lang="es" sz="2450" spc="-1" strike="noStrike">
                <a:solidFill>
                  <a:srgbClr val="000000"/>
                </a:solidFill>
                <a:latin typeface="Arial"/>
                <a:ea typeface="Arial"/>
              </a:rPr>
              <a:t>que cubra los daños a terceros ocasionados por fugas de información.</a:t>
            </a:r>
            <a:endParaRPr b="0" lang="es-AR" sz="2450" spc="-1" strike="noStrike">
              <a:solidFill>
                <a:srgbClr val="000000"/>
              </a:solidFill>
              <a:latin typeface="Arial"/>
            </a:endParaRPr>
          </a:p>
          <a:p>
            <a:pPr marL="457200" indent="-325440" algn="just">
              <a:lnSpc>
                <a:spcPct val="115000"/>
              </a:lnSpc>
              <a:buClr>
                <a:srgbClr val="000000"/>
              </a:buClr>
              <a:buFont typeface="Arial"/>
              <a:buChar char="●"/>
              <a:tabLst>
                <a:tab algn="l" pos="0"/>
              </a:tabLst>
            </a:pPr>
            <a:r>
              <a:rPr b="0" lang="es" sz="2450" spc="-1" strike="noStrike">
                <a:solidFill>
                  <a:srgbClr val="000000"/>
                </a:solidFill>
                <a:latin typeface="Arial"/>
                <a:ea typeface="Arial"/>
              </a:rPr>
              <a:t>Eliminar el riesgo. Por ejemplo, eliminando un proceso o sistema que está sujeto a un riesgo elevado. En el caso práctico que hemos expuesto, podríamos eliminar la wifi de cortesía para dar servicio a los clientes si no es estrictamente necesario.</a:t>
            </a:r>
            <a:endParaRPr b="0" lang="es-AR" sz="2450" spc="-1" strike="noStrike">
              <a:solidFill>
                <a:srgbClr val="000000"/>
              </a:solidFill>
              <a:latin typeface="Arial"/>
            </a:endParaRPr>
          </a:p>
          <a:p>
            <a:pPr marL="457200" indent="-325440" algn="just">
              <a:lnSpc>
                <a:spcPct val="115000"/>
              </a:lnSpc>
              <a:buClr>
                <a:srgbClr val="000000"/>
              </a:buClr>
              <a:buFont typeface="Arial"/>
              <a:buChar char="●"/>
              <a:tabLst>
                <a:tab algn="l" pos="0"/>
              </a:tabLst>
            </a:pPr>
            <a:r>
              <a:rPr b="0" lang="es" sz="2450" spc="-1" strike="noStrike">
                <a:solidFill>
                  <a:srgbClr val="000000"/>
                </a:solidFill>
                <a:latin typeface="Arial"/>
                <a:ea typeface="Arial"/>
              </a:rPr>
              <a:t>Asumir el riesgo, siempre justificadamente. Por ejemplo, el coste de instalar un grupo electrógeno puede ser demasiado alto y por tanto, la organización puede optar por asumir.</a:t>
            </a:r>
            <a:endParaRPr b="0" lang="es-AR" sz="2450" spc="-1" strike="noStrike">
              <a:solidFill>
                <a:srgbClr val="000000"/>
              </a:solidFill>
              <a:latin typeface="Arial"/>
            </a:endParaRPr>
          </a:p>
          <a:p>
            <a:pPr marL="457200" indent="-325440" algn="just">
              <a:lnSpc>
                <a:spcPct val="115000"/>
              </a:lnSpc>
              <a:buClr>
                <a:srgbClr val="000000"/>
              </a:buClr>
              <a:buFont typeface="Arial"/>
              <a:buChar char="●"/>
              <a:tabLst>
                <a:tab algn="l" pos="0"/>
              </a:tabLst>
            </a:pPr>
            <a:r>
              <a:rPr b="0" lang="es" sz="2450" spc="-1" strike="noStrike">
                <a:solidFill>
                  <a:srgbClr val="000000"/>
                </a:solidFill>
                <a:latin typeface="Arial"/>
                <a:ea typeface="Arial"/>
              </a:rPr>
              <a:t>Implantar medidas para mitigarlo. Por ejemplo, contratando un acceso a internet de respaldo para poder acceder a los servicios en la nube en caso de que la línea principal haya caído.</a:t>
            </a:r>
            <a:endParaRPr b="0" lang="es-AR" sz="2450" spc="-1" strike="noStrike">
              <a:solidFill>
                <a:srgbClr val="000000"/>
              </a:solidFill>
              <a:latin typeface="Arial"/>
            </a:endParaRPr>
          </a:p>
          <a:p>
            <a:pPr>
              <a:lnSpc>
                <a:spcPct val="115000"/>
              </a:lnSpc>
              <a:spcBef>
                <a:spcPts val="1199"/>
              </a:spcBef>
              <a:spcAft>
                <a:spcPts val="1199"/>
              </a:spcAft>
              <a:tabLst>
                <a:tab algn="l" pos="0"/>
              </a:tabLst>
            </a:pPr>
            <a:endParaRPr b="0" lang="es-AR" sz="2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s" sz="2800" spc="-1" strike="noStrike">
                <a:solidFill>
                  <a:srgbClr val="000000"/>
                </a:solidFill>
                <a:latin typeface="Arial"/>
                <a:ea typeface="Arial"/>
              </a:rPr>
              <a:t>   </a:t>
            </a:r>
            <a:endParaRPr b="0" lang="es-AR" sz="2800" spc="-1" strike="noStrike">
              <a:solidFill>
                <a:srgbClr val="000000"/>
              </a:solidFill>
              <a:latin typeface="Arial"/>
            </a:endParaRPr>
          </a:p>
        </p:txBody>
      </p:sp>
      <p:sp>
        <p:nvSpPr>
          <p:cNvPr id="108" name="TextShape 2"/>
          <p:cNvSpPr txBox="1"/>
          <p:nvPr/>
        </p:nvSpPr>
        <p:spPr>
          <a:xfrm>
            <a:off x="311760" y="1152360"/>
            <a:ext cx="8520120" cy="3416040"/>
          </a:xfrm>
          <a:prstGeom prst="rect">
            <a:avLst/>
          </a:prstGeom>
          <a:noFill/>
          <a:ln>
            <a:noFill/>
          </a:ln>
        </p:spPr>
        <p:txBody>
          <a:bodyPr tIns="91440" bIns="91440">
            <a:normAutofit/>
          </a:bodyPr>
          <a:p>
            <a:pPr algn="just">
              <a:lnSpc>
                <a:spcPct val="115000"/>
              </a:lnSpc>
              <a:tabLst>
                <a:tab algn="l" pos="0"/>
              </a:tabLst>
            </a:pPr>
            <a:r>
              <a:rPr b="0" lang="es" sz="1450" spc="-1" strike="noStrike">
                <a:solidFill>
                  <a:srgbClr val="000000"/>
                </a:solidFill>
                <a:highlight>
                  <a:srgbClr val="ffffff"/>
                </a:highlight>
                <a:latin typeface="Arial"/>
                <a:ea typeface="Arial"/>
              </a:rPr>
              <a:t>Por último, cabe señalar que como realizamos este análisis de riesgos en el contexto de una  </a:t>
            </a:r>
            <a:r>
              <a:rPr b="1" lang="es" sz="1450" spc="-1" strike="noStrike">
                <a:solidFill>
                  <a:srgbClr val="000000"/>
                </a:solidFill>
                <a:highlight>
                  <a:srgbClr val="ffffff"/>
                </a:highlight>
                <a:latin typeface="Arial"/>
                <a:ea typeface="Arial"/>
              </a:rPr>
              <a:t>Política de Seguridad</a:t>
            </a:r>
            <a:r>
              <a:rPr b="0" lang="es" sz="1450" spc="-1" strike="noStrike">
                <a:solidFill>
                  <a:srgbClr val="000000"/>
                </a:solidFill>
                <a:highlight>
                  <a:srgbClr val="ffffff"/>
                </a:highlight>
                <a:latin typeface="Arial"/>
                <a:ea typeface="Arial"/>
              </a:rPr>
              <a:t>, las acciones e iniciativas para tratar los riesgos pasarán a formar parte del mismo.    Por lo tanto, </a:t>
            </a:r>
            <a:r>
              <a:rPr b="0" lang="es" sz="1450" spc="-1" strike="noStrike" u="sng">
                <a:solidFill>
                  <a:srgbClr val="000000"/>
                </a:solidFill>
                <a:highlight>
                  <a:srgbClr val="ffffff"/>
                </a:highlight>
                <a:uFillTx/>
                <a:latin typeface="Arial"/>
                <a:ea typeface="Arial"/>
              </a:rPr>
              <a:t>deberemos clasificarlas y priorizarlas</a:t>
            </a:r>
            <a:r>
              <a:rPr b="0" lang="es" sz="1450" spc="-1" strike="noStrike">
                <a:solidFill>
                  <a:srgbClr val="000000"/>
                </a:solidFill>
                <a:highlight>
                  <a:srgbClr val="ffffff"/>
                </a:highlight>
                <a:latin typeface="Arial"/>
                <a:ea typeface="Arial"/>
              </a:rPr>
              <a:t> considerando el resto de proyectos que forman parte del Política.</a:t>
            </a:r>
            <a:endParaRPr b="0" lang="es-AR" sz="1450" spc="-1" strike="noStrike">
              <a:solidFill>
                <a:srgbClr val="000000"/>
              </a:solidFill>
              <a:latin typeface="Arial"/>
            </a:endParaRPr>
          </a:p>
          <a:p>
            <a:pPr algn="just">
              <a:lnSpc>
                <a:spcPct val="115000"/>
              </a:lnSpc>
              <a:spcBef>
                <a:spcPts val="1199"/>
              </a:spcBef>
              <a:tabLst>
                <a:tab algn="l" pos="0"/>
              </a:tabLst>
            </a:pPr>
            <a:r>
              <a:rPr b="0" lang="es" sz="1450" spc="-1" strike="noStrike">
                <a:solidFill>
                  <a:srgbClr val="000000"/>
                </a:solidFill>
                <a:highlight>
                  <a:srgbClr val="ffffff"/>
                </a:highlight>
                <a:latin typeface="Arial"/>
                <a:ea typeface="Arial"/>
              </a:rPr>
              <a:t> </a:t>
            </a:r>
            <a:r>
              <a:rPr b="0" lang="es" sz="1450" spc="-1" strike="noStrike">
                <a:solidFill>
                  <a:srgbClr val="000000"/>
                </a:solidFill>
                <a:highlight>
                  <a:srgbClr val="ffffff"/>
                </a:highlight>
                <a:latin typeface="Arial"/>
                <a:ea typeface="Arial"/>
              </a:rPr>
              <a:t>Asimismo, tal y como indicábamos en la introducción, llevar a cabo un análisis de riesgos nos proporciona información de gran valor y contribuye en gran medida a mejorar la seguridad de nuestra organización. </a:t>
            </a:r>
            <a:endParaRPr b="0" lang="es-AR" sz="1450" spc="-1" strike="noStrike">
              <a:solidFill>
                <a:srgbClr val="000000"/>
              </a:solidFill>
              <a:latin typeface="Arial"/>
            </a:endParaRPr>
          </a:p>
          <a:p>
            <a:pPr>
              <a:lnSpc>
                <a:spcPct val="115000"/>
              </a:lnSpc>
              <a:spcBef>
                <a:spcPts val="1199"/>
              </a:spcBef>
              <a:spcAft>
                <a:spcPts val="1199"/>
              </a:spcAft>
              <a:tabLst>
                <a:tab algn="l" pos="0"/>
              </a:tabLst>
            </a:pPr>
            <a:endParaRPr b="0" lang="es-AR"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s" sz="2800" spc="-1" strike="noStrike">
                <a:solidFill>
                  <a:srgbClr val="000000"/>
                </a:solidFill>
                <a:latin typeface="Arial"/>
                <a:ea typeface="Arial"/>
              </a:rPr>
              <a:t> </a:t>
            </a:r>
            <a:endParaRPr b="0" lang="es-AR" sz="2800" spc="-1" strike="noStrike">
              <a:solidFill>
                <a:srgbClr val="000000"/>
              </a:solidFill>
              <a:latin typeface="Arial"/>
            </a:endParaRPr>
          </a:p>
        </p:txBody>
      </p:sp>
      <p:sp>
        <p:nvSpPr>
          <p:cNvPr id="81" name="TextShape 2"/>
          <p:cNvSpPr txBox="1"/>
          <p:nvPr/>
        </p:nvSpPr>
        <p:spPr>
          <a:xfrm>
            <a:off x="311760" y="189360"/>
            <a:ext cx="8520120" cy="4379400"/>
          </a:xfrm>
          <a:prstGeom prst="rect">
            <a:avLst/>
          </a:prstGeom>
          <a:noFill/>
          <a:ln>
            <a:noFill/>
          </a:ln>
        </p:spPr>
        <p:txBody>
          <a:bodyPr tIns="91440" bIns="91440">
            <a:normAutofit/>
          </a:bodyPr>
          <a:p>
            <a:endParaRPr b="0" lang="es-AR" sz="1400" spc="-1" strike="noStrike">
              <a:solidFill>
                <a:srgbClr val="000000"/>
              </a:solidFill>
              <a:latin typeface="Arial"/>
            </a:endParaRPr>
          </a:p>
        </p:txBody>
      </p:sp>
      <p:pic>
        <p:nvPicPr>
          <p:cNvPr id="82" name="Google Shape;62;p14" descr=""/>
          <p:cNvPicPr/>
          <p:nvPr/>
        </p:nvPicPr>
        <p:blipFill>
          <a:blip r:embed="rId1"/>
          <a:stretch/>
        </p:blipFill>
        <p:spPr>
          <a:xfrm>
            <a:off x="192240" y="0"/>
            <a:ext cx="8759160" cy="5143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84" name="TextShape 2"/>
          <p:cNvSpPr txBox="1"/>
          <p:nvPr/>
        </p:nvSpPr>
        <p:spPr>
          <a:xfrm>
            <a:off x="311760" y="141840"/>
            <a:ext cx="8520120" cy="4426560"/>
          </a:xfrm>
          <a:prstGeom prst="rect">
            <a:avLst/>
          </a:prstGeom>
          <a:noFill/>
          <a:ln>
            <a:noFill/>
          </a:ln>
        </p:spPr>
        <p:txBody>
          <a:bodyPr tIns="91440" bIns="91440">
            <a:normAutofit fontScale="51000"/>
          </a:bodyPr>
          <a:p>
            <a:pPr algn="just">
              <a:lnSpc>
                <a:spcPct val="115000"/>
              </a:lnSpc>
              <a:tabLst>
                <a:tab algn="l" pos="0"/>
              </a:tabLst>
            </a:pPr>
            <a:r>
              <a:rPr b="0" lang="es" sz="1800" spc="-1" strike="noStrike">
                <a:solidFill>
                  <a:srgbClr val="000000"/>
                </a:solidFill>
                <a:latin typeface="Arial"/>
                <a:ea typeface="Arial"/>
              </a:rPr>
              <a:t>La Política de Seguridad</a:t>
            </a:r>
            <a:endParaRPr b="0" lang="es-AR" sz="1800" spc="-1" strike="noStrike">
              <a:solidFill>
                <a:srgbClr val="000000"/>
              </a:solidFill>
              <a:latin typeface="Arial"/>
            </a:endParaRPr>
          </a:p>
          <a:p>
            <a:pPr algn="just">
              <a:lnSpc>
                <a:spcPct val="115000"/>
              </a:lnSpc>
              <a:tabLst>
                <a:tab algn="l" pos="0"/>
              </a:tabLst>
            </a:pPr>
            <a:endParaRPr b="0" lang="es-AR" sz="1800" spc="-1" strike="noStrike">
              <a:solidFill>
                <a:srgbClr val="000000"/>
              </a:solidFill>
              <a:latin typeface="Arial"/>
            </a:endParaRPr>
          </a:p>
          <a:p>
            <a:pPr algn="just">
              <a:lnSpc>
                <a:spcPct val="115000"/>
              </a:lnSpc>
              <a:tabLst>
                <a:tab algn="l" pos="0"/>
              </a:tabLst>
            </a:pPr>
            <a:r>
              <a:rPr b="0" lang="es" sz="1800" spc="-1" strike="noStrike" u="sng">
                <a:solidFill>
                  <a:srgbClr val="000000"/>
                </a:solidFill>
                <a:uFillTx/>
                <a:latin typeface="Arial"/>
                <a:ea typeface="Arial"/>
              </a:rPr>
              <a:t>Se puede simplificar como la definición y priorización de un conjunto de proyectos en materia de seguridad de la información, dirigido a reducir los riesgos a los que está expuesta la organización hasta unos niveles aceptables a partir de un análisis de la situación inicial.</a:t>
            </a:r>
            <a:r>
              <a:rPr b="0" lang="es" sz="1800" spc="-1" strike="noStrike">
                <a:solidFill>
                  <a:srgbClr val="000000"/>
                </a:solidFill>
                <a:latin typeface="Arial"/>
                <a:ea typeface="Arial"/>
              </a:rPr>
              <a:t> </a:t>
            </a:r>
            <a:endParaRPr b="0" lang="es-AR" sz="1800" spc="-1" strike="noStrike">
              <a:solidFill>
                <a:srgbClr val="000000"/>
              </a:solidFill>
              <a:latin typeface="Arial"/>
            </a:endParaRPr>
          </a:p>
          <a:p>
            <a:pPr algn="just">
              <a:lnSpc>
                <a:spcPct val="115000"/>
              </a:lnSpc>
              <a:tabLst>
                <a:tab algn="l" pos="0"/>
              </a:tabLst>
            </a:pPr>
            <a:r>
              <a:rPr b="0" lang="es" sz="1800" spc="-1" strike="noStrike">
                <a:solidFill>
                  <a:srgbClr val="000000"/>
                </a:solidFill>
                <a:latin typeface="Arial"/>
                <a:ea typeface="Arial"/>
              </a:rPr>
              <a:t>Llevar a cabo un buen análisis nos permitirá centrar nuestro foco de atención en los riesgos asociados a los sistemas, procesos y elementos dentro del alcance de la Política de Seguridad.. De esta forma mitigaremos la posibilidad de tener algún</a:t>
            </a:r>
            <a:r>
              <a:rPr b="0" lang="es" sz="1800" spc="-1" strike="noStrike" u="sng">
                <a:solidFill>
                  <a:srgbClr val="0097a7"/>
                </a:solidFill>
                <a:uFillTx/>
                <a:latin typeface="Arial"/>
                <a:ea typeface="Arial"/>
                <a:hlinkClick r:id="rId1"/>
              </a:rPr>
              <a:t> tipo de incidente de ciberseguridad</a:t>
            </a:r>
            <a:r>
              <a:rPr b="0" lang="es" sz="1800" spc="-1" strike="noStrike">
                <a:solidFill>
                  <a:srgbClr val="000000"/>
                </a:solidFill>
                <a:latin typeface="Arial"/>
                <a:ea typeface="Arial"/>
              </a:rPr>
              <a:t>.</a:t>
            </a:r>
            <a:endParaRPr b="0" lang="es-AR" sz="1800" spc="-1" strike="noStrike">
              <a:solidFill>
                <a:srgbClr val="000000"/>
              </a:solidFill>
              <a:latin typeface="Arial"/>
            </a:endParaRPr>
          </a:p>
          <a:p>
            <a:pPr algn="just">
              <a:lnSpc>
                <a:spcPct val="115000"/>
              </a:lnSpc>
              <a:tabLst>
                <a:tab algn="l" pos="0"/>
              </a:tabLst>
            </a:pPr>
            <a:r>
              <a:rPr b="0" lang="es" sz="1800" spc="-1" strike="noStrike">
                <a:solidFill>
                  <a:srgbClr val="000000"/>
                </a:solidFill>
                <a:latin typeface="Arial"/>
                <a:ea typeface="Arial"/>
              </a:rPr>
              <a:t>Por otra parte, también podemos obtener beneficios si realizamos un análisis de riesgos de forma aislada en lugar de llevarlo a cabo dentro de un contexto mayor como es el del desarrollo en toda la Empresa.</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A continuación veremos de forma sencilla las principales tareas del análisis de riesgos, aportando recomendaciones prácticas sobre </a:t>
            </a:r>
            <a:r>
              <a:rPr b="0" lang="es" sz="1800" spc="-1" strike="noStrike" u="sng">
                <a:solidFill>
                  <a:srgbClr val="0097a7"/>
                </a:solidFill>
                <a:uFillTx/>
                <a:latin typeface="Arial"/>
                <a:ea typeface="Arial"/>
                <a:hlinkClick r:id="rId2"/>
              </a:rPr>
              <a:t>cómo llevarlo a cabo</a:t>
            </a:r>
            <a:r>
              <a:rPr b="0" lang="es" sz="1800" spc="-1" strike="noStrike">
                <a:solidFill>
                  <a:srgbClr val="000000"/>
                </a:solidFill>
                <a:latin typeface="Arial"/>
                <a:ea typeface="Arial"/>
              </a:rPr>
              <a:t>, y considerando algunas particularidades a tener en cuenta para que aporte el máximo valor.</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Cabe señalar que las fases o etapas que componen un análisis de riesgos dependen de la metodología escogida. En el caso que nos ocupa, hemos seleccionado un conjunto de fases que son comunes en la mayor parte de las metodologías para el análisis de riesgos.</a:t>
            </a:r>
            <a:endParaRPr b="0" lang="es-AR" sz="1800" spc="-1" strike="noStrike">
              <a:solidFill>
                <a:srgbClr val="000000"/>
              </a:solidFill>
              <a:latin typeface="Arial"/>
            </a:endParaRPr>
          </a:p>
          <a:p>
            <a:pPr>
              <a:lnSpc>
                <a:spcPct val="115000"/>
              </a:lnSpc>
              <a:spcBef>
                <a:spcPts val="1199"/>
              </a:spcBef>
              <a:spcAft>
                <a:spcPts val="1199"/>
              </a:spcAft>
              <a:tabLst>
                <a:tab algn="l" pos="0"/>
              </a:tabLst>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normAutofit/>
          </a:bodyPr>
          <a:p>
            <a:pPr>
              <a:lnSpc>
                <a:spcPct val="110000"/>
              </a:lnSpc>
              <a:spcBef>
                <a:spcPts val="1899"/>
              </a:spcBef>
              <a:spcAft>
                <a:spcPts val="1100"/>
              </a:spcAft>
              <a:tabLst>
                <a:tab algn="l" pos="0"/>
              </a:tabLst>
            </a:pPr>
            <a:r>
              <a:rPr b="1" lang="es" sz="2000" spc="-1" strike="noStrike">
                <a:solidFill>
                  <a:srgbClr val="000000"/>
                </a:solidFill>
                <a:highlight>
                  <a:srgbClr val="ffffff"/>
                </a:highlight>
                <a:latin typeface="Arial"/>
                <a:ea typeface="Arial"/>
              </a:rPr>
              <a:t>Fase 1. Definir el alcance</a:t>
            </a:r>
            <a:endParaRPr b="0" lang="es-AR" sz="2000" spc="-1" strike="noStrike">
              <a:solidFill>
                <a:srgbClr val="000000"/>
              </a:solidFill>
              <a:latin typeface="Arial"/>
            </a:endParaRPr>
          </a:p>
        </p:txBody>
      </p:sp>
      <p:sp>
        <p:nvSpPr>
          <p:cNvPr id="86" name="TextShape 2"/>
          <p:cNvSpPr txBox="1"/>
          <p:nvPr/>
        </p:nvSpPr>
        <p:spPr>
          <a:xfrm>
            <a:off x="311760" y="1356840"/>
            <a:ext cx="8520120" cy="3565440"/>
          </a:xfrm>
          <a:prstGeom prst="rect">
            <a:avLst/>
          </a:prstGeom>
          <a:noFill/>
          <a:ln>
            <a:noFill/>
          </a:ln>
        </p:spPr>
        <p:txBody>
          <a:bodyPr tIns="91440" bIns="91440">
            <a:normAutofit fontScale="77000"/>
          </a:bodyPr>
          <a:p>
            <a:pPr algn="just">
              <a:lnSpc>
                <a:spcPct val="115000"/>
              </a:lnSpc>
              <a:spcAft>
                <a:spcPts val="1199"/>
              </a:spcAft>
              <a:tabLst>
                <a:tab algn="l" pos="0"/>
              </a:tabLst>
            </a:pPr>
            <a:r>
              <a:rPr b="0" lang="es" sz="1800" spc="-1" strike="noStrike">
                <a:solidFill>
                  <a:srgbClr val="000000"/>
                </a:solidFill>
                <a:latin typeface="Arial"/>
                <a:ea typeface="Arial"/>
              </a:rPr>
              <a:t>El primer paso a la hora de llevar a cabo el análisis de riesgos, es establecer el alcance del estudio.</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Por lo tanto, recomendamos que el análisis de riesgos cubra la totalidad del alcance de la Política de Seguridad, dónde se han seleccionado las áreas estratégicas sobre las que mejorar la seguridad.</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Por otra parte, también es posible definir un alcance más limitado atendiendo a departamentos, procesos o sistemas. Por ejemplo, análisis de riesgos sobre los procesos del departamento Administración, análisis de riesgos sobre los procesos de producción y gestión de almacén o análisis de riesgos sobre los sistemas TIC relacionados con la página web de la empresa, etc.</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En este caso práctico consideramos que el alcance escogido para el análisis de riesgos es “Los servicios y sistemas del Departamento Informática”.</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157680"/>
            <a:ext cx="8520120" cy="1751040"/>
          </a:xfrm>
          <a:prstGeom prst="rect">
            <a:avLst/>
          </a:prstGeom>
          <a:noFill/>
          <a:ln>
            <a:noFill/>
          </a:ln>
        </p:spPr>
        <p:txBody>
          <a:bodyPr tIns="91440" bIns="91440">
            <a:normAutofit/>
          </a:bodyPr>
          <a:p>
            <a:pPr>
              <a:lnSpc>
                <a:spcPct val="110000"/>
              </a:lnSpc>
              <a:spcBef>
                <a:spcPts val="1899"/>
              </a:spcBef>
              <a:tabLst>
                <a:tab algn="l" pos="0"/>
              </a:tabLst>
            </a:pPr>
            <a:r>
              <a:rPr b="1" lang="es" sz="2380" spc="-1" strike="noStrike">
                <a:solidFill>
                  <a:srgbClr val="000000"/>
                </a:solidFill>
                <a:highlight>
                  <a:srgbClr val="ffffff"/>
                </a:highlight>
                <a:latin typeface="Arial"/>
                <a:ea typeface="Arial"/>
              </a:rPr>
              <a:t>Fase 2. Identificar los activos</a:t>
            </a:r>
            <a:br/>
            <a:r>
              <a:rPr b="0" lang="es" sz="1450" spc="-1" strike="noStrike">
                <a:solidFill>
                  <a:srgbClr val="000000"/>
                </a:solidFill>
                <a:highlight>
                  <a:srgbClr val="ffffff"/>
                </a:highlight>
                <a:latin typeface="Arial"/>
                <a:ea typeface="Arial"/>
              </a:rPr>
              <a:t>Una vez definido el alcance, debemos identificar los activos más importantes que guardan relación con el departamento, proceso, o sistema objeto del estudio.</a:t>
            </a:r>
            <a:br/>
            <a:r>
              <a:rPr b="0" lang="es" sz="1450" spc="-1" strike="noStrike">
                <a:solidFill>
                  <a:srgbClr val="000000"/>
                </a:solidFill>
                <a:highlight>
                  <a:srgbClr val="ffffff"/>
                </a:highlight>
                <a:latin typeface="Arial"/>
                <a:ea typeface="Arial"/>
              </a:rPr>
              <a:t>Para mantener un inventario de activos sencillo puede ser suficiente con hacer uso de una hoja de cálculo o tabla como la que se muestra a continuación a modo de ejemplo</a:t>
            </a:r>
            <a:br/>
            <a:endParaRPr b="0" lang="es-AR" sz="1450" spc="-1" strike="noStrike">
              <a:solidFill>
                <a:srgbClr val="000000"/>
              </a:solidFill>
              <a:latin typeface="Arial"/>
            </a:endParaRPr>
          </a:p>
        </p:txBody>
      </p:sp>
      <p:sp>
        <p:nvSpPr>
          <p:cNvPr id="88" name="TextShape 2"/>
          <p:cNvSpPr txBox="1"/>
          <p:nvPr/>
        </p:nvSpPr>
        <p:spPr>
          <a:xfrm>
            <a:off x="311760" y="2240280"/>
            <a:ext cx="8520120" cy="2328120"/>
          </a:xfrm>
          <a:prstGeom prst="rect">
            <a:avLst/>
          </a:prstGeom>
          <a:noFill/>
          <a:ln>
            <a:noFill/>
          </a:ln>
        </p:spPr>
        <p:txBody>
          <a:bodyPr tIns="91440" bIns="91440">
            <a:normAutofit/>
          </a:bodyPr>
          <a:p>
            <a:pPr>
              <a:lnSpc>
                <a:spcPct val="115000"/>
              </a:lnSpc>
              <a:tabLst>
                <a:tab algn="l" pos="0"/>
              </a:tabLst>
            </a:pPr>
            <a:endParaRPr b="0" lang="es-AR" sz="1400" spc="-1" strike="noStrike">
              <a:solidFill>
                <a:srgbClr val="000000"/>
              </a:solidFill>
              <a:latin typeface="Arial"/>
            </a:endParaRPr>
          </a:p>
          <a:p>
            <a:pPr>
              <a:lnSpc>
                <a:spcPct val="115000"/>
              </a:lnSpc>
              <a:spcBef>
                <a:spcPts val="1199"/>
              </a:spcBef>
              <a:spcAft>
                <a:spcPts val="1199"/>
              </a:spcAft>
              <a:tabLst>
                <a:tab algn="l" pos="0"/>
              </a:tabLst>
            </a:pPr>
            <a:r>
              <a:rPr b="0" lang="es" sz="1450" spc="-1" strike="noStrike">
                <a:solidFill>
                  <a:srgbClr val="000000"/>
                </a:solidFill>
                <a:highlight>
                  <a:srgbClr val="ffffff"/>
                </a:highlight>
                <a:latin typeface="Arial"/>
                <a:ea typeface="Arial"/>
              </a:rPr>
              <a:t>:</a:t>
            </a:r>
            <a:endParaRPr b="0" lang="es-AR" sz="1450" spc="-1" strike="noStrike">
              <a:solidFill>
                <a:srgbClr val="000000"/>
              </a:solidFill>
              <a:latin typeface="Arial"/>
            </a:endParaRPr>
          </a:p>
        </p:txBody>
      </p:sp>
      <p:pic>
        <p:nvPicPr>
          <p:cNvPr id="89" name="Google Shape;81;p17" descr=""/>
          <p:cNvPicPr/>
          <p:nvPr/>
        </p:nvPicPr>
        <p:blipFill>
          <a:blip r:embed="rId1"/>
          <a:stretch/>
        </p:blipFill>
        <p:spPr>
          <a:xfrm>
            <a:off x="0" y="2114280"/>
            <a:ext cx="9143640" cy="24544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rmAutofit fontScale="43000"/>
          </a:bodyPr>
          <a:p>
            <a:pPr>
              <a:lnSpc>
                <a:spcPct val="110000"/>
              </a:lnSpc>
              <a:spcBef>
                <a:spcPts val="1899"/>
              </a:spcBef>
              <a:tabLst>
                <a:tab algn="l" pos="0"/>
              </a:tabLst>
            </a:pPr>
            <a:r>
              <a:rPr b="1" lang="es" sz="2270" spc="-1" strike="noStrike">
                <a:solidFill>
                  <a:srgbClr val="000000"/>
                </a:solidFill>
                <a:highlight>
                  <a:srgbClr val="ffffff"/>
                </a:highlight>
                <a:latin typeface="Arial"/>
                <a:ea typeface="Arial"/>
              </a:rPr>
              <a:t>Fase 3. Identificar / seleccionar las amenazas</a:t>
            </a:r>
            <a:br/>
            <a:endParaRPr b="0" lang="es-AR" sz="2270" spc="-1" strike="noStrike">
              <a:solidFill>
                <a:srgbClr val="000000"/>
              </a:solidFill>
              <a:latin typeface="Arial"/>
            </a:endParaRPr>
          </a:p>
        </p:txBody>
      </p:sp>
      <p:sp>
        <p:nvSpPr>
          <p:cNvPr id="91" name="TextShape 2"/>
          <p:cNvSpPr txBox="1"/>
          <p:nvPr/>
        </p:nvSpPr>
        <p:spPr>
          <a:xfrm>
            <a:off x="311760" y="1152360"/>
            <a:ext cx="8520120" cy="3416040"/>
          </a:xfrm>
          <a:prstGeom prst="rect">
            <a:avLst/>
          </a:prstGeom>
          <a:noFill/>
          <a:ln>
            <a:noFill/>
          </a:ln>
        </p:spPr>
        <p:txBody>
          <a:bodyPr tIns="91440" bIns="91440">
            <a:normAutofit/>
          </a:bodyPr>
          <a:p>
            <a:pPr algn="just">
              <a:lnSpc>
                <a:spcPct val="115000"/>
              </a:lnSpc>
              <a:tabLst>
                <a:tab algn="l" pos="0"/>
              </a:tabLst>
            </a:pPr>
            <a:r>
              <a:rPr b="0" lang="es" sz="1450" spc="-1" strike="noStrike">
                <a:solidFill>
                  <a:srgbClr val="000000"/>
                </a:solidFill>
                <a:highlight>
                  <a:srgbClr val="ffffff"/>
                </a:highlight>
                <a:latin typeface="Arial"/>
                <a:ea typeface="Arial"/>
              </a:rPr>
              <a:t>Habiendo identificado los principales activos, el siguiente paso consiste en identificar las amenazas a las que estos están expuestos.                                                                                                              Tal y como imaginamos, el conjunto de amenazas es amplio y diverso por lo que debemos hacer un esfuerzo en mantener un enfoque práctico y aplicado. </a:t>
            </a:r>
            <a:r>
              <a:rPr b="0" i="1" lang="es" sz="1450" spc="-1" strike="noStrike">
                <a:solidFill>
                  <a:srgbClr val="000000"/>
                </a:solidFill>
                <a:highlight>
                  <a:srgbClr val="ffffff"/>
                </a:highlight>
                <a:latin typeface="Arial"/>
                <a:ea typeface="Arial"/>
              </a:rPr>
              <a:t>Por ejemplo</a:t>
            </a:r>
            <a:r>
              <a:rPr b="0" lang="es" sz="1450" spc="-1" strike="noStrike">
                <a:solidFill>
                  <a:srgbClr val="000000"/>
                </a:solidFill>
                <a:highlight>
                  <a:srgbClr val="ffffff"/>
                </a:highlight>
                <a:latin typeface="Arial"/>
                <a:ea typeface="Arial"/>
              </a:rPr>
              <a:t>, si nuestra intención es evaluar el riesgo que corremos frente a la destrucción de nuestro servidor de ficheros, es conveniente, considerar las averías del servidor, la posibilidad de daños por agua (rotura de una cañería) o los daños por fuego, en lugar de plantearnos el riesgo de que el CPD sea destruido por un meteorito.</a:t>
            </a:r>
            <a:endParaRPr b="0" lang="es-AR" sz="1450" spc="-1" strike="noStrike">
              <a:solidFill>
                <a:srgbClr val="000000"/>
              </a:solidFill>
              <a:latin typeface="Arial"/>
            </a:endParaRPr>
          </a:p>
          <a:p>
            <a:pPr algn="just">
              <a:lnSpc>
                <a:spcPct val="115000"/>
              </a:lnSpc>
              <a:spcBef>
                <a:spcPts val="1199"/>
              </a:spcBef>
              <a:spcAft>
                <a:spcPts val="1199"/>
              </a:spcAft>
              <a:tabLst>
                <a:tab algn="l" pos="0"/>
              </a:tabLst>
            </a:pPr>
            <a:r>
              <a:rPr b="0" lang="es" sz="1450" spc="-1" strike="noStrike">
                <a:solidFill>
                  <a:srgbClr val="000000"/>
                </a:solidFill>
                <a:highlight>
                  <a:srgbClr val="ffffff"/>
                </a:highlight>
                <a:latin typeface="Arial"/>
                <a:ea typeface="Arial"/>
              </a:rPr>
              <a:t>Amenazas: Naturales - Industriales - El Hombre </a:t>
            </a:r>
            <a:endParaRPr b="0" lang="es-AR" sz="14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rmAutofit fontScale="43000"/>
          </a:bodyPr>
          <a:p>
            <a:pPr>
              <a:lnSpc>
                <a:spcPct val="110000"/>
              </a:lnSpc>
              <a:spcBef>
                <a:spcPts val="1899"/>
              </a:spcBef>
              <a:tabLst>
                <a:tab algn="l" pos="0"/>
              </a:tabLst>
            </a:pPr>
            <a:r>
              <a:rPr b="1" lang="es" sz="2270" spc="-1" strike="noStrike">
                <a:solidFill>
                  <a:srgbClr val="000000"/>
                </a:solidFill>
                <a:highlight>
                  <a:srgbClr val="ffffff"/>
                </a:highlight>
                <a:latin typeface="Arial"/>
                <a:ea typeface="Arial"/>
              </a:rPr>
              <a:t>Fase 4. Identificar vulnerabilidades y salvaguardas</a:t>
            </a:r>
            <a:br/>
            <a:endParaRPr b="0" lang="es-AR" sz="2270" spc="-1" strike="noStrike">
              <a:solidFill>
                <a:srgbClr val="000000"/>
              </a:solid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normAutofit fontScale="55000"/>
          </a:bodyPr>
          <a:p>
            <a:pPr algn="just">
              <a:lnSpc>
                <a:spcPct val="115000"/>
              </a:lnSpc>
              <a:tabLst>
                <a:tab algn="l" pos="0"/>
              </a:tabLst>
            </a:pPr>
            <a:r>
              <a:rPr b="0" lang="es" sz="1800" spc="-1" strike="noStrike">
                <a:solidFill>
                  <a:srgbClr val="000000"/>
                </a:solidFill>
                <a:latin typeface="Arial"/>
                <a:ea typeface="Arial"/>
              </a:rPr>
              <a:t>La siguiente fase consiste en estudiar las características de nuestros activos para identificar puntos débiles o vulnerabilidades.</a:t>
            </a:r>
            <a:endParaRPr b="0" lang="es-AR" sz="1800" spc="-1" strike="noStrike">
              <a:solidFill>
                <a:srgbClr val="000000"/>
              </a:solidFill>
              <a:latin typeface="Arial"/>
            </a:endParaRPr>
          </a:p>
          <a:p>
            <a:pPr algn="just">
              <a:lnSpc>
                <a:spcPct val="115000"/>
              </a:lnSpc>
              <a:tabLst>
                <a:tab algn="l" pos="0"/>
              </a:tabLst>
            </a:pPr>
            <a:endParaRPr b="0" lang="es-AR" sz="1800" spc="-1" strike="noStrike">
              <a:solidFill>
                <a:srgbClr val="000000"/>
              </a:solidFill>
              <a:latin typeface="Arial"/>
            </a:endParaRPr>
          </a:p>
          <a:p>
            <a:pPr algn="just">
              <a:lnSpc>
                <a:spcPct val="115000"/>
              </a:lnSpc>
              <a:tabLst>
                <a:tab algn="l" pos="0"/>
              </a:tabLst>
            </a:pPr>
            <a:r>
              <a:rPr b="0" lang="es" sz="1800" spc="-1" strike="noStrike">
                <a:solidFill>
                  <a:srgbClr val="000000"/>
                </a:solidFill>
                <a:latin typeface="Arial"/>
                <a:ea typeface="Arial"/>
              </a:rPr>
              <a:t>Por ejemplo, una posible vulnerabilidad puede ser identificar un conjunto de ordenadores o servidores cuyo sistemas antivirus no están actualizados o una serie de activos para los que no existe soporte ni mantenimiento por parte del fabricante. Posteriormente, a la hora de evaluar el riesgo aplicaremos penalizaciones para reflejar las vulnerabilidades identificadas.</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Por otra parte, también analizaremos y documentaremos las medidas de seguridad implantadas en nuestra organización.</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Por ejemplo, es posible que hayamos instalado un sistema SAI (Sistema de Alimentación Ininterrumpida) o un grupo electrógeno para abastecer de electricidad a los equipos del CPD. Ambas medidas de seguridad (también conocidas como salvaguardas) contribuyen a reducir el riesgo de las amenazas relacionadas con el corte de suministro eléctrico.</a:t>
            </a:r>
            <a:endParaRPr b="0" lang="es-AR" sz="1800" spc="-1" strike="noStrike">
              <a:solidFill>
                <a:srgbClr val="000000"/>
              </a:solidFill>
              <a:latin typeface="Arial"/>
            </a:endParaRPr>
          </a:p>
          <a:p>
            <a:pPr>
              <a:lnSpc>
                <a:spcPct val="115000"/>
              </a:lnSpc>
              <a:spcBef>
                <a:spcPts val="1199"/>
              </a:spcBef>
              <a:spcAft>
                <a:spcPts val="1199"/>
              </a:spcAft>
              <a:tabLst>
                <a:tab algn="l" pos="0"/>
              </a:tabLst>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704080" cy="3143160"/>
          </a:xfrm>
          <a:prstGeom prst="rect">
            <a:avLst/>
          </a:prstGeom>
          <a:noFill/>
          <a:ln>
            <a:noFill/>
          </a:ln>
        </p:spPr>
        <p:txBody>
          <a:bodyPr tIns="91440" bIns="91440">
            <a:normAutofit fontScale="88000"/>
          </a:bodyPr>
          <a:p>
            <a:pPr>
              <a:lnSpc>
                <a:spcPct val="110000"/>
              </a:lnSpc>
              <a:spcBef>
                <a:spcPts val="1899"/>
              </a:spcBef>
              <a:tabLst>
                <a:tab algn="l" pos="0"/>
              </a:tabLst>
            </a:pPr>
            <a:r>
              <a:rPr b="1" lang="es" sz="2270" spc="-1" strike="noStrike">
                <a:solidFill>
                  <a:srgbClr val="000000"/>
                </a:solidFill>
                <a:highlight>
                  <a:srgbClr val="ffffff"/>
                </a:highlight>
                <a:latin typeface="Arial"/>
                <a:ea typeface="Arial"/>
              </a:rPr>
              <a:t>Fase 5. Evaluar el riesgo</a:t>
            </a:r>
            <a:br/>
            <a:r>
              <a:rPr b="0" lang="es" sz="1390" spc="-1" strike="noStrike">
                <a:solidFill>
                  <a:srgbClr val="000000"/>
                </a:solidFill>
                <a:highlight>
                  <a:srgbClr val="ffffff"/>
                </a:highlight>
                <a:latin typeface="Arial"/>
                <a:ea typeface="Arial"/>
              </a:rPr>
              <a:t>Llegado a este punto disponemos de los siguientes elementos:</a:t>
            </a:r>
            <a:br/>
            <a:r>
              <a:rPr b="0" lang="es" sz="1390" spc="-1" strike="noStrike">
                <a:solidFill>
                  <a:srgbClr val="000000"/>
                </a:solidFill>
                <a:highlight>
                  <a:srgbClr val="ffffff"/>
                </a:highlight>
                <a:latin typeface="Arial"/>
                <a:ea typeface="Arial"/>
              </a:rPr>
              <a:t>Inventario de activos.</a:t>
            </a:r>
            <a:br/>
            <a:r>
              <a:rPr b="0" lang="es" sz="1390" spc="-1" strike="noStrike">
                <a:solidFill>
                  <a:srgbClr val="000000"/>
                </a:solidFill>
                <a:highlight>
                  <a:srgbClr val="ffffff"/>
                </a:highlight>
                <a:latin typeface="Arial"/>
                <a:ea typeface="Arial"/>
              </a:rPr>
              <a:t>Conjunto de amenazas a las que está expuesta cada activo.</a:t>
            </a:r>
            <a:br/>
            <a:r>
              <a:rPr b="0" lang="es" sz="1390" spc="-1" strike="noStrike">
                <a:solidFill>
                  <a:srgbClr val="000000"/>
                </a:solidFill>
                <a:highlight>
                  <a:srgbClr val="ffffff"/>
                </a:highlight>
                <a:latin typeface="Arial"/>
                <a:ea typeface="Arial"/>
              </a:rPr>
              <a:t>Conjunto de vulnerabilidades asociadas a cada activo (si corresponde).</a:t>
            </a:r>
            <a:br/>
            <a:r>
              <a:rPr b="0" lang="es" sz="1390" spc="-1" strike="noStrike">
                <a:solidFill>
                  <a:srgbClr val="000000"/>
                </a:solidFill>
                <a:highlight>
                  <a:srgbClr val="ffffff"/>
                </a:highlight>
                <a:latin typeface="Arial"/>
                <a:ea typeface="Arial"/>
              </a:rPr>
              <a:t>Conjunto de medidas de seguridad implantadas</a:t>
            </a:r>
            <a:br/>
            <a:r>
              <a:rPr b="0" lang="es" sz="1390" spc="-1" strike="noStrike">
                <a:solidFill>
                  <a:srgbClr val="000000"/>
                </a:solidFill>
                <a:highlight>
                  <a:srgbClr val="ffffff"/>
                </a:highlight>
                <a:latin typeface="Arial"/>
                <a:ea typeface="Arial"/>
              </a:rPr>
              <a:t>Con esta información, nos encontramos en condiciones de calcular el riesgo. Para cada par activo-amenaza, estimaremos la probabilidad de que la amenaza se materialice y el impacto sobre el negocio que esto produciría. El cálculo de riesgo se puede realizar usando tanto criterios cuantitativos como cualitativos. Pero para entenderlo mejor, veremos a modo de </a:t>
            </a:r>
            <a:r>
              <a:rPr b="0" i="1" lang="es" sz="1390" spc="-1" strike="noStrike">
                <a:solidFill>
                  <a:srgbClr val="000000"/>
                </a:solidFill>
                <a:highlight>
                  <a:srgbClr val="ffffff"/>
                </a:highlight>
                <a:latin typeface="Arial"/>
                <a:ea typeface="Arial"/>
              </a:rPr>
              <a:t>ejemplo </a:t>
            </a:r>
            <a:r>
              <a:rPr b="0" lang="es" sz="1390" spc="-1" strike="noStrike">
                <a:solidFill>
                  <a:srgbClr val="000000"/>
                </a:solidFill>
                <a:highlight>
                  <a:srgbClr val="ffffff"/>
                </a:highlight>
                <a:latin typeface="Arial"/>
                <a:ea typeface="Arial"/>
              </a:rPr>
              <a:t>las tablas para estimar los factores probabilidad e impacto.</a:t>
            </a:r>
            <a:br/>
            <a:r>
              <a:rPr b="1" lang="es" sz="1390" spc="-1" strike="noStrike">
                <a:solidFill>
                  <a:srgbClr val="000000"/>
                </a:solidFill>
                <a:highlight>
                  <a:srgbClr val="ffffff"/>
                </a:highlight>
                <a:latin typeface="Arial"/>
                <a:ea typeface="Arial"/>
              </a:rPr>
              <a:t>Tabla para el cálculo de la probabilidad</a:t>
            </a:r>
            <a:br/>
            <a:br/>
            <a:endParaRPr b="0" lang="es-AR" sz="1390" spc="-1" strike="noStrike">
              <a:solidFill>
                <a:srgbClr val="000000"/>
              </a:solidFill>
              <a:latin typeface="Arial"/>
            </a:endParaRPr>
          </a:p>
        </p:txBody>
      </p:sp>
      <p:sp>
        <p:nvSpPr>
          <p:cNvPr id="95" name="TextShape 2"/>
          <p:cNvSpPr txBox="1"/>
          <p:nvPr/>
        </p:nvSpPr>
        <p:spPr>
          <a:xfrm>
            <a:off x="311760" y="3588480"/>
            <a:ext cx="8520120" cy="1554480"/>
          </a:xfrm>
          <a:prstGeom prst="rect">
            <a:avLst/>
          </a:prstGeom>
          <a:noFill/>
          <a:ln>
            <a:noFill/>
          </a:ln>
        </p:spPr>
        <p:txBody>
          <a:bodyPr tIns="91440" bIns="91440">
            <a:normAutofit/>
          </a:bodyPr>
          <a:p>
            <a:pPr>
              <a:lnSpc>
                <a:spcPct val="115000"/>
              </a:lnSpc>
              <a:spcAft>
                <a:spcPts val="1199"/>
              </a:spcAft>
              <a:tabLst>
                <a:tab algn="l" pos="0"/>
              </a:tabLst>
            </a:pPr>
            <a:r>
              <a:rPr b="0" lang="es" sz="1800" spc="-1" strike="noStrike">
                <a:solidFill>
                  <a:srgbClr val="595959"/>
                </a:solidFill>
                <a:latin typeface="Arial"/>
                <a:ea typeface="Arial"/>
              </a:rPr>
              <a:t>   </a:t>
            </a:r>
            <a:endParaRPr b="0" lang="es-AR" sz="1800" spc="-1" strike="noStrike">
              <a:solidFill>
                <a:srgbClr val="000000"/>
              </a:solidFill>
              <a:latin typeface="Arial"/>
            </a:endParaRPr>
          </a:p>
        </p:txBody>
      </p:sp>
      <p:pic>
        <p:nvPicPr>
          <p:cNvPr id="96" name="Google Shape;100;p20" descr=""/>
          <p:cNvPicPr/>
          <p:nvPr/>
        </p:nvPicPr>
        <p:blipFill>
          <a:blip r:embed="rId1"/>
          <a:stretch/>
        </p:blipFill>
        <p:spPr>
          <a:xfrm>
            <a:off x="0" y="3439080"/>
            <a:ext cx="9143640" cy="1676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normAutofit fontScale="21000"/>
          </a:bodyPr>
          <a:p>
            <a:pPr algn="ctr">
              <a:lnSpc>
                <a:spcPct val="115000"/>
              </a:lnSpc>
              <a:tabLst>
                <a:tab algn="l" pos="0"/>
              </a:tabLst>
            </a:pPr>
            <a:r>
              <a:rPr b="1" lang="es" sz="2270" spc="-1" strike="noStrike">
                <a:solidFill>
                  <a:srgbClr val="000000"/>
                </a:solidFill>
                <a:highlight>
                  <a:srgbClr val="ffffff"/>
                </a:highlight>
                <a:latin typeface="Arial"/>
                <a:ea typeface="Arial"/>
              </a:rPr>
              <a:t>Tabla para el cálculo del impacto</a:t>
            </a:r>
            <a:br/>
            <a:br/>
            <a:endParaRPr b="0" lang="es-AR" sz="2270" spc="-1" strike="noStrike">
              <a:solidFill>
                <a:srgbClr val="000000"/>
              </a:solidFill>
              <a:latin typeface="Arial"/>
            </a:endParaRPr>
          </a:p>
        </p:txBody>
      </p:sp>
      <p:sp>
        <p:nvSpPr>
          <p:cNvPr id="98" name="TextShape 2"/>
          <p:cNvSpPr txBox="1"/>
          <p:nvPr/>
        </p:nvSpPr>
        <p:spPr>
          <a:xfrm>
            <a:off x="311760" y="1152360"/>
            <a:ext cx="8520120" cy="3416040"/>
          </a:xfrm>
          <a:prstGeom prst="rect">
            <a:avLst/>
          </a:prstGeom>
          <a:noFill/>
          <a:ln>
            <a:noFill/>
          </a:ln>
        </p:spPr>
        <p:txBody>
          <a:bodyPr tIns="91440" bIns="91440">
            <a:normAutofit/>
          </a:bodyPr>
          <a:p>
            <a:endParaRPr b="0" lang="es-AR" sz="1400" spc="-1" strike="noStrike">
              <a:solidFill>
                <a:srgbClr val="000000"/>
              </a:solidFill>
              <a:latin typeface="Arial"/>
            </a:endParaRPr>
          </a:p>
        </p:txBody>
      </p:sp>
      <p:pic>
        <p:nvPicPr>
          <p:cNvPr id="99" name="Google Shape;107;p21" descr=""/>
          <p:cNvPicPr/>
          <p:nvPr/>
        </p:nvPicPr>
        <p:blipFill>
          <a:blip r:embed="rId1"/>
          <a:stretch/>
        </p:blipFill>
        <p:spPr>
          <a:xfrm>
            <a:off x="0" y="1655640"/>
            <a:ext cx="9143640" cy="2694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2021-07-01T00:45:26Z</dcterms:modified>
  <cp:revision>1</cp:revision>
  <dc:subject/>
  <dc:title/>
</cp:coreProperties>
</file>