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9d485c66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9d485c66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9d485c66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9d485c66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9d485c6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9d485c6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9d485c6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9d485c6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9d485c6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9d485c6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9d485c66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9d485c66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9d485c66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9d485c66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9d485c66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9d485c66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9d485c66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9d485c66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9d485c66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9d485c66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4675"/>
            <a:ext cx="8520600" cy="2702400"/>
          </a:xfrm>
          <a:prstGeom prst="rect">
            <a:avLst/>
          </a:prstGeom>
        </p:spPr>
        <p:txBody>
          <a:bodyPr anchorCtr="0" anchor="b" bIns="91425" lIns="91425" spcFirstLastPara="1" rIns="91425" wrap="square" tIns="91425">
            <a:normAutofit fontScale="90000"/>
          </a:bodyPr>
          <a:lstStyle/>
          <a:p>
            <a:pPr indent="457200" lvl="0" marL="3200400" rtl="0" algn="l">
              <a:lnSpc>
                <a:spcPct val="132352"/>
              </a:lnSpc>
              <a:spcBef>
                <a:spcPts val="0"/>
              </a:spcBef>
              <a:spcAft>
                <a:spcPts val="0"/>
              </a:spcAft>
              <a:buNone/>
            </a:pPr>
            <a:r>
              <a:t/>
            </a:r>
            <a:endParaRPr b="1" sz="2033">
              <a:highlight>
                <a:srgbClr val="FFFFFF"/>
              </a:highlight>
            </a:endParaRPr>
          </a:p>
          <a:p>
            <a:pPr indent="457200" lvl="0" marL="3200400" rtl="0" algn="l">
              <a:lnSpc>
                <a:spcPct val="132352"/>
              </a:lnSpc>
              <a:spcBef>
                <a:spcPts val="800"/>
              </a:spcBef>
              <a:spcAft>
                <a:spcPts val="0"/>
              </a:spcAft>
              <a:buNone/>
            </a:pPr>
            <a:r>
              <a:t/>
            </a:r>
            <a:endParaRPr b="1" sz="2033">
              <a:highlight>
                <a:srgbClr val="FFFFFF"/>
              </a:highlight>
            </a:endParaRPr>
          </a:p>
          <a:p>
            <a:pPr indent="457200" lvl="0" marL="3200400" rtl="0" algn="l">
              <a:lnSpc>
                <a:spcPct val="132352"/>
              </a:lnSpc>
              <a:spcBef>
                <a:spcPts val="800"/>
              </a:spcBef>
              <a:spcAft>
                <a:spcPts val="0"/>
              </a:spcAft>
              <a:buNone/>
            </a:pPr>
            <a:r>
              <a:t/>
            </a:r>
            <a:endParaRPr b="1" sz="2033">
              <a:highlight>
                <a:srgbClr val="FFFFFF"/>
              </a:highlight>
            </a:endParaRPr>
          </a:p>
          <a:p>
            <a:pPr indent="457200" lvl="0" marL="3200400" rtl="0" algn="l">
              <a:lnSpc>
                <a:spcPct val="132352"/>
              </a:lnSpc>
              <a:spcBef>
                <a:spcPts val="800"/>
              </a:spcBef>
              <a:spcAft>
                <a:spcPts val="0"/>
              </a:spcAft>
              <a:buNone/>
            </a:pPr>
            <a:r>
              <a:t/>
            </a:r>
            <a:endParaRPr b="1" sz="2033">
              <a:highlight>
                <a:srgbClr val="FFFFFF"/>
              </a:highlight>
            </a:endParaRPr>
          </a:p>
          <a:p>
            <a:pPr indent="457200" lvl="0" marL="3200400" rtl="0" algn="l">
              <a:lnSpc>
                <a:spcPct val="132352"/>
              </a:lnSpc>
              <a:spcBef>
                <a:spcPts val="800"/>
              </a:spcBef>
              <a:spcAft>
                <a:spcPts val="0"/>
              </a:spcAft>
              <a:buNone/>
            </a:pPr>
            <a:r>
              <a:t/>
            </a:r>
            <a:endParaRPr b="1" sz="2033">
              <a:highlight>
                <a:srgbClr val="FFFFFF"/>
              </a:highlight>
            </a:endParaRPr>
          </a:p>
          <a:p>
            <a:pPr indent="457200" lvl="0" marL="3200400" rtl="0" algn="l">
              <a:lnSpc>
                <a:spcPct val="132352"/>
              </a:lnSpc>
              <a:spcBef>
                <a:spcPts val="800"/>
              </a:spcBef>
              <a:spcAft>
                <a:spcPts val="0"/>
              </a:spcAft>
              <a:buNone/>
            </a:pPr>
            <a:r>
              <a:t/>
            </a:r>
            <a:endParaRPr b="1" sz="2033">
              <a:highlight>
                <a:srgbClr val="FFFFFF"/>
              </a:highlight>
            </a:endParaRPr>
          </a:p>
          <a:p>
            <a:pPr indent="457200" lvl="0" marL="3200400" rtl="0" algn="l">
              <a:lnSpc>
                <a:spcPct val="132352"/>
              </a:lnSpc>
              <a:spcBef>
                <a:spcPts val="800"/>
              </a:spcBef>
              <a:spcAft>
                <a:spcPts val="0"/>
              </a:spcAft>
              <a:buNone/>
            </a:pPr>
            <a:r>
              <a:t/>
            </a:r>
            <a:endParaRPr b="1" sz="2033">
              <a:highlight>
                <a:srgbClr val="FFFFFF"/>
              </a:highlight>
            </a:endParaRPr>
          </a:p>
          <a:p>
            <a:pPr indent="457200" lvl="0" marL="3200400" rtl="0" algn="l">
              <a:lnSpc>
                <a:spcPct val="132352"/>
              </a:lnSpc>
              <a:spcBef>
                <a:spcPts val="800"/>
              </a:spcBef>
              <a:spcAft>
                <a:spcPts val="0"/>
              </a:spcAft>
              <a:buNone/>
            </a:pPr>
            <a:r>
              <a:t/>
            </a:r>
            <a:endParaRPr b="1" sz="2033">
              <a:highlight>
                <a:srgbClr val="FFFFFF"/>
              </a:highlight>
            </a:endParaRPr>
          </a:p>
          <a:p>
            <a:pPr indent="457200" lvl="0" marL="3200400" rtl="0" algn="l">
              <a:lnSpc>
                <a:spcPct val="100000"/>
              </a:lnSpc>
              <a:spcBef>
                <a:spcPts val="800"/>
              </a:spcBef>
              <a:spcAft>
                <a:spcPts val="0"/>
              </a:spcAft>
              <a:buNone/>
            </a:pPr>
            <a:r>
              <a:rPr b="1" lang="es" sz="2255">
                <a:highlight>
                  <a:srgbClr val="FFFFFF"/>
                </a:highlight>
              </a:rPr>
              <a:t>Normas ISO</a:t>
            </a:r>
            <a:endParaRPr b="1" sz="2255">
              <a:highlight>
                <a:srgbClr val="FFFFFF"/>
              </a:highlight>
            </a:endParaRPr>
          </a:p>
          <a:p>
            <a:pPr indent="0" lvl="0" marL="2286000" rtl="0" algn="l">
              <a:lnSpc>
                <a:spcPct val="100000"/>
              </a:lnSpc>
              <a:spcBef>
                <a:spcPts val="800"/>
              </a:spcBef>
              <a:spcAft>
                <a:spcPts val="0"/>
              </a:spcAft>
              <a:buClr>
                <a:schemeClr val="dk1"/>
              </a:buClr>
              <a:buSzPct val="68511"/>
              <a:buFont typeface="Arial"/>
              <a:buNone/>
            </a:pPr>
            <a:r>
              <a:rPr b="1" lang="es" sz="1605">
                <a:solidFill>
                  <a:srgbClr val="000000"/>
                </a:solidFill>
                <a:highlight>
                  <a:srgbClr val="FFFFFF"/>
                </a:highlight>
              </a:rPr>
              <a:t>I</a:t>
            </a:r>
            <a:r>
              <a:rPr b="1" lang="es" sz="1605">
                <a:solidFill>
                  <a:srgbClr val="000000"/>
                </a:solidFill>
                <a:highlight>
                  <a:srgbClr val="FFFFFF"/>
                </a:highlight>
              </a:rPr>
              <a:t>nternational Organization for Standardization</a:t>
            </a:r>
            <a:endParaRPr b="1" sz="1855">
              <a:solidFill>
                <a:srgbClr val="000000"/>
              </a:solidFill>
              <a:highlight>
                <a:srgbClr val="FFFFFF"/>
              </a:highlight>
            </a:endParaRPr>
          </a:p>
          <a:p>
            <a:pPr indent="457200" lvl="0" marL="1828800" rtl="0" algn="l">
              <a:lnSpc>
                <a:spcPct val="100000"/>
              </a:lnSpc>
              <a:spcBef>
                <a:spcPts val="800"/>
              </a:spcBef>
              <a:spcAft>
                <a:spcPts val="0"/>
              </a:spcAft>
              <a:buClr>
                <a:schemeClr val="dk1"/>
              </a:buClr>
              <a:buSzPct val="68511"/>
              <a:buFont typeface="Arial"/>
              <a:buNone/>
            </a:pPr>
            <a:r>
              <a:rPr b="1" lang="es" sz="1605">
                <a:solidFill>
                  <a:srgbClr val="000000"/>
                </a:solidFill>
                <a:highlight>
                  <a:srgbClr val="FFFFFF"/>
                </a:highlight>
              </a:rPr>
              <a:t>Organización Internacional para la Estandarización</a:t>
            </a:r>
            <a:endParaRPr b="1" sz="1605">
              <a:solidFill>
                <a:srgbClr val="000000"/>
              </a:solidFill>
              <a:highlight>
                <a:srgbClr val="FFFFFF"/>
              </a:highlight>
            </a:endParaRPr>
          </a:p>
          <a:p>
            <a:pPr indent="0" lvl="0" marL="0" rtl="0" algn="l">
              <a:lnSpc>
                <a:spcPct val="100000"/>
              </a:lnSpc>
              <a:spcBef>
                <a:spcPts val="1100"/>
              </a:spcBef>
              <a:spcAft>
                <a:spcPts val="1100"/>
              </a:spcAft>
              <a:buNone/>
            </a:pPr>
            <a:r>
              <a:rPr lang="es" sz="1050">
                <a:solidFill>
                  <a:srgbClr val="888888"/>
                </a:solidFill>
                <a:highlight>
                  <a:srgbClr val="FFFFFF"/>
                </a:highlight>
              </a:rPr>
              <a:t> </a:t>
            </a:r>
            <a:r>
              <a:rPr b="1" lang="es" sz="1383">
                <a:solidFill>
                  <a:srgbClr val="000000"/>
                </a:solidFill>
                <a:highlight>
                  <a:srgbClr val="FFFFFF"/>
                </a:highlight>
              </a:rPr>
              <a:t>objetivos fundamentales:   simplificar la coordinación internacional  unificar los estándares industriales</a:t>
            </a:r>
            <a:r>
              <a:rPr lang="es"/>
              <a:t>   </a:t>
            </a:r>
            <a:endParaRPr/>
          </a:p>
        </p:txBody>
      </p:sp>
      <p:sp>
        <p:nvSpPr>
          <p:cNvPr id="55" name="Google Shape;55;p13"/>
          <p:cNvSpPr txBox="1"/>
          <p:nvPr>
            <p:ph idx="1" type="subTitle"/>
          </p:nvPr>
        </p:nvSpPr>
        <p:spPr>
          <a:xfrm>
            <a:off x="311700" y="2834125"/>
            <a:ext cx="8520600" cy="166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rPr b="1" lang="es" sz="1800">
                <a:solidFill>
                  <a:srgbClr val="000078"/>
                </a:solidFill>
                <a:highlight>
                  <a:srgbClr val="FFFFFF"/>
                </a:highlight>
              </a:rPr>
              <a:t> ISO como organización única a nivel internacional para la normalización</a:t>
            </a:r>
            <a:r>
              <a:rPr lang="es" sz="1500">
                <a:solidFill>
                  <a:srgbClr val="000078"/>
                </a:solidFill>
                <a:highlight>
                  <a:srgbClr val="FFFFFF"/>
                </a:highlight>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0"/>
            <a:ext cx="8520600" cy="17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73700"/>
            <a:ext cx="8520600" cy="439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553641" y="0"/>
            <a:ext cx="8036718"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0"/>
            <a:ext cx="8520600" cy="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21" name="Google Shape;121;p23"/>
          <p:cNvSpPr txBox="1"/>
          <p:nvPr>
            <p:ph idx="1" type="body"/>
          </p:nvPr>
        </p:nvSpPr>
        <p:spPr>
          <a:xfrm>
            <a:off x="311700" y="220875"/>
            <a:ext cx="8520600" cy="43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553641" y="0"/>
            <a:ext cx="8036718"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3641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2167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1656650" y="744575"/>
            <a:ext cx="5364375" cy="364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14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362875"/>
            <a:ext cx="8520600" cy="420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2000">
                <a:solidFill>
                  <a:srgbClr val="000078"/>
                </a:solidFill>
                <a:highlight>
                  <a:srgbClr val="FFFFFF"/>
                </a:highlight>
              </a:rPr>
              <a:t>Actualmente la organización internacional de normalización acoge a 165 países miembros y lo conforman alrededor de 3368 órganos técnicos encargados de cuidar la elaboración de dichas normas. </a:t>
            </a:r>
            <a:endParaRPr sz="2000">
              <a:solidFill>
                <a:srgbClr val="000078"/>
              </a:solidFill>
              <a:highlight>
                <a:srgbClr val="FFFFFF"/>
              </a:highlight>
            </a:endParaRPr>
          </a:p>
          <a:p>
            <a:pPr indent="0" lvl="0" marL="0" rtl="0" algn="l">
              <a:spcBef>
                <a:spcPts val="1200"/>
              </a:spcBef>
              <a:spcAft>
                <a:spcPts val="0"/>
              </a:spcAft>
              <a:buNone/>
            </a:pPr>
            <a:r>
              <a:rPr b="1" lang="es" sz="2000">
                <a:solidFill>
                  <a:srgbClr val="000078"/>
                </a:solidFill>
                <a:highlight>
                  <a:srgbClr val="FFFFFF"/>
                </a:highlight>
              </a:rPr>
              <a:t>La palabra ISO, significa según su raíz griega “igual”, </a:t>
            </a:r>
            <a:r>
              <a:rPr lang="es" sz="2000">
                <a:solidFill>
                  <a:srgbClr val="000078"/>
                </a:solidFill>
                <a:highlight>
                  <a:srgbClr val="FFFFFF"/>
                </a:highlight>
              </a:rPr>
              <a:t>de ahí el nombre de la organización, que además, coincide con las siglas de la misma. </a:t>
            </a:r>
            <a:endParaRPr sz="2000">
              <a:solidFill>
                <a:srgbClr val="000078"/>
              </a:solidFill>
              <a:highlight>
                <a:srgbClr val="FFFFFF"/>
              </a:highlight>
            </a:endParaRPr>
          </a:p>
          <a:p>
            <a:pPr indent="0" lvl="0" marL="0" rtl="0" algn="l">
              <a:spcBef>
                <a:spcPts val="1200"/>
              </a:spcBef>
              <a:spcAft>
                <a:spcPts val="0"/>
              </a:spcAft>
              <a:buNone/>
            </a:pPr>
            <a:r>
              <a:rPr lang="es" sz="2000">
                <a:solidFill>
                  <a:srgbClr val="000078"/>
                </a:solidFill>
                <a:highlight>
                  <a:srgbClr val="FFFFFF"/>
                </a:highlight>
              </a:rPr>
              <a:t>Se trata de un juego de palabras muy adecuado para la finalidad de la organización. </a:t>
            </a:r>
            <a:endParaRPr sz="2000">
              <a:solidFill>
                <a:srgbClr val="000078"/>
              </a:solidFill>
              <a:highlight>
                <a:srgbClr val="FFFFFF"/>
              </a:highlight>
            </a:endParaRPr>
          </a:p>
          <a:p>
            <a:pPr indent="0" lvl="0" marL="0" rtl="0" algn="l">
              <a:spcBef>
                <a:spcPts val="1200"/>
              </a:spcBef>
              <a:spcAft>
                <a:spcPts val="1200"/>
              </a:spcAft>
              <a:buNone/>
            </a:pPr>
            <a:r>
              <a:rPr lang="es" sz="2000">
                <a:solidFill>
                  <a:srgbClr val="000078"/>
                </a:solidFill>
                <a:highlight>
                  <a:srgbClr val="FFFFFF"/>
                </a:highlight>
              </a:rPr>
              <a:t>Esta es una federación internacional independiente que intenta aportar mayor seguridad, calidad y eficiencia a los sistemas de trabajo para hacer más simple el intercambio entre países y regiones de bienes y servicios producidos.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0"/>
            <a:ext cx="8520600" cy="14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315550"/>
            <a:ext cx="8520600" cy="42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0"/>
              </a:spcAft>
              <a:buNone/>
            </a:pPr>
            <a:r>
              <a:rPr lang="es" sz="2000">
                <a:solidFill>
                  <a:srgbClr val="000078"/>
                </a:solidFill>
                <a:highlight>
                  <a:srgbClr val="FFFFFF"/>
                </a:highlight>
              </a:rPr>
              <a:t>Cada país tiene su propio organismo nacional de normalización de tipo no gubernamental que se puede ver como un puente de contacto entre el sector público y el sector privado.  Normas IRAN</a:t>
            </a:r>
            <a:endParaRPr sz="2000">
              <a:solidFill>
                <a:srgbClr val="000078"/>
              </a:solidFill>
              <a:highlight>
                <a:srgbClr val="FFFFFF"/>
              </a:highlight>
            </a:endParaRPr>
          </a:p>
          <a:p>
            <a:pPr indent="0" lvl="0" marL="0" rtl="0" algn="l">
              <a:spcBef>
                <a:spcPts val="1200"/>
              </a:spcBef>
              <a:spcAft>
                <a:spcPts val="0"/>
              </a:spcAft>
              <a:buNone/>
            </a:pPr>
            <a:r>
              <a:rPr lang="es" sz="2000">
                <a:solidFill>
                  <a:srgbClr val="000078"/>
                </a:solidFill>
                <a:highlight>
                  <a:srgbClr val="FFFFFF"/>
                </a:highlight>
              </a:rPr>
              <a:t>Los miembros son parte de la estructura de gobierno de cada país al que pertenecen pero también existen miembros que tienen raíces no gubernamentales ya que provienen del sector privado únicamente. </a:t>
            </a:r>
            <a:endParaRPr sz="2000">
              <a:solidFill>
                <a:srgbClr val="000078"/>
              </a:solidFill>
              <a:highlight>
                <a:srgbClr val="FFFFFF"/>
              </a:highlight>
            </a:endParaRPr>
          </a:p>
          <a:p>
            <a:pPr indent="0" lvl="0" marL="0" rtl="0" algn="l">
              <a:spcBef>
                <a:spcPts val="1200"/>
              </a:spcBef>
              <a:spcAft>
                <a:spcPts val="1200"/>
              </a:spcAft>
              <a:buNone/>
            </a:pPr>
            <a:r>
              <a:rPr lang="es" sz="2000">
                <a:solidFill>
                  <a:srgbClr val="000078"/>
                </a:solidFill>
                <a:highlight>
                  <a:srgbClr val="FFFFFF"/>
                </a:highlight>
              </a:rPr>
              <a:t>Por ello, las normas de la ISO permiten llegar a consensos sobre las posibles soluciones de cara a los negocios como para el beneficio general de la sociedad, en un ámbito más amplio.</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0"/>
            <a:ext cx="8520600" cy="6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p:txBody>
      </p:sp>
      <p:sp>
        <p:nvSpPr>
          <p:cNvPr id="80" name="Google Shape;80;p17"/>
          <p:cNvSpPr txBox="1"/>
          <p:nvPr>
            <p:ph idx="1" type="body"/>
          </p:nvPr>
        </p:nvSpPr>
        <p:spPr>
          <a:xfrm>
            <a:off x="311700" y="410225"/>
            <a:ext cx="8520600" cy="4158600"/>
          </a:xfrm>
          <a:prstGeom prst="rect">
            <a:avLst/>
          </a:prstGeom>
        </p:spPr>
        <p:txBody>
          <a:bodyPr anchorCtr="0" anchor="t" bIns="91425" lIns="91425" spcFirstLastPara="1" rIns="91425" wrap="square" tIns="91425">
            <a:normAutofit/>
          </a:bodyPr>
          <a:lstStyle/>
          <a:p>
            <a:pPr indent="-377825" lvl="0" marL="457200" rtl="0" algn="l">
              <a:lnSpc>
                <a:spcPct val="142857"/>
              </a:lnSpc>
              <a:spcBef>
                <a:spcPts val="2100"/>
              </a:spcBef>
              <a:spcAft>
                <a:spcPts val="0"/>
              </a:spcAft>
              <a:buClr>
                <a:srgbClr val="000000"/>
              </a:buClr>
              <a:buSzPts val="2350"/>
              <a:buChar char="●"/>
            </a:pPr>
            <a:r>
              <a:rPr b="1" lang="es" sz="2350">
                <a:solidFill>
                  <a:srgbClr val="000000"/>
                </a:solidFill>
                <a:highlight>
                  <a:srgbClr val="FFFFFF"/>
                </a:highlight>
              </a:rPr>
              <a:t>ISO 9001 para los Sistemas de Gestión de la Calidad.</a:t>
            </a:r>
            <a:endParaRPr b="1" sz="2350">
              <a:solidFill>
                <a:srgbClr val="000000"/>
              </a:solidFill>
              <a:highlight>
                <a:srgbClr val="FFFFFF"/>
              </a:highlight>
            </a:endParaRPr>
          </a:p>
          <a:p>
            <a:pPr indent="-377825" lvl="0" marL="457200" rtl="0" algn="l">
              <a:lnSpc>
                <a:spcPct val="142857"/>
              </a:lnSpc>
              <a:spcBef>
                <a:spcPts val="0"/>
              </a:spcBef>
              <a:spcAft>
                <a:spcPts val="0"/>
              </a:spcAft>
              <a:buClr>
                <a:srgbClr val="000000"/>
              </a:buClr>
              <a:buSzPts val="2350"/>
              <a:buChar char="●"/>
            </a:pPr>
            <a:r>
              <a:rPr b="1" lang="es" sz="2350">
                <a:solidFill>
                  <a:srgbClr val="000000"/>
                </a:solidFill>
                <a:highlight>
                  <a:srgbClr val="FFFFFF"/>
                </a:highlight>
              </a:rPr>
              <a:t>ISO 14001 para los Sistemas de Gestión Ambiental.</a:t>
            </a:r>
            <a:endParaRPr b="1" sz="2350">
              <a:solidFill>
                <a:srgbClr val="000000"/>
              </a:solidFill>
              <a:highlight>
                <a:srgbClr val="FFFFFF"/>
              </a:highlight>
            </a:endParaRPr>
          </a:p>
          <a:p>
            <a:pPr indent="-377825" lvl="0" marL="457200" rtl="0" algn="l">
              <a:lnSpc>
                <a:spcPct val="142857"/>
              </a:lnSpc>
              <a:spcBef>
                <a:spcPts val="0"/>
              </a:spcBef>
              <a:spcAft>
                <a:spcPts val="0"/>
              </a:spcAft>
              <a:buClr>
                <a:srgbClr val="000000"/>
              </a:buClr>
              <a:buSzPts val="2350"/>
              <a:buChar char="●"/>
            </a:pPr>
            <a:r>
              <a:rPr b="1" lang="es" sz="2350">
                <a:solidFill>
                  <a:srgbClr val="000000"/>
                </a:solidFill>
                <a:highlight>
                  <a:srgbClr val="FFFFFF"/>
                </a:highlight>
              </a:rPr>
              <a:t>ISO 27001 para los Sistemas de Gestión de Seguridad de la Información.</a:t>
            </a:r>
            <a:endParaRPr b="1" sz="2350">
              <a:solidFill>
                <a:srgbClr val="000000"/>
              </a:solidFill>
              <a:highlight>
                <a:srgbClr val="FFFFFF"/>
              </a:highlight>
            </a:endParaRPr>
          </a:p>
          <a:p>
            <a:pPr indent="-377825" lvl="0" marL="457200" rtl="0" algn="l">
              <a:lnSpc>
                <a:spcPct val="142857"/>
              </a:lnSpc>
              <a:spcBef>
                <a:spcPts val="0"/>
              </a:spcBef>
              <a:spcAft>
                <a:spcPts val="0"/>
              </a:spcAft>
              <a:buClr>
                <a:srgbClr val="000000"/>
              </a:buClr>
              <a:buSzPts val="2350"/>
              <a:buChar char="●"/>
            </a:pPr>
            <a:r>
              <a:rPr b="1" lang="es" sz="2350">
                <a:solidFill>
                  <a:srgbClr val="000000"/>
                </a:solidFill>
                <a:highlight>
                  <a:srgbClr val="FFFFFF"/>
                </a:highlight>
              </a:rPr>
              <a:t>ISO 31000 para los Sistemas de Gestión de Riesgos.</a:t>
            </a:r>
            <a:endParaRPr b="1" sz="2350">
              <a:solidFill>
                <a:srgbClr val="000000"/>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0"/>
            <a:ext cx="8520600" cy="22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220800"/>
            <a:ext cx="8520600" cy="434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1238250" y="695325"/>
            <a:ext cx="6667500" cy="375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0"/>
            <a:ext cx="8520600" cy="14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311700" y="426000"/>
            <a:ext cx="8520600" cy="41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553641" y="0"/>
            <a:ext cx="803671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78900"/>
            <a:ext cx="8520600" cy="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57775"/>
            <a:ext cx="8520600" cy="44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553641" y="0"/>
            <a:ext cx="8036718"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94675"/>
            <a:ext cx="8520600" cy="12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11700" y="220975"/>
            <a:ext cx="8520600" cy="43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    </a:t>
            </a:r>
            <a:endParaRPr/>
          </a:p>
          <a:p>
            <a:pPr indent="0" lvl="0" marL="0" rtl="0" algn="l">
              <a:spcBef>
                <a:spcPts val="120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553641" y="0"/>
            <a:ext cx="803671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