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cabezado.png" descr="encabez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58288" cy="11461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" y="6524625"/>
            <a:ext cx="9144002" cy="333375"/>
          </a:xfrm>
          <a:prstGeom prst="rect">
            <a:avLst/>
          </a:prstGeom>
          <a:solidFill>
            <a:srgbClr val="0E3966"/>
          </a:solidFill>
          <a:ln w="12700">
            <a:miter lim="400000"/>
          </a:ln>
        </p:spPr>
        <p:txBody>
          <a:bodyPr lIns="44280" tIns="44280" rIns="44280" bIns="44280"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1800"/>
            </a:pPr>
          </a:p>
        </p:txBody>
      </p:sp>
      <p:sp>
        <p:nvSpPr>
          <p:cNvPr id="4" name="Universidad de Mendoza"/>
          <p:cNvSpPr txBox="1"/>
          <p:nvPr/>
        </p:nvSpPr>
        <p:spPr>
          <a:xfrm>
            <a:off x="1587" y="6548437"/>
            <a:ext cx="2147052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Universidad de Mendoza</a:t>
            </a:r>
          </a:p>
        </p:txBody>
      </p:sp>
      <p:sp>
        <p:nvSpPr>
          <p:cNvPr id="5" name="Programación I"/>
          <p:cNvSpPr txBox="1"/>
          <p:nvPr/>
        </p:nvSpPr>
        <p:spPr>
          <a:xfrm>
            <a:off x="7667625" y="6542087"/>
            <a:ext cx="1343876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Programación I</a:t>
            </a:r>
          </a:p>
        </p:txBody>
      </p:sp>
      <p:pic>
        <p:nvPicPr>
          <p:cNvPr id="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0525" y="0"/>
            <a:ext cx="1133475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13245" y="3720"/>
            <a:ext cx="7914185" cy="11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4572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9144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13716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18288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36550" marR="0" indent="-3365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79584" marR="0" indent="-322384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00150" marR="0" indent="-2857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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098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670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242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814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386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m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Temario</a:t>
            </a:r>
          </a:p>
        </p:txBody>
      </p:sp>
      <p:sp>
        <p:nvSpPr>
          <p:cNvPr id="27" name="Tipos de datos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Tipos de datos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Mutable/Inmutable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Ejemplos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65" name="Comparacione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Comparaciones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&lt;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&lt;=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&gt;=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==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!=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is (objetos)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is not (objetos)</a:t>
            </a:r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69" name="str (strings)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 (strings)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secuencia de caracteres unicode, inmutable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Definición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'texto definido'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"texto definido"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'''texto definido'''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"""texto definido”""</a:t>
            </a:r>
          </a:p>
        </p:txBody>
      </p:sp>
      <p:pic>
        <p:nvPicPr>
          <p:cNvPr id="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73" name="Operacione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220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str.capitalize()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str.casefold()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str.center(width[, fillchar])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str.count(sub[, start[, end]])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str.encode(encoding="utf-8", errors="strict")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str.endswith(suffix[, start[, end]])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str.expandtabs(tabsize=8)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str.find(sub[, start[, end]])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str.format(*args, **kwargs)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str.format_map(mapping)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str.index(sub[, start[, end]])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str.isalnum()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str.isalpha()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str.isascii()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str.isdecimal()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str.isdigit()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str.isidentifier()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str.islower()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str.isnumeric()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str.isprintable()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str.isspace()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str.istitle()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str.isupper()</a:t>
            </a:r>
          </a:p>
          <a:p>
            <a:pPr marL="212026" indent="-212026" defTabSz="283035">
              <a:lnSpc>
                <a:spcPct val="70000"/>
              </a:lnSpc>
              <a:spcBef>
                <a:spcPts val="1300"/>
              </a:spcBef>
              <a:buChar char=""/>
              <a:defRPr sz="163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77" name="str.join(iterable)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str.join(iterable)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str.ljust(width[, fillchar])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str.lower()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str.lstrip([chars])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static str.maketrans(x[, y[, z]])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str.partition(sep)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str.replace(old, new[, count])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str.rfind(sub[, start[, end]])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str.rindex(sub[, start[, end]])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str.rjust(width[, fillchar])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str.rpartition(sep)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str.rsplit(sep=None, maxsplit=-1)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str.rstrip([chars])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str.split(sep=None, maxsplit=-1)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str.splitlines([keepends])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str.startswith(prefix[, start[, end]])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str.strip([chars])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str.swapcase()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str.title()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str.translate(table)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str.upper()</a:t>
            </a:r>
          </a:p>
          <a:p>
            <a:pPr marL="238950" indent="-238950" defTabSz="318976">
              <a:lnSpc>
                <a:spcPct val="70000"/>
              </a:lnSpc>
              <a:spcBef>
                <a:spcPts val="1400"/>
              </a:spcBef>
              <a:buChar char=""/>
              <a:defRPr sz="1845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str.zfill(width)</a:t>
            </a:r>
          </a:p>
        </p:txBody>
      </p:sp>
      <p:pic>
        <p:nvPicPr>
          <p:cNvPr id="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81" name="byte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241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Secuencia binaria, Inmutable</a:t>
            </a:r>
          </a:p>
          <a:p>
            <a:pPr marL="288915" indent="-288915" defTabSz="417814">
              <a:lnSpc>
                <a:spcPct val="50000"/>
              </a:lnSpc>
              <a:spcBef>
                <a:spcPts val="1900"/>
              </a:spcBef>
              <a:buChar char=""/>
              <a:defRPr sz="22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Clase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bytes([source[, encoding[, errors]]])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Definición de texto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b'texto definido'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b"texto definido"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b'''texto definido'''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b"""texto definido"""</a:t>
            </a:r>
          </a:p>
          <a:p>
            <a:pPr marL="288915" indent="-288915" defTabSz="417814">
              <a:lnSpc>
                <a:spcPct val="50000"/>
              </a:lnSpc>
              <a:spcBef>
                <a:spcPts val="1900"/>
              </a:spcBef>
              <a:buChar char=""/>
              <a:defRPr sz="22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Metodos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classmethod fromhex(string)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hex()</a:t>
            </a: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85" name="bytearray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bytearray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mutable, contrapartida mutable de bytes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Clase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bytearray([source[, encoding[, errors]]])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Métodos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classmethod fromhex(string)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hex()</a:t>
            </a:r>
          </a:p>
        </p:txBody>
      </p:sp>
      <p:pic>
        <p:nvPicPr>
          <p:cNvPr id="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89" name="Operaciones de ambo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294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de ambos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bytes.count(sub[,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bytes.decode(encoding="utf-8", errors="strict")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bytes.endswith(suffix[,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bytes.find(sub[,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bytes.index(sub[,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bytes.join(iterable)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static bytes.maketrans(from, to)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bytes.partition(sep)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bytes.replace(old, new[, count])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bytes.rfind(sub[,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bytes.rindex(sub[,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bytes.rpartition(sep)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bytes.startswith(prefix[, start[, end]])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bytes.translate(table, delete=b'')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bytes.center(width[, fillbyte])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bytes.ljust(width[, fillbyte])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bytes.lstrip([chars])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bytes.rjust(width[, fillbyte])</a:t>
            </a:r>
          </a:p>
        </p:txBody>
      </p:sp>
      <p:pic>
        <p:nvPicPr>
          <p:cNvPr id="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93" name="bytes.rsplit(sep=None, maxsplit=-1)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bytes.rsplit(sep=None, maxsplit=-1)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bytes.rstrip([chars])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bytes.split(sep=None, maxsplit=-1)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bytes.strip([chars])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bytes.capitalize()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bytes.expandtabs(tabsize=8)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bytes.isalnum()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bytes.isalpha()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bytes.isascii()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bytes.isdigit()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bytes.islower()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bytes.isspace()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bytes.istitle()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bytes.isupper()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bytes.lower()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bytes.splitlines(keepends=False)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bytes.swapcase()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bytes.title()</a:t>
            </a:r>
          </a:p>
          <a:p>
            <a:pPr marL="289433" indent="-289433" defTabSz="386365">
              <a:lnSpc>
                <a:spcPct val="7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bytes.upper()</a:t>
            </a:r>
          </a:p>
          <a:p>
            <a:pPr marL="233772" indent="-233772" defTabSz="386365">
              <a:lnSpc>
                <a:spcPct val="70000"/>
              </a:lnSpc>
              <a:spcBef>
                <a:spcPts val="1800"/>
              </a:spcBef>
              <a:buChar char=""/>
              <a:defRPr sz="223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1806"/>
              <a:t>bytes.zfill(</a:t>
            </a:r>
            <a:r>
              <a:t>width)</a:t>
            </a:r>
          </a:p>
        </p:txBody>
      </p:sp>
      <p:pic>
        <p:nvPicPr>
          <p:cNvPr id="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97" name="dict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dict 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Tipo de mapeo, mutable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Definición de Clase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dict(**kwarg)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dict(mapping, **kwarg)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dict(iterable, **kwarg)</a:t>
            </a:r>
          </a:p>
        </p:txBody>
      </p:sp>
      <p:pic>
        <p:nvPicPr>
          <p:cNvPr id="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01" name="Operacione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282701" indent="-282701" defTabSz="377380">
              <a:lnSpc>
                <a:spcPct val="70000"/>
              </a:lnSpc>
              <a:spcBef>
                <a:spcPts val="1700"/>
              </a:spcBef>
              <a:buChar char=""/>
              <a:defRPr sz="218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len(d)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d[key]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d[key] = value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del d[key]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key in d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key not in d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iter(d)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clear()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copy()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classmethod fromkeys(iterable[, value])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get(key[, default])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items()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keys()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pop(key[, default])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popitem()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setdefault(key[, default])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update([other])</a:t>
            </a:r>
          </a:p>
          <a:p>
            <a:pPr marL="282702" indent="-282702" defTabSz="377380">
              <a:lnSpc>
                <a:spcPct val="70000"/>
              </a:lnSpc>
              <a:spcBef>
                <a:spcPts val="1700"/>
              </a:spcBef>
              <a:buChar char=""/>
              <a:defRPr sz="176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values()</a:t>
            </a:r>
          </a:p>
        </p:txBody>
      </p:sp>
      <p:pic>
        <p:nvPicPr>
          <p:cNvPr id="1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30" name="Todos las variables de cualquier tipo de dato son objeto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Todos las variables de cualquier tipo de dato son objetos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Una variable es un puntero a un objeto (posición de memoria)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 acuerdo al tipo las variables pueden ser mutables o inmutables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id()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type()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05" name="Ejemplo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309625" indent="-309625" defTabSz="413321">
              <a:lnSpc>
                <a:spcPct val="70000"/>
              </a:lnSpc>
              <a:spcBef>
                <a:spcPts val="1900"/>
              </a:spcBef>
              <a:buChar char=""/>
              <a:defRPr sz="239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Ejemplos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d1=dict(uno=1, dos=2, tres=3)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d2={‘uno': 1, ‘dos': 2, ‘tres': 3}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d3=dict(zip(['uno', 'dos', 'tres'],[1, 2, 3]))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d4=dict([('tres', 3), ('dos', 2), ('uno', 1)])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d5=dict({'dos':2 , 'tres': 3,'uno': 1})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d1==d2==d3==d4==d5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True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d1['uno']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1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d2['dos']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2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d2['cuatro']=4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d2['cuatro']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4</a:t>
            </a:r>
          </a:p>
          <a:p>
            <a:pPr marL="309626" indent="-309626" defTabSz="413321">
              <a:lnSpc>
                <a:spcPct val="70000"/>
              </a:lnSpc>
              <a:spcBef>
                <a:spcPts val="1900"/>
              </a:spcBef>
              <a:buChar char=""/>
              <a:defRPr sz="193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1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09" name="list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7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list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Secuencia, Mutable, colección de datos homogéneos</a:t>
            </a:r>
          </a:p>
          <a:p>
            <a:pPr marL="336549" indent="-336549">
              <a:lnSpc>
                <a:spcPct val="7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tuple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Secuencia, inmutable, colección de datos heterogéneos</a:t>
            </a:r>
          </a:p>
          <a:p>
            <a:pPr marL="336549" indent="-336549">
              <a:lnSpc>
                <a:spcPct val="7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range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Secuencia de números, inmutable, range(stop) , range(start, stop[, step])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13" name="Operaciones comunes en secuencias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comunes en secuencias</a:t>
            </a: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graphicFrame>
        <p:nvGraphicFramePr>
          <p:cNvPr id="114" name="Table"/>
          <p:cNvGraphicFramePr/>
          <p:nvPr/>
        </p:nvGraphicFramePr>
        <p:xfrm>
          <a:off x="208279" y="1654353"/>
          <a:ext cx="7741485" cy="43986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642053"/>
                <a:gridCol w="6086730"/>
              </a:tblGrid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in s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Verdadero si x esta dentro de los elementos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not in s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False si x esta dentro de los elementos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 + t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concatenación de s y t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 * n or n * s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equivalente a agregar s a si mismo n cantidad de veces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s[i]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elemento i de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s[i:j]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la porcion de s entre i y j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s[i:j:k]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la poción entre i y j con un salto de k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len(s)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largo de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min(s)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valor menor de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max(s)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valor mayor de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s.index(x[, i[, j]])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el índice de la primer ocurrencia de x dentro de s entr la posición i y j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492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s.count(x)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total de ocurrencias de x en 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17" name="Ejemplo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Ejemplos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Creación de listas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lista vacía: []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lista con datos: [1, 2, 3]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list comprehension: [x for x in iterable]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constructor de lista: list() or list(iterable)</a:t>
            </a: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Uso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a= [1, 2, 3]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a.append(4)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20" name="Ejemplo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Ejemplos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Creación de tuplas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tupla vacia: ()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Una coma al final para una tupla singleton: a, or (a,)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Separar items con coma: a, b, c ó (a, b, c)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Constructor de tupla: tuple() ó tuple(iterable)</a:t>
            </a: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Uso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a= (1, 2, 3, 'eee')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23" name="Ejemplos de range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241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Ejemplos de range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r=range(10)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r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range(0, 10)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a=list(r)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a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[0, 1, 2, 3, 4, 5, 6, 7, 8, 9]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r1=range(10,40,4)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r1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range(10, 40, 4)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a1=list(r1)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a1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[10, 14, 18, 22, 26, 30, 34, 38]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10 in r1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True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11 in r1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26" name="set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set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Tipo Set, Colección, mutable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Colección desordenada de objetos hashable. 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(Los contenedores mutables no son hashables)</a:t>
            </a: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frozenset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Tipo Set, inmutable</a:t>
            </a: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Clase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set([iterable])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 frozenset([iterable])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30" name="Operaciones de set y frozenset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336549" indent="-336549">
              <a:lnSpc>
                <a:spcPct val="7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de set y frozenset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len(s)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x in s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x not in s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isdisjoint(other)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issubset(other)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set &lt;= other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set &lt; other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issuperset(other)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set &gt;= other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set &gt; other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union(*others)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intersection(*others)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difference(*others)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symmetric_difference(other)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copy()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34" name="Operaciones solo de set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336549" indent="-336549">
              <a:lnSpc>
                <a:spcPct val="7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solo de set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update(*others)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intersection_update(*others)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difference_update(*others)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symmetric_difference_update(other)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add(elem)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remove(elem)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discard(elem)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pop()</a:t>
            </a: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>
              <a:lnSpc>
                <a:spcPct val="7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clear()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0" y="5514891"/>
            <a:ext cx="2822091" cy="953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38" name="Ejemplos de set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 numCol="2" spcCol="457200">
            <a:normAutofit fontScale="100000" lnSpcReduction="0"/>
          </a:bodyPr>
          <a:lstStyle/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241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Ejemplos de set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se={1,2,3,"aaa","bb"}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se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{'bb', 1, 2, 3, 'aaa'}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for s in se: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...     print(s)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... 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bb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2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3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aaa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'bb' in se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True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a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[0, 1, 2, 3, 4, 5, 6, 7, 8, 9]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se1=set(a)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se1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{0, 1, 2, 3, 4, 5, 6, 7, 8, 9}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se1=frozenset(a)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&gt;&gt;&gt; se1</a:t>
            </a:r>
          </a:p>
          <a:p>
            <a:pPr marL="312991" indent="-312991" defTabSz="417814">
              <a:lnSpc>
                <a:spcPct val="50000"/>
              </a:lnSpc>
              <a:spcBef>
                <a:spcPts val="1900"/>
              </a:spcBef>
              <a:buChar char=""/>
              <a:defRPr sz="195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frozenset({0, 1, 2, 3, 4, 5, 6, 7, 8, 9})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34" name="int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int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Numérico, Inmutable, (+, -, nan, inf)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float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Numérico, Inmutable, (+, -, nan, inf)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complex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Numérico, Inmutable</a:t>
            </a:r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141" name="def saludo(tipoSaludo, *amigos):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 saludo(tipoSaludo, *amigos):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   listaDeAmigos = ''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   for amigo in amigos: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       listaDeAmigos = listaDeAmigos + ' ' + amigo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   print(tipoSaludo + listaDeAmigos)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print('EJEMPLO CON *ARGS:')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saludo('Hola', 'Juan', 'Pedro', 'Rubén')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 verArgsConNombre(**nombreargs):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   for nombre, valor in nombreargs.items():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       print(nombre + ': ' + valor)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 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print('EJEMPLO CON **KWARGS')</a:t>
            </a:r>
          </a:p>
          <a:p>
            <a:pPr marL="235584" indent="-235584" defTabSz="314483">
              <a:lnSpc>
                <a:spcPct val="50000"/>
              </a:lnSpc>
              <a:spcBef>
                <a:spcPts val="1400"/>
              </a:spcBef>
              <a:buChar char=""/>
              <a:defRPr sz="147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verArgsConNombre(edad='42', profesion='arquitecto', nacionalidad='argentino')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¿Por qué pyth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 python?</a:t>
            </a:r>
          </a:p>
        </p:txBody>
      </p:sp>
      <p:sp>
        <p:nvSpPr>
          <p:cNvPr id="144" name="Body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00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133" y="1205481"/>
            <a:ext cx="6399023" cy="523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38" name="Métodos adicionales para entero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Métodos adicionales para enteros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int.bit_length()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int.to_bytes(length, byteorder, *, signed=False)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classmethod int.from_bytes(bytes, byteorder, *, signed=False)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Métodos adicionales para float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float.as_integer_ratio()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float.is_integer()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float.hex()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classmethod float.fromhex(s)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42" name="Operaciones con tipos numéricos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con tipos numéricos</a:t>
            </a: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4" name="Table"/>
          <p:cNvGraphicFramePr/>
          <p:nvPr/>
        </p:nvGraphicFramePr>
        <p:xfrm>
          <a:off x="208279" y="1654353"/>
          <a:ext cx="4110436" cy="43986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589560"/>
                <a:gridCol w="2508174"/>
              </a:tblGrid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+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suma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-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resta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*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multiplicación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/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división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//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división entera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%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resto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-x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negación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+x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sin cambio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abs(x)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valor absoluto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int(x)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conversion a entero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float(x)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conversion a flotante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complex(re, im)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número complejo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c.conjugate()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conjugado del complejo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divmod(x, y)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el par (x // y, x % y)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pow(x, y)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potencia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**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potencia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47" name="Operación sobre reales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Operación sobre reales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math.trunc(x)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round(x[, n])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math.floor(x)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math.ceil(x)</a:t>
            </a:r>
          </a:p>
        </p:txBody>
      </p:sp>
      <p:pic>
        <p:nvPicPr>
          <p:cNvPr id="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51" name="Operación a nivel de bits con enteros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Operación a nivel de bits con enteros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3" name="Table"/>
          <p:cNvGraphicFramePr/>
          <p:nvPr/>
        </p:nvGraphicFramePr>
        <p:xfrm>
          <a:off x="201324" y="1903666"/>
          <a:ext cx="7550727" cy="43986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538203"/>
                <a:gridCol w="5999823"/>
              </a:tblGrid>
              <a:tr h="487322"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|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or entre ambos numeros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^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or exclusivo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&amp;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and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&lt;&lt; n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desplazamiento a la izquierda n veces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&gt;&gt; n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desplazamiento a la derecha n veces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~x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207107" indent="-207107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 sz="160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bits invertidos de x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algn="l" defTabSz="449262">
                        <a:lnSpc>
                          <a:spcPct val="102000"/>
                        </a:lnSpc>
                        <a:spcBef>
                          <a:spcPts val="1200"/>
                        </a:spcBef>
                        <a:defRPr i="0" sz="16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algn="l" defTabSz="449262">
                        <a:lnSpc>
                          <a:spcPct val="102000"/>
                        </a:lnSpc>
                        <a:spcBef>
                          <a:spcPts val="1200"/>
                        </a:spcBef>
                        <a:defRPr i="0" sz="1600"/>
                      </a:pP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algn="l" defTabSz="449262">
                        <a:lnSpc>
                          <a:spcPct val="102000"/>
                        </a:lnSpc>
                        <a:spcBef>
                          <a:spcPts val="1200"/>
                        </a:spcBef>
                        <a:defRPr i="0" sz="16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algn="l" defTabSz="449262">
                        <a:lnSpc>
                          <a:spcPct val="102000"/>
                        </a:lnSpc>
                        <a:spcBef>
                          <a:spcPts val="1200"/>
                        </a:spcBef>
                        <a:defRPr i="0" sz="1600"/>
                      </a:pPr>
                    </a:p>
                  </a:txBody>
                  <a:tcPr marL="63500" marR="63500" marT="63500" marB="63500" anchor="t" anchorCtr="0" horzOverflow="overflow"/>
                </a:tc>
              </a:tr>
              <a:tr h="487322">
                <a:tc>
                  <a:txBody>
                    <a:bodyPr/>
                    <a:lstStyle/>
                    <a:p>
                      <a:pPr algn="l" defTabSz="449262">
                        <a:lnSpc>
                          <a:spcPct val="102000"/>
                        </a:lnSpc>
                        <a:spcBef>
                          <a:spcPts val="1200"/>
                        </a:spcBef>
                        <a:defRPr i="0" sz="16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algn="l" defTabSz="449262">
                        <a:lnSpc>
                          <a:spcPct val="102000"/>
                        </a:lnSpc>
                        <a:spcBef>
                          <a:spcPts val="1200"/>
                        </a:spcBef>
                        <a:defRPr i="0" sz="1600"/>
                      </a:pP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56" name="Operaciones con tipos numéricos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con tipos numéricos</a:t>
            </a:r>
          </a:p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8" name="Table"/>
          <p:cNvGraphicFramePr/>
          <p:nvPr/>
        </p:nvGraphicFramePr>
        <p:xfrm>
          <a:off x="208279" y="1654353"/>
          <a:ext cx="4110436" cy="43986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589560"/>
                <a:gridCol w="2508174"/>
              </a:tblGrid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+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suma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-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resta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*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multiplicación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/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división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//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división entera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%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resto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-x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negación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+x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sin cambio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abs(x)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valor absoluto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int(x)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conversion a entero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float(x)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conversion a flotante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complex(re, im)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número complejo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c.conjugate()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conjugado del complejo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divmod(x, y)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el par (x // y, x % y)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pow(x, y)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potencia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74119"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solidFill>
                            <a:srgbClr val="000000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x ** 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marL="155330" indent="-155330" algn="l" defTabSz="449262">
                        <a:lnSpc>
                          <a:spcPct val="50000"/>
                        </a:lnSpc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Helvetica"/>
                        <a:buChar char=""/>
                        <a:defRPr b="0" i="0"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potencia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ython - 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Tipos de datos</a:t>
            </a:r>
          </a:p>
        </p:txBody>
      </p:sp>
      <p:sp>
        <p:nvSpPr>
          <p:cNvPr id="61" name="bool…"/>
          <p:cNvSpPr txBox="1"/>
          <p:nvPr>
            <p:ph type="body" idx="4294967295"/>
          </p:nvPr>
        </p:nvSpPr>
        <p:spPr>
          <a:xfrm>
            <a:off x="7143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50000"/>
              </a:lnSpc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bool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sub tipo de int, Inmutable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>
              <a:lnSpc>
                <a:spcPct val="50000"/>
              </a:lnSpc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Operaciones con booleanos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x or y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x and y</a:t>
            </a:r>
          </a:p>
          <a:p>
            <a:pPr>
              <a:lnSpc>
                <a:spcPct val="5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not x</a:t>
            </a:r>
          </a:p>
        </p:txBody>
      </p:sp>
      <p:pic>
        <p:nvPicPr>
          <p:cNvPr id="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