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ncabezado.png" descr="encabez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58288" cy="11461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" y="6524625"/>
            <a:ext cx="9144002" cy="333375"/>
          </a:xfrm>
          <a:prstGeom prst="rect">
            <a:avLst/>
          </a:prstGeom>
          <a:solidFill>
            <a:srgbClr val="0E3966"/>
          </a:solidFill>
          <a:ln w="12700">
            <a:miter lim="400000"/>
          </a:ln>
        </p:spPr>
        <p:txBody>
          <a:bodyPr lIns="44280" tIns="44280" rIns="44280" bIns="44280" anchor="ctr"/>
          <a:lstStyle/>
          <a:p>
            <a:pPr>
              <a:lnSpc>
                <a:spcPct val="100000"/>
              </a:lnSpc>
              <a:spcBef>
                <a:spcPts val="0"/>
              </a:spcBef>
              <a:defRPr sz="1800"/>
            </a:pPr>
          </a:p>
        </p:txBody>
      </p:sp>
      <p:sp>
        <p:nvSpPr>
          <p:cNvPr id="4" name="Universidad de Mendoza"/>
          <p:cNvSpPr txBox="1"/>
          <p:nvPr/>
        </p:nvSpPr>
        <p:spPr>
          <a:xfrm>
            <a:off x="1587" y="6548437"/>
            <a:ext cx="2147052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Universidad de Mendoza</a:t>
            </a:r>
          </a:p>
        </p:txBody>
      </p:sp>
      <p:sp>
        <p:nvSpPr>
          <p:cNvPr id="5" name="Programación I"/>
          <p:cNvSpPr txBox="1"/>
          <p:nvPr/>
        </p:nvSpPr>
        <p:spPr>
          <a:xfrm>
            <a:off x="7667625" y="6542087"/>
            <a:ext cx="1343876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Programación I</a:t>
            </a:r>
          </a:p>
        </p:txBody>
      </p:sp>
      <p:pic>
        <p:nvPicPr>
          <p:cNvPr id="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0525" y="0"/>
            <a:ext cx="1133475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13245" y="3720"/>
            <a:ext cx="7914185" cy="11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 anchor="ctr"/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  <p:transition xmlns:p14="http://schemas.microsoft.com/office/powerpoint/2010/main" spd="med" advClick="1"/>
  <p:txStyles>
    <p:titleStyle>
      <a:lvl1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4572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9144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13716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18288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336550" marR="0" indent="-3365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79584" marR="0" indent="-322384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00150" marR="0" indent="-2857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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14500" marR="0" indent="-3429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2098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670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1242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5814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386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m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Temario</a:t>
            </a:r>
          </a:p>
        </p:txBody>
      </p:sp>
      <p:sp>
        <p:nvSpPr>
          <p:cNvPr id="27" name="Lenguaje python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Lenguaje python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¿Por qué?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Entornos virtuales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Organización del código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Primer programa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rimer progra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Primer programa</a:t>
            </a:r>
          </a:p>
        </p:txBody>
      </p:sp>
      <p:sp>
        <p:nvSpPr>
          <p:cNvPr id="62" name="def principal():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def principal():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print("Vamos a mostrar una suma de dos valores")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val1=input("ingrese valor 1: ")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val2=input("ingrese valor 2: ")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print("el resultado de la suma de %s y %s es: %s" % (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    val1,val2,val1+val2))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print("el resultado de la suma de {} y {} es: {}".format(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    val1,val2,val1+val2))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print("el resultado de la suma de {v1} y {v2} es: {v3}".format(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    v1=val1,v2=val2,v3=int(val1)+int(val2)))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if __name__ == "__main__":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    principal()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  <a:r>
              <a:t>principal()</a:t>
            </a:r>
          </a:p>
          <a:p>
            <a:pPr marL="161544" indent="-161544" defTabSz="269557">
              <a:lnSpc>
                <a:spcPct val="50000"/>
              </a:lnSpc>
              <a:spcBef>
                <a:spcPts val="1200"/>
              </a:spcBef>
              <a:buChar char=""/>
              <a:defRPr sz="1680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30" name="Guido Van Rossum (1989 - 1991)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Guido Van Rossum (1989 - 1991)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100000"/>
              </a:lnSpc>
              <a:buChar char=""/>
              <a:defRPr sz="21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Multiparadigma - (Orientado a objetos, estructurado, imperativo, funcional, reflexivo)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100000"/>
              </a:lnSpc>
              <a:buChar char=""/>
              <a:defRPr sz="21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Fuerte tipado de datos y dinámico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100000"/>
              </a:lnSpc>
              <a:buChar char=""/>
              <a:defRPr sz="21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Versiones 2.7.x y 3.8.x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100000"/>
              </a:lnSpc>
              <a:buChar char=""/>
              <a:defRPr sz="21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Interpretado</a:t>
            </a:r>
            <a:endParaRPr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>
              <a:lnSpc>
                <a:spcPct val="100000"/>
              </a:lnSpc>
              <a:buChar char=""/>
              <a:defRPr sz="2100"/>
            </a:pPr>
            <a:r>
              <a:rPr>
                <a:latin typeface="Lucida Sans Unicode"/>
                <a:ea typeface="Lucida Sans Unicode"/>
                <a:cs typeface="Lucida Sans Unicode"/>
                <a:sym typeface="Lucida Sans Unicode"/>
              </a:rPr>
              <a:t>Libre</a:t>
            </a:r>
          </a:p>
        </p:txBody>
      </p:sp>
      <p:pic>
        <p:nvPicPr>
          <p:cNvPr id="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¿Por qué pytho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¿Por qué python?</a:t>
            </a:r>
          </a:p>
        </p:txBody>
      </p:sp>
      <p:sp>
        <p:nvSpPr>
          <p:cNvPr id="34" name="Fácil de aprender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Fácil de aprender</a:t>
            </a:r>
          </a:p>
          <a:p>
            <a:pPr marL="269240" indent="-269240"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Productivo</a:t>
            </a:r>
          </a:p>
          <a:p>
            <a:pPr marL="269240" indent="-269240"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Vasta cantidad de librerías</a:t>
            </a:r>
          </a:p>
          <a:p>
            <a:pPr marL="269240" indent="-269240"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Extensa documentación</a:t>
            </a:r>
          </a:p>
          <a:p>
            <a:pPr marL="269240" indent="-269240"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Multiplataforma (portable)</a:t>
            </a:r>
          </a:p>
          <a:p>
            <a:pPr marL="269240" indent="-269240">
              <a:buChar char=""/>
              <a:defRPr sz="24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Múltiples usos</a:t>
            </a:r>
          </a:p>
        </p:txBody>
      </p:sp>
      <p:pic>
        <p:nvPicPr>
          <p:cNvPr id="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virtualenv y p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virtualenv y pip</a:t>
            </a:r>
          </a:p>
        </p:txBody>
      </p:sp>
      <p:sp>
        <p:nvSpPr>
          <p:cNvPr id="38" name="Entornos virtuales que permiten manejar múltiples instalaciones con múltiples paquetes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172313" indent="-172313" defTabSz="287527">
              <a:spcBef>
                <a:spcPts val="1300"/>
              </a:spcBef>
              <a:buChar char=""/>
              <a:defRPr sz="153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Entornos virtuales que permiten manejar múltiples instalaciones con múltiples paquetes</a:t>
            </a:r>
          </a:p>
          <a:p>
            <a:pPr marL="172313" indent="-172313" defTabSz="287527">
              <a:spcBef>
                <a:spcPts val="1300"/>
              </a:spcBef>
              <a:buChar char=""/>
              <a:defRPr sz="153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2 formas de creación:</a:t>
            </a:r>
          </a:p>
          <a:p>
            <a:pPr marL="193852" indent="-193852" defTabSz="287527">
              <a:spcBef>
                <a:spcPts val="1300"/>
              </a:spcBef>
              <a:buChar char=""/>
              <a:defRPr sz="153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sz="1727"/>
              <a:t>virtualenv</a:t>
            </a:r>
            <a:r>
              <a:t> (para usarlo hay que instalarlo)</a:t>
            </a:r>
          </a:p>
          <a:p>
            <a:pPr marL="172313" indent="-172313" defTabSz="287527">
              <a:spcBef>
                <a:spcPts val="1300"/>
              </a:spcBef>
              <a:buChar char=""/>
              <a:defRPr sz="1536">
                <a:latin typeface="Consolas"/>
                <a:ea typeface="Consolas"/>
                <a:cs typeface="Consolas"/>
                <a:sym typeface="Consolas"/>
              </a:defRPr>
            </a:pPr>
            <a:r>
              <a:t>pip install virtualenv</a:t>
            </a:r>
          </a:p>
          <a:p>
            <a:pPr marL="172313" indent="-172313" defTabSz="287527">
              <a:spcBef>
                <a:spcPts val="1300"/>
              </a:spcBef>
              <a:buChar char=""/>
              <a:defRPr sz="1536">
                <a:latin typeface="Consolas"/>
                <a:ea typeface="Consolas"/>
                <a:cs typeface="Consolas"/>
                <a:sym typeface="Consolas"/>
              </a:defRPr>
            </a:pPr>
            <a:r>
              <a:t>virtualenv venvdir2</a:t>
            </a:r>
          </a:p>
          <a:p>
            <a:pPr marL="172313" indent="-172313" defTabSz="287527">
              <a:spcBef>
                <a:spcPts val="1300"/>
              </a:spcBef>
              <a:buChar char=""/>
              <a:defRPr sz="1536">
                <a:latin typeface="Consolas"/>
                <a:ea typeface="Consolas"/>
                <a:cs typeface="Consolas"/>
                <a:sym typeface="Consolas"/>
              </a:defRPr>
            </a:pPr>
            <a:r>
              <a:t>Using base prefix 'c:\\users\\fernando\\appdata\\local\\programs\\python\\python37'</a:t>
            </a:r>
          </a:p>
          <a:p>
            <a:pPr marL="172313" indent="-172313" defTabSz="287527">
              <a:spcBef>
                <a:spcPts val="1300"/>
              </a:spcBef>
              <a:buChar char=""/>
              <a:defRPr sz="1536">
                <a:latin typeface="Consolas"/>
                <a:ea typeface="Consolas"/>
                <a:cs typeface="Consolas"/>
                <a:sym typeface="Consolas"/>
              </a:defRPr>
            </a:pPr>
            <a:r>
              <a:t>New python executable in C:\Users\fernando\python\venvdir2\Scripts\python.exe</a:t>
            </a:r>
          </a:p>
          <a:p>
            <a:pPr marL="172313" indent="-172313" defTabSz="287527">
              <a:spcBef>
                <a:spcPts val="1300"/>
              </a:spcBef>
              <a:buChar char=""/>
              <a:defRPr sz="1536">
                <a:latin typeface="Consolas"/>
                <a:ea typeface="Consolas"/>
                <a:cs typeface="Consolas"/>
                <a:sym typeface="Consolas"/>
              </a:defRPr>
            </a:pPr>
            <a:r>
              <a:t>Installing setuptools, pip, wheel...</a:t>
            </a:r>
          </a:p>
          <a:p>
            <a:pPr marL="172313" indent="-172313" defTabSz="287527">
              <a:spcBef>
                <a:spcPts val="1300"/>
              </a:spcBef>
              <a:buChar char=""/>
              <a:defRPr sz="1536">
                <a:latin typeface="Consolas"/>
                <a:ea typeface="Consolas"/>
                <a:cs typeface="Consolas"/>
                <a:sym typeface="Consolas"/>
              </a:defRPr>
            </a:pPr>
            <a:r>
              <a:t>done.</a:t>
            </a:r>
          </a:p>
          <a:p>
            <a:pPr marL="172313" indent="-172313" defTabSz="287527">
              <a:spcBef>
                <a:spcPts val="1300"/>
              </a:spcBef>
              <a:buChar char=""/>
              <a:defRPr sz="1727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python nativo</a:t>
            </a:r>
          </a:p>
          <a:p>
            <a:pPr marL="172313" indent="-172313" defTabSz="287527">
              <a:spcBef>
                <a:spcPts val="1300"/>
              </a:spcBef>
              <a:buChar char=""/>
              <a:defRPr sz="1536">
                <a:latin typeface="Consolas"/>
                <a:ea typeface="Consolas"/>
                <a:cs typeface="Consolas"/>
                <a:sym typeface="Consolas"/>
              </a:defRPr>
            </a:pPr>
            <a:r>
              <a:t>python -m venv venvdir1</a:t>
            </a:r>
          </a:p>
        </p:txBody>
      </p:sp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virtualenv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virtualenv</a:t>
            </a:r>
          </a:p>
        </p:txBody>
      </p:sp>
      <p:sp>
        <p:nvSpPr>
          <p:cNvPr id="42" name="Activación/Uso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buChar char=""/>
              <a:defRPr sz="28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Activación/Uso</a:t>
            </a:r>
          </a:p>
          <a:p>
            <a:pPr marL="269240" indent="-269240"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Windows</a:t>
            </a:r>
          </a:p>
          <a:p>
            <a:pPr marL="269240" indent="-269240">
              <a:buChar char=""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venvdir1\Scripts\activate.bat</a:t>
            </a:r>
          </a:p>
          <a:p>
            <a:pPr marL="269240" indent="-269240">
              <a:buChar char=""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(venvdir1) C:\Users\fernando\python&gt;</a:t>
            </a:r>
          </a:p>
          <a:p>
            <a:pPr marL="269240" indent="-269240">
              <a:buChar char=""/>
              <a:defRPr sz="26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MAC/Linux</a:t>
            </a:r>
          </a:p>
          <a:p>
            <a:pPr marL="269240" indent="-269240">
              <a:buChar char=""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➜  temp source venvdir1/bin/activate</a:t>
            </a:r>
          </a:p>
          <a:p>
            <a:pPr marL="269240" indent="-269240">
              <a:buChar char=""/>
              <a:defRPr sz="2400">
                <a:latin typeface="Consolas"/>
                <a:ea typeface="Consolas"/>
                <a:cs typeface="Consolas"/>
                <a:sym typeface="Consolas"/>
              </a:defRPr>
            </a:pPr>
            <a:r>
              <a:t>(venvdir1) ➜  temp 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</a:t>
            </a:r>
          </a:p>
        </p:txBody>
      </p:sp>
      <p:sp>
        <p:nvSpPr>
          <p:cNvPr id="46" name="Conveniente instalar solo lo necesario en un virtualenv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12699" indent="-212699" defTabSz="354917">
              <a:spcBef>
                <a:spcPts val="1600"/>
              </a:spcBef>
              <a:buChar char=""/>
              <a:defRPr sz="221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Conveniente instalar solo lo necesario en un virtualenv</a:t>
            </a:r>
          </a:p>
          <a:p>
            <a:pPr marL="212699" indent="-212699" defTabSz="354917">
              <a:spcBef>
                <a:spcPts val="1600"/>
              </a:spcBef>
              <a:buChar char=""/>
              <a:defRPr sz="221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Instalar</a:t>
            </a:r>
          </a:p>
          <a:p>
            <a:pPr marL="212699" indent="-212699" defTabSz="354917">
              <a:spcBef>
                <a:spcPts val="1600"/>
              </a:spcBef>
              <a:buChar char=""/>
              <a:defRPr sz="2212">
                <a:latin typeface="Consolas"/>
                <a:ea typeface="Consolas"/>
                <a:cs typeface="Consolas"/>
                <a:sym typeface="Consolas"/>
              </a:defRPr>
            </a:pPr>
            <a:r>
              <a:t>pip install "SomeProject"</a:t>
            </a:r>
            <a:br/>
            <a:r>
              <a:t>pip install "SomeProject==1.4"</a:t>
            </a:r>
            <a:br/>
            <a:r>
              <a:t>pip install "SomeProject~=1.4.2"</a:t>
            </a:r>
          </a:p>
          <a:p>
            <a:pPr marL="212699" indent="-212699" defTabSz="354917">
              <a:spcBef>
                <a:spcPts val="1600"/>
              </a:spcBef>
              <a:buChar char=""/>
              <a:defRPr sz="221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Instalar desde requirements</a:t>
            </a:r>
          </a:p>
          <a:p>
            <a:pPr marL="212699" indent="-212699" defTabSz="354917">
              <a:spcBef>
                <a:spcPts val="1600"/>
              </a:spcBef>
              <a:buChar char=""/>
              <a:defRPr sz="2212">
                <a:latin typeface="Consolas"/>
                <a:ea typeface="Consolas"/>
                <a:cs typeface="Consolas"/>
                <a:sym typeface="Consolas"/>
              </a:defRPr>
            </a:pPr>
            <a:r>
              <a:t>pip install -r requirements.txt</a:t>
            </a:r>
          </a:p>
          <a:p>
            <a:pPr marL="212699" indent="-212699" defTabSz="354917">
              <a:spcBef>
                <a:spcPts val="1600"/>
              </a:spcBef>
              <a:buChar char=""/>
              <a:defRPr sz="2212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Actualizar</a:t>
            </a:r>
          </a:p>
          <a:p>
            <a:pPr marL="212699" indent="-212699" defTabSz="354917">
              <a:spcBef>
                <a:spcPts val="1600"/>
              </a:spcBef>
              <a:buChar char=""/>
              <a:defRPr sz="2212">
                <a:latin typeface="Consolas"/>
                <a:ea typeface="Consolas"/>
                <a:cs typeface="Consolas"/>
                <a:sym typeface="Consolas"/>
              </a:defRPr>
            </a:pPr>
            <a:r>
              <a:t>pip install --upgrade SomeProject</a:t>
            </a:r>
          </a:p>
        </p:txBody>
      </p:sp>
      <p:pic>
        <p:nvPicPr>
          <p:cNvPr id="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</a:t>
            </a:r>
          </a:p>
        </p:txBody>
      </p:sp>
      <p:sp>
        <p:nvSpPr>
          <p:cNvPr id="50" name="Buscar paquetes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23469" indent="-223469" defTabSz="372887">
              <a:spcBef>
                <a:spcPts val="1700"/>
              </a:spcBef>
              <a:buChar char=""/>
              <a:defRPr sz="232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Buscar paquetes</a:t>
            </a:r>
          </a:p>
          <a:p>
            <a:pPr marL="223469" indent="-223469" defTabSz="372887">
              <a:spcBef>
                <a:spcPts val="1700"/>
              </a:spcBef>
              <a:buChar char=""/>
              <a:defRPr sz="2324">
                <a:latin typeface="Consolas"/>
                <a:ea typeface="Consolas"/>
                <a:cs typeface="Consolas"/>
                <a:sym typeface="Consolas"/>
              </a:defRPr>
            </a:pPr>
            <a:r>
              <a:t>pip search SomeProject</a:t>
            </a:r>
          </a:p>
          <a:p>
            <a:pPr marL="223469" indent="-223469" defTabSz="372887">
              <a:spcBef>
                <a:spcPts val="1700"/>
              </a:spcBef>
              <a:buChar char=""/>
              <a:defRPr sz="232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Desinstalar</a:t>
            </a:r>
          </a:p>
          <a:p>
            <a:pPr marL="223469" indent="-223469" defTabSz="372887">
              <a:spcBef>
                <a:spcPts val="1700"/>
              </a:spcBef>
              <a:buChar char=""/>
              <a:defRPr sz="2324">
                <a:latin typeface="Consolas"/>
                <a:ea typeface="Consolas"/>
                <a:cs typeface="Consolas"/>
                <a:sym typeface="Consolas"/>
              </a:defRPr>
            </a:pPr>
            <a:r>
              <a:t>pip uninstall SomeProject</a:t>
            </a:r>
          </a:p>
          <a:p>
            <a:pPr marL="223469" indent="-223469" defTabSz="372887">
              <a:spcBef>
                <a:spcPts val="1700"/>
              </a:spcBef>
              <a:buChar char=""/>
              <a:defRPr sz="232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Ver paquetes instalados</a:t>
            </a:r>
          </a:p>
          <a:p>
            <a:pPr marL="223469" indent="-223469" defTabSz="372887">
              <a:spcBef>
                <a:spcPts val="1700"/>
              </a:spcBef>
              <a:buChar char=""/>
              <a:defRPr sz="2324">
                <a:latin typeface="Consolas"/>
                <a:ea typeface="Consolas"/>
                <a:cs typeface="Consolas"/>
                <a:sym typeface="Consolas"/>
              </a:defRPr>
            </a:pPr>
            <a:r>
              <a:t>pip freeze</a:t>
            </a:r>
          </a:p>
          <a:p>
            <a:pPr marL="223469" indent="-223469" defTabSz="372887">
              <a:spcBef>
                <a:spcPts val="1700"/>
              </a:spcBef>
              <a:buChar char=""/>
              <a:defRPr sz="2324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Ver información de un paquete</a:t>
            </a:r>
          </a:p>
          <a:p>
            <a:pPr marL="223469" indent="-223469" defTabSz="372887">
              <a:spcBef>
                <a:spcPts val="1700"/>
              </a:spcBef>
              <a:buChar char=""/>
              <a:defRPr sz="2324">
                <a:latin typeface="Consolas"/>
                <a:ea typeface="Consolas"/>
                <a:cs typeface="Consolas"/>
                <a:sym typeface="Consolas"/>
              </a:defRPr>
            </a:pPr>
            <a:r>
              <a:t>pip show SomeProject</a:t>
            </a:r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rganización del códi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Organización del código</a:t>
            </a:r>
          </a:p>
        </p:txBody>
      </p:sp>
      <p:sp>
        <p:nvSpPr>
          <p:cNvPr id="54" name="Simple y legible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31546" indent="-231546" defTabSz="386365">
              <a:spcBef>
                <a:spcPts val="1800"/>
              </a:spcBef>
              <a:buChar char=""/>
              <a:defRPr sz="240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Simple y legible</a:t>
            </a:r>
          </a:p>
          <a:p>
            <a:pPr marL="231546" indent="-231546" defTabSz="386365">
              <a:spcBef>
                <a:spcPts val="1800"/>
              </a:spcBef>
              <a:buChar char=""/>
              <a:defRPr sz="240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4 espacios por nivel de indentación</a:t>
            </a:r>
          </a:p>
          <a:p>
            <a:pPr marL="231546" indent="-231546" defTabSz="386365">
              <a:spcBef>
                <a:spcPts val="1800"/>
              </a:spcBef>
              <a:buChar char=""/>
              <a:defRPr sz="240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No mezclar espacios y tabuladores</a:t>
            </a:r>
          </a:p>
          <a:p>
            <a:pPr marL="231546" indent="-231546" defTabSz="386365">
              <a:spcBef>
                <a:spcPts val="1800"/>
              </a:spcBef>
              <a:buChar char=""/>
              <a:defRPr sz="240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lineas de max de 79 caracteres</a:t>
            </a:r>
          </a:p>
          <a:p>
            <a:pPr marL="231546" indent="-231546" defTabSz="386365">
              <a:spcBef>
                <a:spcPts val="1800"/>
              </a:spcBef>
              <a:buChar char=""/>
              <a:defRPr sz="240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PEP8 (Python Enhancement Proposal)</a:t>
            </a:r>
          </a:p>
          <a:p>
            <a:pPr marL="231546" indent="-231546" defTabSz="386365">
              <a:spcBef>
                <a:spcPts val="1800"/>
              </a:spcBef>
              <a:buChar char=""/>
              <a:defRPr sz="240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…</a:t>
            </a:r>
          </a:p>
          <a:p>
            <a:pPr marL="231546" indent="-231546" defTabSz="386365">
              <a:spcBef>
                <a:spcPts val="1800"/>
              </a:spcBef>
              <a:buChar char=""/>
              <a:defRPr sz="2408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http://mundogeek.net/traducciones/guia-estilo-python.htm </a:t>
            </a:r>
          </a:p>
        </p:txBody>
      </p:sp>
      <p:pic>
        <p:nvPicPr>
          <p:cNvPr id="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84966" y="41105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</p:txBody>
      </p:sp>
      <p:sp>
        <p:nvSpPr>
          <p:cNvPr id="58" name="https://wiki.python.org/moin/IntegratedDevelopmentEnvironments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lnSpc>
                <a:spcPct val="100000"/>
              </a:lnSpc>
              <a:buChar char=""/>
              <a:defRPr sz="2100"/>
            </a:lvl1pPr>
          </a:lstStyle>
          <a:p>
            <a:pPr/>
            <a:r>
              <a:t>https://wiki.python.org/moin/IntegratedDevelopmentEnvironments</a:t>
            </a:r>
          </a:p>
        </p:txBody>
      </p:sp>
      <p:pic>
        <p:nvPicPr>
          <p:cNvPr id="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3" y="1912470"/>
            <a:ext cx="9144001" cy="43030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