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1pPr>
    <a:lvl2pPr marL="0" marR="0" indent="4572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2pPr>
    <a:lvl3pPr marL="0" marR="0" indent="9144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3pPr>
    <a:lvl4pPr marL="0" marR="0" indent="13716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4pPr>
    <a:lvl5pPr marL="0" marR="0" indent="182880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5pPr>
    <a:lvl6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6pPr>
    <a:lvl7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7pPr>
    <a:lvl8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8pPr>
    <a:lvl9pPr marL="0" marR="0" indent="0" algn="l" defTabSz="914400" rtl="0" fontAlgn="auto" latinLnBrk="0" hangingPunct="0">
      <a:lnSpc>
        <a:spcPct val="90000"/>
      </a:lnSpc>
      <a:spcBef>
        <a:spcPts val="210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Tahoma"/>
        <a:ea typeface="Tahoma"/>
        <a:cs typeface="Tahoma"/>
        <a:sym typeface="Tahom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3">
            <a:lumOff val="4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ncabezado.png" descr="encabez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58288" cy="11461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-1" y="6524625"/>
            <a:ext cx="9144002" cy="333375"/>
          </a:xfrm>
          <a:prstGeom prst="rect">
            <a:avLst/>
          </a:prstGeom>
          <a:solidFill>
            <a:srgbClr val="0E3966"/>
          </a:solidFill>
          <a:ln w="12700">
            <a:miter lim="400000"/>
          </a:ln>
        </p:spPr>
        <p:txBody>
          <a:bodyPr lIns="44280" tIns="44280" rIns="44280" bIns="44280" anchor="ctr"/>
          <a:lstStyle/>
          <a:p>
            <a:pPr>
              <a:lnSpc>
                <a:spcPct val="100000"/>
              </a:lnSpc>
              <a:spcBef>
                <a:spcPts val="0"/>
              </a:spcBef>
              <a:defRPr sz="1800"/>
            </a:pPr>
          </a:p>
        </p:txBody>
      </p:sp>
      <p:sp>
        <p:nvSpPr>
          <p:cNvPr id="4" name="Universidad de Mendoza"/>
          <p:cNvSpPr txBox="1"/>
          <p:nvPr/>
        </p:nvSpPr>
        <p:spPr>
          <a:xfrm>
            <a:off x="1587" y="6548437"/>
            <a:ext cx="2147052" cy="32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 marL="336550" indent="-336550">
              <a:lnSpc>
                <a:spcPct val="100000"/>
              </a:lnSpc>
              <a:spcBef>
                <a:spcPts val="0"/>
              </a:spcBef>
              <a:tabLst>
                <a:tab pos="330200" algn="l"/>
                <a:tab pos="774700" algn="l"/>
                <a:tab pos="1231900" algn="l"/>
                <a:tab pos="1676400" algn="l"/>
                <a:tab pos="2120900" algn="l"/>
                <a:tab pos="2578100" algn="l"/>
                <a:tab pos="3022600" algn="l"/>
                <a:tab pos="3479800" algn="l"/>
                <a:tab pos="3924300" algn="l"/>
                <a:tab pos="4368800" algn="l"/>
                <a:tab pos="4826000" algn="l"/>
                <a:tab pos="5270500" algn="l"/>
                <a:tab pos="5715000" algn="l"/>
                <a:tab pos="6172200" algn="l"/>
                <a:tab pos="6616700" algn="l"/>
                <a:tab pos="7073900" algn="l"/>
                <a:tab pos="7518400" algn="l"/>
                <a:tab pos="7962900" algn="l"/>
                <a:tab pos="8420100" algn="l"/>
                <a:tab pos="8864600" algn="l"/>
                <a:tab pos="9309100" algn="l"/>
              </a:tabLst>
              <a:defRPr sz="16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sz="1600">
                <a:latin typeface="Calibri"/>
                <a:ea typeface="Calibri"/>
                <a:cs typeface="Calibri"/>
                <a:sym typeface="Calibri"/>
              </a:rPr>
              <a:t>Universidad de Mendoza</a:t>
            </a:r>
          </a:p>
        </p:txBody>
      </p:sp>
      <p:sp>
        <p:nvSpPr>
          <p:cNvPr id="5" name="Programación I"/>
          <p:cNvSpPr txBox="1"/>
          <p:nvPr/>
        </p:nvSpPr>
        <p:spPr>
          <a:xfrm>
            <a:off x="7667625" y="6542087"/>
            <a:ext cx="1343876" cy="329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4280" tIns="44280" rIns="44280" bIns="44280">
            <a:spAutoFit/>
          </a:bodyPr>
          <a:lstStyle>
            <a:lvl1pPr marL="336550" indent="-336550">
              <a:lnSpc>
                <a:spcPct val="100000"/>
              </a:lnSpc>
              <a:spcBef>
                <a:spcPts val="0"/>
              </a:spcBef>
              <a:tabLst>
                <a:tab pos="330200" algn="l"/>
                <a:tab pos="774700" algn="l"/>
                <a:tab pos="1231900" algn="l"/>
                <a:tab pos="1676400" algn="l"/>
                <a:tab pos="2120900" algn="l"/>
                <a:tab pos="2578100" algn="l"/>
                <a:tab pos="3022600" algn="l"/>
                <a:tab pos="3479800" algn="l"/>
                <a:tab pos="3924300" algn="l"/>
                <a:tab pos="4368800" algn="l"/>
                <a:tab pos="4826000" algn="l"/>
                <a:tab pos="5270500" algn="l"/>
                <a:tab pos="5715000" algn="l"/>
                <a:tab pos="6172200" algn="l"/>
                <a:tab pos="6616700" algn="l"/>
                <a:tab pos="7073900" algn="l"/>
                <a:tab pos="7518400" algn="l"/>
                <a:tab pos="7962900" algn="l"/>
                <a:tab pos="8420100" algn="l"/>
                <a:tab pos="8864600" algn="l"/>
                <a:tab pos="9309100" algn="l"/>
              </a:tabLst>
              <a:defRPr sz="1600">
                <a:solidFill>
                  <a:schemeClr val="accent3">
                    <a:lumOff val="44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>
              <a:defRPr sz="1800">
                <a:latin typeface="Tahoma"/>
                <a:ea typeface="Tahoma"/>
                <a:cs typeface="Tahoma"/>
                <a:sym typeface="Tahoma"/>
              </a:defRPr>
            </a:pPr>
            <a:r>
              <a:rPr sz="1600">
                <a:latin typeface="Calibri"/>
                <a:ea typeface="Calibri"/>
                <a:cs typeface="Calibri"/>
                <a:sym typeface="Calibri"/>
              </a:rPr>
              <a:t>Programación I</a:t>
            </a:r>
          </a:p>
        </p:txBody>
      </p:sp>
      <p:pic>
        <p:nvPicPr>
          <p:cNvPr id="6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10525" y="0"/>
            <a:ext cx="1133475" cy="11430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itle Text"/>
          <p:cNvSpPr txBox="1"/>
          <p:nvPr>
            <p:ph type="title"/>
          </p:nvPr>
        </p:nvSpPr>
        <p:spPr>
          <a:xfrm>
            <a:off x="13245" y="3720"/>
            <a:ext cx="7914185" cy="1138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 anchor="ctr"/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280" tIns="44280" rIns="44280" bIns="4428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65532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  <p:transition xmlns:p14="http://schemas.microsoft.com/office/powerpoint/2010/main" spd="med" advClick="1"/>
  <p:txStyles>
    <p:titleStyle>
      <a:lvl1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4572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9144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13716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1828800" algn="l" defTabSz="449262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000" u="none">
          <a:solidFill>
            <a:schemeClr val="accent3">
              <a:lumOff val="44000"/>
            </a:schemeClr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336550" marR="0" indent="-33655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»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1pPr>
      <a:lvl2pPr marL="779584" marR="0" indent="-322384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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2pPr>
      <a:lvl3pPr marL="1200150" marR="0" indent="-28575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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3pPr>
      <a:lvl4pPr marL="1714500" marR="0" indent="-3429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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4pPr>
      <a:lvl5pPr marL="22098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»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5pPr>
      <a:lvl6pPr marL="26670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6pPr>
      <a:lvl7pPr marL="31242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7pPr>
      <a:lvl8pPr marL="35814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8pPr>
      <a:lvl9pPr marL="4038600" marR="0" indent="-381000" algn="l" defTabSz="449262" rtl="0" latinLnBrk="0">
        <a:lnSpc>
          <a:spcPct val="102000"/>
        </a:lnSpc>
        <a:spcBef>
          <a:spcPts val="2100"/>
        </a:spcBef>
        <a:spcAft>
          <a:spcPts val="0"/>
        </a:spcAft>
        <a:buClr>
          <a:schemeClr val="accent3">
            <a:lumOff val="44000"/>
          </a:schemeClr>
        </a:buClr>
        <a:buSzPct val="100000"/>
        <a:buFont typeface="Helvetica"/>
        <a:buChar char="•"/>
        <a:tabLst/>
        <a:defRPr b="0" baseline="0" cap="none" i="0" spc="0" strike="noStrike" sz="3000" u="none">
          <a:solidFill>
            <a:srgbClr val="000000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1pPr>
      <a:lvl2pPr marL="0" marR="0" indent="4572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2pPr>
      <a:lvl3pPr marL="0" marR="0" indent="9144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3pPr>
      <a:lvl4pPr marL="0" marR="0" indent="13716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4pPr>
      <a:lvl5pPr marL="0" marR="0" indent="182880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5pPr>
      <a:lvl6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6pPr>
      <a:lvl7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7pPr>
      <a:lvl8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8pPr>
      <a:lvl9pPr marL="0" marR="0" indent="0" algn="r" defTabSz="914400" rtl="0" latinLnBrk="0">
        <a:lnSpc>
          <a:spcPct val="90000"/>
        </a:lnSpc>
        <a:spcBef>
          <a:spcPts val="21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mar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Temario</a:t>
            </a:r>
          </a:p>
        </p:txBody>
      </p:sp>
      <p:sp>
        <p:nvSpPr>
          <p:cNvPr id="27" name="Tipos de errores…"/>
          <p:cNvSpPr txBox="1"/>
          <p:nvPr>
            <p:ph type="body" idx="4294967295"/>
          </p:nvPr>
        </p:nvSpPr>
        <p:spPr>
          <a:xfrm>
            <a:off x="-1" y="1125537"/>
            <a:ext cx="9144002" cy="5399088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Tipos de errores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Excepciones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Manipulación de excepciones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  <a:p>
            <a:pPr marL="269240" indent="-269240">
              <a:spcBef>
                <a:spcPts val="1200"/>
              </a:spcBef>
              <a:buChar char=""/>
              <a:tabLst>
                <a:tab pos="444500" algn="l"/>
                <a:tab pos="889000" algn="l"/>
                <a:tab pos="13335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276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21700" algn="l"/>
                <a:tab pos="8978900" algn="l"/>
              </a:tabLst>
            </a:pPr>
            <a:r>
              <a:rPr sz="2400">
                <a:latin typeface="Lucida Sans Unicode"/>
                <a:ea typeface="Lucida Sans Unicode"/>
                <a:cs typeface="Lucida Sans Unicode"/>
                <a:sym typeface="Lucida Sans Unicode"/>
              </a:rPr>
              <a:t>Excepciones propias</a:t>
            </a:r>
            <a:endParaRPr sz="2400">
              <a:latin typeface="Lucida Sans Unicode"/>
              <a:ea typeface="Lucida Sans Unicode"/>
              <a:cs typeface="Lucida Sans Unicode"/>
              <a:sym typeface="Lucida Sans Unicode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xcepc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Excepciones</a:t>
            </a:r>
          </a:p>
        </p:txBody>
      </p:sp>
      <p:sp>
        <p:nvSpPr>
          <p:cNvPr id="62" name="try / except / finally: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try / except / finally: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valor1 = 10</a:t>
            </a:r>
            <a:br/>
            <a:r>
              <a:t>valor2 = 1</a:t>
            </a:r>
            <a:br/>
            <a:r>
              <a:t>try:</a:t>
            </a:r>
            <a:br/>
            <a:r>
              <a:t>    print(valor1/valor2)</a:t>
            </a:r>
            <a:br/>
            <a:r>
              <a:t>except ZeroDivisionError:</a:t>
            </a:r>
            <a:br/>
            <a:r>
              <a:t>    print("ZeroDivisionError - Se quiso dividir por cero")</a:t>
            </a:r>
            <a:br/>
            <a:r>
              <a:t>finally:</a:t>
            </a:r>
            <a:br/>
            <a:r>
              <a:t>    print("Código que se ejecuta siempre")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Resultado: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10.0</a:t>
            </a:r>
            <a:br/>
            <a:r>
              <a:t>Código que se ejecuta siempre</a:t>
            </a:r>
          </a:p>
        </p:txBody>
      </p:sp>
      <p:pic>
        <p:nvPicPr>
          <p:cNvPr id="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xcepciones prop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Excepciones propias</a:t>
            </a:r>
          </a:p>
        </p:txBody>
      </p:sp>
      <p:sp>
        <p:nvSpPr>
          <p:cNvPr id="66" name="Definimos la clase de excepción: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9433" indent="-289433" defTabSz="386365">
              <a:lnSpc>
                <a:spcPct val="10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Definimos la clase de excepción:</a:t>
            </a:r>
          </a:p>
          <a:p>
            <a:pPr marL="289432" indent="-289432" defTabSz="914400">
              <a:lnSpc>
                <a:spcPct val="100000"/>
              </a:lnSpc>
              <a:spcBef>
                <a:spcPts val="1800"/>
              </a:spcBef>
              <a:buChar char=""/>
              <a:defRPr sz="1462">
                <a:latin typeface="Consolas"/>
                <a:ea typeface="Consolas"/>
                <a:cs typeface="Consolas"/>
                <a:sym typeface="Consolas"/>
              </a:defRPr>
            </a:pPr>
            <a:r>
              <a:t>class ExcepcionPropiaFernando(Exception):</a:t>
            </a:r>
            <a:br/>
            <a:r>
              <a:t>    def __init__(self, data):</a:t>
            </a:r>
            <a:br/>
            <a:r>
              <a:t>        self.data = data</a:t>
            </a:r>
            <a:br/>
            <a:r>
              <a:t>    def __str__(self):</a:t>
            </a:r>
            <a:br/>
            <a:r>
              <a:t>        return repr(self.data)</a:t>
            </a:r>
            <a:br/>
            <a:br/>
            <a:r>
              <a:t>def funcion10(param):</a:t>
            </a:r>
            <a:br/>
            <a:r>
              <a:t>    if param == 10:</a:t>
            </a:r>
            <a:br/>
            <a:r>
              <a:t>        raise ExcepcionPropiaFernando("No aceptamos 10 como parametro")</a:t>
            </a:r>
            <a:br/>
            <a:r>
              <a:t>    print("El valor pasado es "+str(param))</a:t>
            </a:r>
            <a:br/>
            <a:br/>
            <a:r>
              <a:t>try:</a:t>
            </a:r>
            <a:br/>
            <a:r>
              <a:t>    funcion10(4)</a:t>
            </a:r>
            <a:br/>
            <a:r>
              <a:t>    funcion10(10)</a:t>
            </a:r>
            <a:br/>
            <a:r>
              <a:t>except ExcepcionPropiaFernando as ex:</a:t>
            </a:r>
            <a:br/>
            <a:r>
              <a:t>    print("Ocurrió una exepción")</a:t>
            </a:r>
            <a:br/>
            <a:r>
              <a:t>    print(ex)</a:t>
            </a:r>
          </a:p>
          <a:p>
            <a:pPr marL="289432" indent="-289432" defTabSz="914400">
              <a:lnSpc>
                <a:spcPct val="100000"/>
              </a:lnSpc>
              <a:spcBef>
                <a:spcPts val="1800"/>
              </a:spcBef>
              <a:buChar char=""/>
              <a:defRPr sz="1462">
                <a:latin typeface="Consolas"/>
                <a:ea typeface="Consolas"/>
                <a:cs typeface="Consolas"/>
                <a:sym typeface="Consolas"/>
              </a:defRPr>
            </a:pPr>
          </a:p>
        </p:txBody>
      </p:sp>
      <p:pic>
        <p:nvPicPr>
          <p:cNvPr id="6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Excepciones propi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Excepciones propias</a:t>
            </a:r>
          </a:p>
        </p:txBody>
      </p:sp>
      <p:sp>
        <p:nvSpPr>
          <p:cNvPr id="70" name="Definimos la clase de excepción: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Definimos la clase de excepción: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def funcion10(param):</a:t>
            </a:r>
            <a:br/>
            <a:r>
              <a:t>    if param == 10:</a:t>
            </a:r>
            <a:br/>
            <a:r>
              <a:t>        raise ExcepcionPropiaFernando("No aceptamos 10 como parametro")</a:t>
            </a:r>
            <a:br/>
            <a:r>
              <a:t>    print("El valor pasado es "+str(param))</a:t>
            </a:r>
            <a:br/>
            <a:br/>
            <a:r>
              <a:t>try:</a:t>
            </a:r>
            <a:br/>
            <a:r>
              <a:t>    funcion10(4)</a:t>
            </a:r>
            <a:br/>
            <a:r>
              <a:t>    funcion10(10)</a:t>
            </a:r>
            <a:br/>
            <a:r>
              <a:t>except ExcepcionPropiaFernando as ex:</a:t>
            </a:r>
            <a:br/>
            <a:r>
              <a:t>    print("Ocurrió una exepción")</a:t>
            </a:r>
            <a:br/>
            <a:r>
              <a:t>    print(ex)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Resultado: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El valor pasado es 4</a:t>
            </a:r>
            <a:br/>
            <a:r>
              <a:t>Ocurrió una exepción</a:t>
            </a:r>
            <a:br/>
            <a:r>
              <a:t>'No aceptamos 10 como parametro'</a:t>
            </a:r>
          </a:p>
        </p:txBody>
      </p:sp>
      <p:pic>
        <p:nvPicPr>
          <p:cNvPr id="7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rro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Errores</a:t>
            </a:r>
          </a:p>
        </p:txBody>
      </p:sp>
      <p:sp>
        <p:nvSpPr>
          <p:cNvPr id="30" name="Errores de sintaxis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69240" indent="-269240" defTabSz="359410">
              <a:lnSpc>
                <a:spcPct val="100000"/>
              </a:lnSpc>
              <a:spcBef>
                <a:spcPts val="1600"/>
              </a:spcBef>
              <a:buChar char=""/>
              <a:defRPr sz="168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Errores de sintaxis</a:t>
            </a:r>
          </a:p>
          <a:p>
            <a:pPr marL="269240" indent="-269240" defTabSz="359410">
              <a:lnSpc>
                <a:spcPct val="100000"/>
              </a:lnSpc>
              <a:spcBef>
                <a:spcPts val="1600"/>
              </a:spcBef>
              <a:buChar char=""/>
              <a:defRPr sz="168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Errores durante la ejecución del programa por algún motivo ajeno al código (Excepción)</a:t>
            </a:r>
          </a:p>
          <a:p>
            <a:pPr marL="269240" indent="-269240" defTabSz="359410">
              <a:lnSpc>
                <a:spcPct val="100000"/>
              </a:lnSpc>
              <a:spcBef>
                <a:spcPts val="1600"/>
              </a:spcBef>
              <a:buChar char=""/>
              <a:defRPr sz="168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Ejemplos de excepciones</a:t>
            </a:r>
          </a:p>
          <a:p>
            <a:pPr lvl="1" marL="635000" indent="-269240" defTabSz="359410">
              <a:lnSpc>
                <a:spcPct val="100000"/>
              </a:lnSpc>
              <a:spcBef>
                <a:spcPts val="1600"/>
              </a:spcBef>
              <a:buChar char=""/>
              <a:defRPr sz="168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Acceder a un recurso de red no disponible</a:t>
            </a:r>
          </a:p>
          <a:p>
            <a:pPr lvl="1" marL="635000" indent="-269240" defTabSz="359410">
              <a:lnSpc>
                <a:spcPct val="100000"/>
              </a:lnSpc>
              <a:spcBef>
                <a:spcPts val="1600"/>
              </a:spcBef>
              <a:buChar char=""/>
              <a:defRPr sz="168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Escribir en un archivo de solo lectura o no disponible</a:t>
            </a:r>
          </a:p>
          <a:p>
            <a:pPr lvl="1" marL="635000" indent="-269240" defTabSz="359410">
              <a:lnSpc>
                <a:spcPct val="100000"/>
              </a:lnSpc>
              <a:spcBef>
                <a:spcPts val="1600"/>
              </a:spcBef>
              <a:buChar char=""/>
              <a:defRPr sz="168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Operación matemática inválida (división por cero)</a:t>
            </a:r>
          </a:p>
          <a:p>
            <a:pPr lvl="1" marL="635000" indent="-269240" defTabSz="359410">
              <a:lnSpc>
                <a:spcPct val="100000"/>
              </a:lnSpc>
              <a:spcBef>
                <a:spcPts val="1600"/>
              </a:spcBef>
              <a:buChar char=""/>
              <a:defRPr sz="168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Conversión erronea de datos</a:t>
            </a:r>
          </a:p>
          <a:p>
            <a:pPr lvl="1" marL="635000" indent="-269240" defTabSz="359410">
              <a:lnSpc>
                <a:spcPct val="100000"/>
              </a:lnSpc>
              <a:spcBef>
                <a:spcPts val="1600"/>
              </a:spcBef>
              <a:buChar char=""/>
              <a:defRPr sz="168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Definición propietaria de una condición particular</a:t>
            </a:r>
          </a:p>
          <a:p>
            <a:pPr lvl="1" marL="635000" indent="-269240" defTabSz="359410">
              <a:lnSpc>
                <a:spcPct val="100000"/>
              </a:lnSpc>
              <a:spcBef>
                <a:spcPts val="1600"/>
              </a:spcBef>
              <a:buChar char=""/>
              <a:defRPr sz="168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</a:p>
        </p:txBody>
      </p:sp>
      <p:pic>
        <p:nvPicPr>
          <p:cNvPr id="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Excepc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Excepciones</a:t>
            </a:r>
          </a:p>
        </p:txBody>
      </p:sp>
      <p:sp>
        <p:nvSpPr>
          <p:cNvPr id="34" name="Son objetos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Son objetos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Podemos crear nuestras propias excepciones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Excepciones básicas de python</a:t>
            </a:r>
          </a:p>
          <a:p>
            <a:pPr lvl="1" marL="793750" indent="-336550">
              <a:lnSpc>
                <a:spcPct val="150000"/>
              </a:lnSpc>
              <a:buChar char=""/>
              <a:defRPr sz="1900">
                <a:latin typeface="Consolas"/>
                <a:ea typeface="Consolas"/>
                <a:cs typeface="Consolas"/>
                <a:sym typeface="Consolas"/>
              </a:defRPr>
            </a:pPr>
            <a:r>
              <a:t>Exception, ArithmeticError, FloatingPointError, ZeroDivisionError, AssertionError, OverflowError,ImportError,IndexError, KeyboardInterrupt, IndentationError, SyntaxError, KeyError, NameError, TypeError, ValueError, IOError, RuntimeError</a:t>
            </a:r>
          </a:p>
        </p:txBody>
      </p:sp>
      <p:pic>
        <p:nvPicPr>
          <p:cNvPr id="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xcepc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Excepciones</a:t>
            </a:r>
          </a:p>
        </p:txBody>
      </p:sp>
      <p:sp>
        <p:nvSpPr>
          <p:cNvPr id="38" name="valor1 = 10 valor2 = 0 print(valor1/valor2)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valor1 = 10</a:t>
            </a:r>
            <a:br/>
            <a:r>
              <a:t>valor2 = 0</a:t>
            </a:r>
            <a:br/>
            <a:r>
              <a:t>print(valor1/valor2)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Resultado: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Traceback (most recent call last):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File "/Users/Villano/Documents/GitHub/programacion1_2019/prueba1/archivos.py", line 76, in &lt;module&gt;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    print(valor1/valor2)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ZeroDivisionError: division by zero</a:t>
            </a:r>
          </a:p>
        </p:txBody>
      </p:sp>
      <p:pic>
        <p:nvPicPr>
          <p:cNvPr id="3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xcepc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Excepciones</a:t>
            </a:r>
          </a:p>
        </p:txBody>
      </p:sp>
      <p:sp>
        <p:nvSpPr>
          <p:cNvPr id="42" name="Forma de resolverlo con bloque try / except: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Forma de resolverlo con bloque try / except: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valor1 = 10</a:t>
            </a:r>
            <a:br/>
            <a:r>
              <a:t>valor2 = 0</a:t>
            </a:r>
            <a:br/>
            <a:r>
              <a:t>try:</a:t>
            </a:r>
            <a:br/>
            <a:r>
              <a:t>    print(valor1/valor2)</a:t>
            </a:r>
            <a:br/>
            <a:r>
              <a:t>except ZeroDivisionError:</a:t>
            </a:r>
            <a:br/>
            <a:r>
              <a:t>    print("Se quiso dividir por cero")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Resultado: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Se quiso dividir por cero</a:t>
            </a:r>
          </a:p>
        </p:txBody>
      </p:sp>
      <p:pic>
        <p:nvPicPr>
          <p:cNvPr id="4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xcepc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Excepciones</a:t>
            </a:r>
          </a:p>
        </p:txBody>
      </p:sp>
      <p:sp>
        <p:nvSpPr>
          <p:cNvPr id="46" name="Trabajar con el objeto de la excepción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Trabajar con el objeto de la excepción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valor1 = 10</a:t>
            </a:r>
            <a:br/>
            <a:r>
              <a:t>valor2 = 0</a:t>
            </a:r>
            <a:br/>
            <a:r>
              <a:t>try:</a:t>
            </a:r>
            <a:br/>
            <a:r>
              <a:t>    print(valor1/valor2)</a:t>
            </a:r>
            <a:br/>
            <a:r>
              <a:t>except ZeroDivisionError as ex:</a:t>
            </a:r>
            <a:br/>
            <a:r>
              <a:t>    print("Se quiso dividir por cero")</a:t>
            </a:r>
            <a:br/>
            <a:r>
              <a:t>    print(ex)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Resultado: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Se quiso dividir por cero</a:t>
            </a:r>
            <a:br/>
            <a:r>
              <a:t>division by zero</a:t>
            </a:r>
          </a:p>
        </p:txBody>
      </p:sp>
      <p:pic>
        <p:nvPicPr>
          <p:cNvPr id="4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xcepc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Excepciones</a:t>
            </a:r>
          </a:p>
        </p:txBody>
      </p:sp>
      <p:sp>
        <p:nvSpPr>
          <p:cNvPr id="50" name="Excepción y jerarquía de herencia :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Excepción y jerarquía de herencia 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valor1 = 10</a:t>
            </a:r>
            <a:br/>
            <a:r>
              <a:t>valor2 = 0</a:t>
            </a:r>
            <a:br/>
            <a:r>
              <a:t>try:</a:t>
            </a:r>
            <a:br/>
            <a:r>
              <a:t>    print(valor1/valor2)</a:t>
            </a:r>
            <a:br/>
            <a:r>
              <a:t>except Exception as ex:</a:t>
            </a:r>
            <a:br/>
            <a:r>
              <a:t>    print("Se quiso dividir por cero")</a:t>
            </a:r>
            <a:br/>
            <a:r>
              <a:t>    print(ex)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Resultado: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Se quiso dividir por cero</a:t>
            </a:r>
            <a:br/>
            <a:r>
              <a:t>division by zero</a:t>
            </a:r>
          </a:p>
        </p:txBody>
      </p:sp>
      <p:pic>
        <p:nvPicPr>
          <p:cNvPr id="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xcepc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Excepciones</a:t>
            </a:r>
          </a:p>
        </p:txBody>
      </p:sp>
      <p:sp>
        <p:nvSpPr>
          <p:cNvPr id="54" name="Orden de except: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 marL="289433" indent="-289433" defTabSz="386365">
              <a:lnSpc>
                <a:spcPct val="100000"/>
              </a:lnSpc>
              <a:spcBef>
                <a:spcPts val="1800"/>
              </a:spcBef>
              <a:buChar char=""/>
              <a:defRPr sz="1806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Orden de except:</a:t>
            </a:r>
          </a:p>
          <a:p>
            <a:pPr marL="289432" indent="-289432" defTabSz="914400">
              <a:lnSpc>
                <a:spcPct val="100000"/>
              </a:lnSpc>
              <a:spcBef>
                <a:spcPts val="1800"/>
              </a:spcBef>
              <a:buChar char=""/>
              <a:defRPr sz="1462">
                <a:latin typeface="Consolas"/>
                <a:ea typeface="Consolas"/>
                <a:cs typeface="Consolas"/>
                <a:sym typeface="Consolas"/>
              </a:defRPr>
            </a:pPr>
            <a:r>
              <a:t>valor1 = 10</a:t>
            </a:r>
            <a:br/>
            <a:r>
              <a:t>valor2 = 0</a:t>
            </a:r>
            <a:br/>
            <a:r>
              <a:t>try:</a:t>
            </a:r>
            <a:br/>
            <a:r>
              <a:t>    print(valor1/valor2)</a:t>
            </a:r>
            <a:br/>
            <a:r>
              <a:t>except ZeroDivisionError:</a:t>
            </a:r>
            <a:br/>
            <a:r>
              <a:t>    print("ZeroDivisionError - Se quiso dividir por cero")</a:t>
            </a:r>
            <a:br/>
            <a:r>
              <a:t>except Exception:</a:t>
            </a:r>
            <a:br/>
            <a:r>
              <a:t>    print("Exception - Se quiso dividir por cero")</a:t>
            </a:r>
            <a:br/>
            <a:r>
              <a:t>——————————————————————————————————————————————————————————————————————</a:t>
            </a:r>
            <a:br/>
            <a:r>
              <a:t>valor1 = 10</a:t>
            </a:r>
            <a:br/>
            <a:r>
              <a:t>valor2 = 0</a:t>
            </a:r>
            <a:br/>
            <a:r>
              <a:t>try:</a:t>
            </a:r>
            <a:br/>
            <a:r>
              <a:t>    print(valor1/valor2)</a:t>
            </a:r>
            <a:br/>
            <a:r>
              <a:t>except Exception:</a:t>
            </a:r>
            <a:br/>
            <a:r>
              <a:t>    print("Exception - Se quiso dividir por cero")</a:t>
            </a:r>
            <a:br/>
            <a:r>
              <a:t>except ZeroDivisionError:</a:t>
            </a:r>
            <a:br/>
            <a:r>
              <a:t>    print("ZeroDivisionError - Se quiso dividir por cero")</a:t>
            </a:r>
            <a:br/>
          </a:p>
          <a:p>
            <a:pPr marL="289432" indent="-289432" defTabSz="914400">
              <a:lnSpc>
                <a:spcPct val="100000"/>
              </a:lnSpc>
              <a:spcBef>
                <a:spcPts val="1800"/>
              </a:spcBef>
              <a:buChar char=""/>
              <a:defRPr sz="1462">
                <a:latin typeface="Consolas"/>
                <a:ea typeface="Consolas"/>
                <a:cs typeface="Consolas"/>
                <a:sym typeface="Consolas"/>
              </a:defRPr>
            </a:pPr>
            <a:br/>
          </a:p>
        </p:txBody>
      </p:sp>
      <p:pic>
        <p:nvPicPr>
          <p:cNvPr id="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xcepcion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Excepciones</a:t>
            </a:r>
          </a:p>
        </p:txBody>
      </p:sp>
      <p:sp>
        <p:nvSpPr>
          <p:cNvPr id="58" name="try / except / finally:…"/>
          <p:cNvSpPr txBox="1"/>
          <p:nvPr>
            <p:ph type="body" idx="4294967295"/>
          </p:nvPr>
        </p:nvSpPr>
        <p:spPr>
          <a:xfrm>
            <a:off x="-1" y="1125537"/>
            <a:ext cx="9144002" cy="54006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try / except / finally: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valor1 = 10</a:t>
            </a:r>
            <a:br/>
            <a:r>
              <a:t>valor2 = 0</a:t>
            </a:r>
            <a:br/>
            <a:r>
              <a:t>try:</a:t>
            </a:r>
            <a:br/>
            <a:r>
              <a:t>    print(valor1/valor2)</a:t>
            </a:r>
            <a:br/>
            <a:r>
              <a:t>except ZeroDivisionError:</a:t>
            </a:r>
            <a:br/>
            <a:r>
              <a:t>    print("ZeroDivisionError - Se quiso dividir por cero")</a:t>
            </a:r>
            <a:br/>
            <a:r>
              <a:t>finally:</a:t>
            </a:r>
            <a:br/>
            <a:r>
              <a:t>    print("Código que se ejecuta siempre")</a:t>
            </a:r>
          </a:p>
          <a:p>
            <a:pPr>
              <a:lnSpc>
                <a:spcPct val="100000"/>
              </a:lnSpc>
              <a:buChar char=""/>
              <a:defRPr sz="2100">
                <a:latin typeface="Lucida Sans Unicode"/>
                <a:ea typeface="Lucida Sans Unicode"/>
                <a:cs typeface="Lucida Sans Unicode"/>
                <a:sym typeface="Lucida Sans Unicode"/>
              </a:defRPr>
            </a:pPr>
            <a:r>
              <a:t>Resultado:</a:t>
            </a:r>
          </a:p>
          <a:p>
            <a:pPr marL="336549" indent="-336549" defTabSz="12700">
              <a:lnSpc>
                <a:spcPct val="100000"/>
              </a:lnSpc>
              <a:buChar char=""/>
              <a:defRPr sz="1700">
                <a:latin typeface="Consolas"/>
                <a:ea typeface="Consolas"/>
                <a:cs typeface="Consolas"/>
                <a:sym typeface="Consolas"/>
              </a:defRPr>
            </a:pPr>
            <a:r>
              <a:t>ZeroDivisionError - Se quiso dividir por cero</a:t>
            </a:r>
            <a:br/>
            <a:r>
              <a:t>Código que se ejecuta siempre</a:t>
            </a:r>
          </a:p>
        </p:txBody>
      </p:sp>
      <p:pic>
        <p:nvPicPr>
          <p:cNvPr id="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34166" y="5418669"/>
            <a:ext cx="3227284" cy="1090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0C9"/>
      </a:accent5>
      <a:accent6>
        <a:srgbClr val="2E2EB9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bevel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4280" tIns="44280" rIns="44280" bIns="4428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90000"/>
          </a:lnSpc>
          <a:spcBef>
            <a:spcPts val="21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