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8" r:id="rId2"/>
    <p:sldId id="259" r:id="rId3"/>
    <p:sldId id="263" r:id="rId4"/>
    <p:sldId id="256" r:id="rId5"/>
    <p:sldId id="264" r:id="rId6"/>
    <p:sldId id="265" r:id="rId7"/>
    <p:sldId id="266" r:id="rId8"/>
    <p:sldId id="260" r:id="rId9"/>
    <p:sldId id="257"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69" d="100"/>
          <a:sy n="69" d="100"/>
        </p:scale>
        <p:origin x="780" y="72"/>
      </p:cViewPr>
      <p:guideLst>
        <p:guide orient="horz" pos="2160"/>
        <p:guide pos="3840"/>
      </p:guideLst>
    </p:cSldViewPr>
  </p:slideViewPr>
  <p:outlineViewPr>
    <p:cViewPr>
      <p:scale>
        <a:sx n="33" d="100"/>
        <a:sy n="33" d="100"/>
      </p:scale>
      <p:origin x="0" y="-1597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A2184-8BA2-4224-9F20-0CBE3BCDBBB1}" type="datetimeFigureOut">
              <a:rPr lang="es-AR" smtClean="0"/>
              <a:pPr/>
              <a:t>28/3/2019</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DDBA9B-8FE5-4F86-B9DA-1954A6F5F34A}" type="slidenum">
              <a:rPr lang="es-AR" smtClean="0"/>
              <a:pPr/>
              <a:t>‹Nº›</a:t>
            </a:fld>
            <a:endParaRPr lang="es-AR"/>
          </a:p>
        </p:txBody>
      </p:sp>
    </p:spTree>
    <p:extLst>
      <p:ext uri="{BB962C8B-B14F-4D97-AF65-F5344CB8AC3E}">
        <p14:creationId xmlns:p14="http://schemas.microsoft.com/office/powerpoint/2010/main" val="1175140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A0DDBA9B-8FE5-4F86-B9DA-1954A6F5F34A}" type="slidenum">
              <a:rPr lang="es-AR" smtClean="0"/>
              <a:pPr/>
              <a:t>9</a:t>
            </a:fld>
            <a:endParaRPr lang="es-AR"/>
          </a:p>
        </p:txBody>
      </p:sp>
    </p:spTree>
    <p:extLst>
      <p:ext uri="{BB962C8B-B14F-4D97-AF65-F5344CB8AC3E}">
        <p14:creationId xmlns:p14="http://schemas.microsoft.com/office/powerpoint/2010/main" val="3135162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A0DDBA9B-8FE5-4F86-B9DA-1954A6F5F34A}" type="slidenum">
              <a:rPr lang="es-AR" smtClean="0"/>
              <a:pPr/>
              <a:t>18</a:t>
            </a:fld>
            <a:endParaRPr lang="es-AR"/>
          </a:p>
        </p:txBody>
      </p:sp>
    </p:spTree>
    <p:extLst>
      <p:ext uri="{BB962C8B-B14F-4D97-AF65-F5344CB8AC3E}">
        <p14:creationId xmlns:p14="http://schemas.microsoft.com/office/powerpoint/2010/main" val="3135162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A0DDBA9B-8FE5-4F86-B9DA-1954A6F5F34A}" type="slidenum">
              <a:rPr lang="es-AR" smtClean="0"/>
              <a:pPr/>
              <a:t>19</a:t>
            </a:fld>
            <a:endParaRPr lang="es-AR"/>
          </a:p>
        </p:txBody>
      </p:sp>
    </p:spTree>
    <p:extLst>
      <p:ext uri="{BB962C8B-B14F-4D97-AF65-F5344CB8AC3E}">
        <p14:creationId xmlns:p14="http://schemas.microsoft.com/office/powerpoint/2010/main" val="3135162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A0DDBA9B-8FE5-4F86-B9DA-1954A6F5F34A}" type="slidenum">
              <a:rPr lang="es-AR" smtClean="0"/>
              <a:pPr/>
              <a:t>20</a:t>
            </a:fld>
            <a:endParaRPr lang="es-AR"/>
          </a:p>
        </p:txBody>
      </p:sp>
    </p:spTree>
    <p:extLst>
      <p:ext uri="{BB962C8B-B14F-4D97-AF65-F5344CB8AC3E}">
        <p14:creationId xmlns:p14="http://schemas.microsoft.com/office/powerpoint/2010/main" val="3135162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A0DDBA9B-8FE5-4F86-B9DA-1954A6F5F34A}" type="slidenum">
              <a:rPr lang="es-AR" smtClean="0"/>
              <a:pPr/>
              <a:t>21</a:t>
            </a:fld>
            <a:endParaRPr lang="es-AR"/>
          </a:p>
        </p:txBody>
      </p:sp>
    </p:spTree>
    <p:extLst>
      <p:ext uri="{BB962C8B-B14F-4D97-AF65-F5344CB8AC3E}">
        <p14:creationId xmlns:p14="http://schemas.microsoft.com/office/powerpoint/2010/main" val="3135162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A0DDBA9B-8FE5-4F86-B9DA-1954A6F5F34A}" type="slidenum">
              <a:rPr lang="es-AR" smtClean="0"/>
              <a:pPr/>
              <a:t>22</a:t>
            </a:fld>
            <a:endParaRPr lang="es-AR"/>
          </a:p>
        </p:txBody>
      </p:sp>
    </p:spTree>
    <p:extLst>
      <p:ext uri="{BB962C8B-B14F-4D97-AF65-F5344CB8AC3E}">
        <p14:creationId xmlns:p14="http://schemas.microsoft.com/office/powerpoint/2010/main" val="3135162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A0DDBA9B-8FE5-4F86-B9DA-1954A6F5F34A}" type="slidenum">
              <a:rPr lang="es-AR" smtClean="0"/>
              <a:pPr/>
              <a:t>23</a:t>
            </a:fld>
            <a:endParaRPr lang="es-AR"/>
          </a:p>
        </p:txBody>
      </p:sp>
    </p:spTree>
    <p:extLst>
      <p:ext uri="{BB962C8B-B14F-4D97-AF65-F5344CB8AC3E}">
        <p14:creationId xmlns:p14="http://schemas.microsoft.com/office/powerpoint/2010/main" val="3135162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A0DDBA9B-8FE5-4F86-B9DA-1954A6F5F34A}" type="slidenum">
              <a:rPr lang="es-AR" smtClean="0"/>
              <a:pPr/>
              <a:t>10</a:t>
            </a:fld>
            <a:endParaRPr lang="es-AR"/>
          </a:p>
        </p:txBody>
      </p:sp>
    </p:spTree>
    <p:extLst>
      <p:ext uri="{BB962C8B-B14F-4D97-AF65-F5344CB8AC3E}">
        <p14:creationId xmlns:p14="http://schemas.microsoft.com/office/powerpoint/2010/main" val="3135162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A0DDBA9B-8FE5-4F86-B9DA-1954A6F5F34A}" type="slidenum">
              <a:rPr lang="es-AR" smtClean="0"/>
              <a:pPr/>
              <a:t>11</a:t>
            </a:fld>
            <a:endParaRPr lang="es-AR"/>
          </a:p>
        </p:txBody>
      </p:sp>
    </p:spTree>
    <p:extLst>
      <p:ext uri="{BB962C8B-B14F-4D97-AF65-F5344CB8AC3E}">
        <p14:creationId xmlns:p14="http://schemas.microsoft.com/office/powerpoint/2010/main" val="3135162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A0DDBA9B-8FE5-4F86-B9DA-1954A6F5F34A}" type="slidenum">
              <a:rPr lang="es-AR" smtClean="0"/>
              <a:pPr/>
              <a:t>12</a:t>
            </a:fld>
            <a:endParaRPr lang="es-AR"/>
          </a:p>
        </p:txBody>
      </p:sp>
    </p:spTree>
    <p:extLst>
      <p:ext uri="{BB962C8B-B14F-4D97-AF65-F5344CB8AC3E}">
        <p14:creationId xmlns:p14="http://schemas.microsoft.com/office/powerpoint/2010/main" val="3135162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A0DDBA9B-8FE5-4F86-B9DA-1954A6F5F34A}" type="slidenum">
              <a:rPr lang="es-AR" smtClean="0"/>
              <a:pPr/>
              <a:t>13</a:t>
            </a:fld>
            <a:endParaRPr lang="es-AR"/>
          </a:p>
        </p:txBody>
      </p:sp>
    </p:spTree>
    <p:extLst>
      <p:ext uri="{BB962C8B-B14F-4D97-AF65-F5344CB8AC3E}">
        <p14:creationId xmlns:p14="http://schemas.microsoft.com/office/powerpoint/2010/main" val="3135162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A0DDBA9B-8FE5-4F86-B9DA-1954A6F5F34A}" type="slidenum">
              <a:rPr lang="es-AR" smtClean="0"/>
              <a:pPr/>
              <a:t>14</a:t>
            </a:fld>
            <a:endParaRPr lang="es-AR"/>
          </a:p>
        </p:txBody>
      </p:sp>
    </p:spTree>
    <p:extLst>
      <p:ext uri="{BB962C8B-B14F-4D97-AF65-F5344CB8AC3E}">
        <p14:creationId xmlns:p14="http://schemas.microsoft.com/office/powerpoint/2010/main" val="3135162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A0DDBA9B-8FE5-4F86-B9DA-1954A6F5F34A}" type="slidenum">
              <a:rPr lang="es-AR" smtClean="0"/>
              <a:pPr/>
              <a:t>15</a:t>
            </a:fld>
            <a:endParaRPr lang="es-AR"/>
          </a:p>
        </p:txBody>
      </p:sp>
    </p:spTree>
    <p:extLst>
      <p:ext uri="{BB962C8B-B14F-4D97-AF65-F5344CB8AC3E}">
        <p14:creationId xmlns:p14="http://schemas.microsoft.com/office/powerpoint/2010/main" val="3135162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A0DDBA9B-8FE5-4F86-B9DA-1954A6F5F34A}" type="slidenum">
              <a:rPr lang="es-AR" smtClean="0"/>
              <a:pPr/>
              <a:t>16</a:t>
            </a:fld>
            <a:endParaRPr lang="es-AR"/>
          </a:p>
        </p:txBody>
      </p:sp>
    </p:spTree>
    <p:extLst>
      <p:ext uri="{BB962C8B-B14F-4D97-AF65-F5344CB8AC3E}">
        <p14:creationId xmlns:p14="http://schemas.microsoft.com/office/powerpoint/2010/main" val="3135162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A0DDBA9B-8FE5-4F86-B9DA-1954A6F5F34A}" type="slidenum">
              <a:rPr lang="es-AR" smtClean="0"/>
              <a:pPr/>
              <a:t>17</a:t>
            </a:fld>
            <a:endParaRPr lang="es-AR"/>
          </a:p>
        </p:txBody>
      </p:sp>
    </p:spTree>
    <p:extLst>
      <p:ext uri="{BB962C8B-B14F-4D97-AF65-F5344CB8AC3E}">
        <p14:creationId xmlns:p14="http://schemas.microsoft.com/office/powerpoint/2010/main" val="3135162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AR"/>
          </a:p>
        </p:txBody>
      </p:sp>
      <p:sp>
        <p:nvSpPr>
          <p:cNvPr id="4" name="Marcador de fecha 3"/>
          <p:cNvSpPr>
            <a:spLocks noGrp="1"/>
          </p:cNvSpPr>
          <p:nvPr>
            <p:ph type="dt" sz="half" idx="10"/>
          </p:nvPr>
        </p:nvSpPr>
        <p:spPr/>
        <p:txBody>
          <a:bodyPr/>
          <a:lstStyle/>
          <a:p>
            <a:fld id="{9F4030E9-3B12-4137-9B18-47F2994173B2}" type="datetimeFigureOut">
              <a:rPr lang="es-AR" smtClean="0"/>
              <a:pPr/>
              <a:t>28/3/2019</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B90FD9C-81CA-44B7-A945-CA69368B5E85}" type="slidenum">
              <a:rPr lang="es-AR" smtClean="0"/>
              <a:pPr/>
              <a:t>‹Nº›</a:t>
            </a:fld>
            <a:endParaRPr lang="es-AR"/>
          </a:p>
        </p:txBody>
      </p:sp>
    </p:spTree>
    <p:extLst>
      <p:ext uri="{BB962C8B-B14F-4D97-AF65-F5344CB8AC3E}">
        <p14:creationId xmlns:p14="http://schemas.microsoft.com/office/powerpoint/2010/main" val="2553512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9F4030E9-3B12-4137-9B18-47F2994173B2}" type="datetimeFigureOut">
              <a:rPr lang="es-AR" smtClean="0"/>
              <a:pPr/>
              <a:t>28/3/2019</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B90FD9C-81CA-44B7-A945-CA69368B5E85}" type="slidenum">
              <a:rPr lang="es-AR" smtClean="0"/>
              <a:pPr/>
              <a:t>‹Nº›</a:t>
            </a:fld>
            <a:endParaRPr lang="es-AR"/>
          </a:p>
        </p:txBody>
      </p:sp>
    </p:spTree>
    <p:extLst>
      <p:ext uri="{BB962C8B-B14F-4D97-AF65-F5344CB8AC3E}">
        <p14:creationId xmlns:p14="http://schemas.microsoft.com/office/powerpoint/2010/main" val="122666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9F4030E9-3B12-4137-9B18-47F2994173B2}" type="datetimeFigureOut">
              <a:rPr lang="es-AR" smtClean="0"/>
              <a:pPr/>
              <a:t>28/3/2019</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B90FD9C-81CA-44B7-A945-CA69368B5E85}" type="slidenum">
              <a:rPr lang="es-AR" smtClean="0"/>
              <a:pPr/>
              <a:t>‹Nº›</a:t>
            </a:fld>
            <a:endParaRPr lang="es-AR"/>
          </a:p>
        </p:txBody>
      </p:sp>
    </p:spTree>
    <p:extLst>
      <p:ext uri="{BB962C8B-B14F-4D97-AF65-F5344CB8AC3E}">
        <p14:creationId xmlns:p14="http://schemas.microsoft.com/office/powerpoint/2010/main" val="1668935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9F4030E9-3B12-4137-9B18-47F2994173B2}" type="datetimeFigureOut">
              <a:rPr lang="es-AR" smtClean="0"/>
              <a:pPr/>
              <a:t>28/3/2019</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B90FD9C-81CA-44B7-A945-CA69368B5E85}" type="slidenum">
              <a:rPr lang="es-AR" smtClean="0"/>
              <a:pPr/>
              <a:t>‹Nº›</a:t>
            </a:fld>
            <a:endParaRPr lang="es-AR"/>
          </a:p>
        </p:txBody>
      </p:sp>
    </p:spTree>
    <p:extLst>
      <p:ext uri="{BB962C8B-B14F-4D97-AF65-F5344CB8AC3E}">
        <p14:creationId xmlns:p14="http://schemas.microsoft.com/office/powerpoint/2010/main" val="4193997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F4030E9-3B12-4137-9B18-47F2994173B2}" type="datetimeFigureOut">
              <a:rPr lang="es-AR" smtClean="0"/>
              <a:pPr/>
              <a:t>28/3/2019</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B90FD9C-81CA-44B7-A945-CA69368B5E85}" type="slidenum">
              <a:rPr lang="es-AR" smtClean="0"/>
              <a:pPr/>
              <a:t>‹Nº›</a:t>
            </a:fld>
            <a:endParaRPr lang="es-AR"/>
          </a:p>
        </p:txBody>
      </p:sp>
    </p:spTree>
    <p:extLst>
      <p:ext uri="{BB962C8B-B14F-4D97-AF65-F5344CB8AC3E}">
        <p14:creationId xmlns:p14="http://schemas.microsoft.com/office/powerpoint/2010/main" val="328672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9F4030E9-3B12-4137-9B18-47F2994173B2}" type="datetimeFigureOut">
              <a:rPr lang="es-AR" smtClean="0"/>
              <a:pPr/>
              <a:t>28/3/2019</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0B90FD9C-81CA-44B7-A945-CA69368B5E85}" type="slidenum">
              <a:rPr lang="es-AR" smtClean="0"/>
              <a:pPr/>
              <a:t>‹Nº›</a:t>
            </a:fld>
            <a:endParaRPr lang="es-AR"/>
          </a:p>
        </p:txBody>
      </p:sp>
    </p:spTree>
    <p:extLst>
      <p:ext uri="{BB962C8B-B14F-4D97-AF65-F5344CB8AC3E}">
        <p14:creationId xmlns:p14="http://schemas.microsoft.com/office/powerpoint/2010/main" val="285165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9F4030E9-3B12-4137-9B18-47F2994173B2}" type="datetimeFigureOut">
              <a:rPr lang="es-AR" smtClean="0"/>
              <a:pPr/>
              <a:t>28/3/2019</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0B90FD9C-81CA-44B7-A945-CA69368B5E85}" type="slidenum">
              <a:rPr lang="es-AR" smtClean="0"/>
              <a:pPr/>
              <a:t>‹Nº›</a:t>
            </a:fld>
            <a:endParaRPr lang="es-AR"/>
          </a:p>
        </p:txBody>
      </p:sp>
    </p:spTree>
    <p:extLst>
      <p:ext uri="{BB962C8B-B14F-4D97-AF65-F5344CB8AC3E}">
        <p14:creationId xmlns:p14="http://schemas.microsoft.com/office/powerpoint/2010/main" val="4050578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9F4030E9-3B12-4137-9B18-47F2994173B2}" type="datetimeFigureOut">
              <a:rPr lang="es-AR" smtClean="0"/>
              <a:pPr/>
              <a:t>28/3/2019</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0B90FD9C-81CA-44B7-A945-CA69368B5E85}" type="slidenum">
              <a:rPr lang="es-AR" smtClean="0"/>
              <a:pPr/>
              <a:t>‹Nº›</a:t>
            </a:fld>
            <a:endParaRPr lang="es-AR"/>
          </a:p>
        </p:txBody>
      </p:sp>
    </p:spTree>
    <p:extLst>
      <p:ext uri="{BB962C8B-B14F-4D97-AF65-F5344CB8AC3E}">
        <p14:creationId xmlns:p14="http://schemas.microsoft.com/office/powerpoint/2010/main" val="3911132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F4030E9-3B12-4137-9B18-47F2994173B2}" type="datetimeFigureOut">
              <a:rPr lang="es-AR" smtClean="0"/>
              <a:pPr/>
              <a:t>28/3/2019</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0B90FD9C-81CA-44B7-A945-CA69368B5E85}" type="slidenum">
              <a:rPr lang="es-AR" smtClean="0"/>
              <a:pPr/>
              <a:t>‹Nº›</a:t>
            </a:fld>
            <a:endParaRPr lang="es-AR"/>
          </a:p>
        </p:txBody>
      </p:sp>
    </p:spTree>
    <p:extLst>
      <p:ext uri="{BB962C8B-B14F-4D97-AF65-F5344CB8AC3E}">
        <p14:creationId xmlns:p14="http://schemas.microsoft.com/office/powerpoint/2010/main" val="2708673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F4030E9-3B12-4137-9B18-47F2994173B2}" type="datetimeFigureOut">
              <a:rPr lang="es-AR" smtClean="0"/>
              <a:pPr/>
              <a:t>28/3/2019</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0B90FD9C-81CA-44B7-A945-CA69368B5E85}" type="slidenum">
              <a:rPr lang="es-AR" smtClean="0"/>
              <a:pPr/>
              <a:t>‹Nº›</a:t>
            </a:fld>
            <a:endParaRPr lang="es-AR"/>
          </a:p>
        </p:txBody>
      </p:sp>
    </p:spTree>
    <p:extLst>
      <p:ext uri="{BB962C8B-B14F-4D97-AF65-F5344CB8AC3E}">
        <p14:creationId xmlns:p14="http://schemas.microsoft.com/office/powerpoint/2010/main" val="324990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F4030E9-3B12-4137-9B18-47F2994173B2}" type="datetimeFigureOut">
              <a:rPr lang="es-AR" smtClean="0"/>
              <a:pPr/>
              <a:t>28/3/2019</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0B90FD9C-81CA-44B7-A945-CA69368B5E85}" type="slidenum">
              <a:rPr lang="es-AR" smtClean="0"/>
              <a:pPr/>
              <a:t>‹Nº›</a:t>
            </a:fld>
            <a:endParaRPr lang="es-AR"/>
          </a:p>
        </p:txBody>
      </p:sp>
    </p:spTree>
    <p:extLst>
      <p:ext uri="{BB962C8B-B14F-4D97-AF65-F5344CB8AC3E}">
        <p14:creationId xmlns:p14="http://schemas.microsoft.com/office/powerpoint/2010/main" val="1349607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4030E9-3B12-4137-9B18-47F2994173B2}" type="datetimeFigureOut">
              <a:rPr lang="es-AR" smtClean="0"/>
              <a:pPr/>
              <a:t>28/3/2019</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0FD9C-81CA-44B7-A945-CA69368B5E85}" type="slidenum">
              <a:rPr lang="es-AR" smtClean="0"/>
              <a:pPr/>
              <a:t>‹Nº›</a:t>
            </a:fld>
            <a:endParaRPr lang="es-AR"/>
          </a:p>
        </p:txBody>
      </p:sp>
    </p:spTree>
    <p:extLst>
      <p:ext uri="{BB962C8B-B14F-4D97-AF65-F5344CB8AC3E}">
        <p14:creationId xmlns:p14="http://schemas.microsoft.com/office/powerpoint/2010/main" val="128476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0" y="1068867"/>
            <a:ext cx="1969478" cy="467286"/>
          </a:xfrm>
        </p:spPr>
        <p:txBody>
          <a:bodyPr>
            <a:normAutofit/>
          </a:bodyPr>
          <a:lstStyle/>
          <a:p>
            <a:r>
              <a:rPr lang="es-AR" sz="2400" dirty="0" smtClean="0">
                <a:latin typeface="+mn-lt"/>
              </a:rPr>
              <a:t>PERSONAS</a:t>
            </a:r>
            <a:endParaRPr lang="es-AR" sz="2400" dirty="0">
              <a:latin typeface="+mn-lt"/>
            </a:endParaRPr>
          </a:p>
        </p:txBody>
      </p:sp>
      <p:sp>
        <p:nvSpPr>
          <p:cNvPr id="3" name="Subtítulo 2"/>
          <p:cNvSpPr>
            <a:spLocks noGrp="1"/>
          </p:cNvSpPr>
          <p:nvPr>
            <p:ph type="subTitle" idx="1"/>
          </p:nvPr>
        </p:nvSpPr>
        <p:spPr>
          <a:xfrm>
            <a:off x="2027025" y="58026"/>
            <a:ext cx="7240172" cy="730811"/>
          </a:xfrm>
        </p:spPr>
        <p:txBody>
          <a:bodyPr>
            <a:normAutofit/>
          </a:bodyPr>
          <a:lstStyle/>
          <a:p>
            <a:r>
              <a:rPr lang="es-AR" sz="3600" u="sng" dirty="0" smtClean="0"/>
              <a:t>SOCIEDADES</a:t>
            </a:r>
            <a:endParaRPr lang="es-AR" sz="3600" u="sng" dirty="0"/>
          </a:p>
        </p:txBody>
      </p:sp>
      <p:sp>
        <p:nvSpPr>
          <p:cNvPr id="5" name="Título 1"/>
          <p:cNvSpPr txBox="1">
            <a:spLocks/>
          </p:cNvSpPr>
          <p:nvPr/>
        </p:nvSpPr>
        <p:spPr>
          <a:xfrm>
            <a:off x="2321170" y="1289262"/>
            <a:ext cx="1472418" cy="46728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1800" dirty="0" smtClean="0">
                <a:latin typeface="+mn-lt"/>
              </a:rPr>
              <a:t>JURÍDICAS</a:t>
            </a:r>
            <a:endParaRPr lang="es-AR" sz="1800" dirty="0">
              <a:latin typeface="+mn-lt"/>
            </a:endParaRPr>
          </a:p>
        </p:txBody>
      </p:sp>
      <p:sp>
        <p:nvSpPr>
          <p:cNvPr id="6" name="8 Flecha derecha"/>
          <p:cNvSpPr/>
          <p:nvPr/>
        </p:nvSpPr>
        <p:spPr>
          <a:xfrm rot="686355">
            <a:off x="1733740" y="1378095"/>
            <a:ext cx="785840" cy="23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8 Flecha derecha"/>
          <p:cNvSpPr/>
          <p:nvPr/>
        </p:nvSpPr>
        <p:spPr>
          <a:xfrm rot="20147472">
            <a:off x="1729318" y="969983"/>
            <a:ext cx="776058" cy="2363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Título 1"/>
          <p:cNvSpPr txBox="1">
            <a:spLocks/>
          </p:cNvSpPr>
          <p:nvPr/>
        </p:nvSpPr>
        <p:spPr>
          <a:xfrm>
            <a:off x="2218009" y="651526"/>
            <a:ext cx="2754918" cy="46728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1800" dirty="0" smtClean="0">
                <a:latin typeface="+mn-lt"/>
              </a:rPr>
              <a:t>FÍSICAS O HUMANAS</a:t>
            </a:r>
            <a:endParaRPr lang="es-AR" sz="1800" dirty="0">
              <a:latin typeface="+mn-lt"/>
            </a:endParaRPr>
          </a:p>
        </p:txBody>
      </p:sp>
      <p:sp>
        <p:nvSpPr>
          <p:cNvPr id="12" name="8 Flecha derecha"/>
          <p:cNvSpPr/>
          <p:nvPr/>
        </p:nvSpPr>
        <p:spPr>
          <a:xfrm>
            <a:off x="4619426" y="832649"/>
            <a:ext cx="712428" cy="1902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Título 1"/>
          <p:cNvSpPr txBox="1">
            <a:spLocks/>
          </p:cNvSpPr>
          <p:nvPr/>
        </p:nvSpPr>
        <p:spPr>
          <a:xfrm>
            <a:off x="-135320" y="1538516"/>
            <a:ext cx="4406138" cy="7329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2000" b="1" u="sng" dirty="0" smtClean="0">
                <a:latin typeface="+mn-lt"/>
              </a:rPr>
              <a:t>PERSONAS JURÍDICAS (141 -224 CCC):</a:t>
            </a:r>
            <a:endParaRPr lang="es-AR" sz="2000" b="1" u="sng" dirty="0">
              <a:latin typeface="+mn-lt"/>
            </a:endParaRPr>
          </a:p>
        </p:txBody>
      </p:sp>
      <p:sp>
        <p:nvSpPr>
          <p:cNvPr id="38" name="Título 1"/>
          <p:cNvSpPr txBox="1">
            <a:spLocks/>
          </p:cNvSpPr>
          <p:nvPr/>
        </p:nvSpPr>
        <p:spPr>
          <a:xfrm>
            <a:off x="773421" y="3164484"/>
            <a:ext cx="1928990" cy="3991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1800" dirty="0" smtClean="0">
                <a:latin typeface="+mn-lt"/>
              </a:rPr>
              <a:t>PÚBLICAS: ESTADO</a:t>
            </a:r>
            <a:endParaRPr lang="es-AR" sz="2000" dirty="0">
              <a:latin typeface="+mn-lt"/>
            </a:endParaRPr>
          </a:p>
        </p:txBody>
      </p:sp>
      <p:sp>
        <p:nvSpPr>
          <p:cNvPr id="51" name="Flecha doblada hacia arriba 50"/>
          <p:cNvSpPr/>
          <p:nvPr/>
        </p:nvSpPr>
        <p:spPr>
          <a:xfrm rot="5400000">
            <a:off x="167341" y="3442087"/>
            <a:ext cx="697971" cy="43165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3" name="Título 1"/>
          <p:cNvSpPr txBox="1">
            <a:spLocks/>
          </p:cNvSpPr>
          <p:nvPr/>
        </p:nvSpPr>
        <p:spPr>
          <a:xfrm>
            <a:off x="771273" y="3708970"/>
            <a:ext cx="1198205" cy="38056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1800" dirty="0" smtClean="0">
                <a:latin typeface="+mn-lt"/>
              </a:rPr>
              <a:t>PRIVADAS</a:t>
            </a:r>
            <a:endParaRPr lang="es-AR" sz="2000" dirty="0">
              <a:latin typeface="+mn-lt"/>
            </a:endParaRPr>
          </a:p>
        </p:txBody>
      </p:sp>
      <p:sp>
        <p:nvSpPr>
          <p:cNvPr id="54" name="Título 1"/>
          <p:cNvSpPr txBox="1">
            <a:spLocks/>
          </p:cNvSpPr>
          <p:nvPr/>
        </p:nvSpPr>
        <p:spPr>
          <a:xfrm>
            <a:off x="5343010" y="622192"/>
            <a:ext cx="4076533" cy="467286"/>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1800" dirty="0" smtClean="0">
                <a:latin typeface="+mn-lt"/>
              </a:rPr>
              <a:t>COMIENZO DE LA EXISTENCIA Y CAPACIDAD</a:t>
            </a:r>
            <a:endParaRPr lang="es-AR" sz="1800" dirty="0">
              <a:latin typeface="+mn-lt"/>
            </a:endParaRPr>
          </a:p>
        </p:txBody>
      </p:sp>
      <p:sp>
        <p:nvSpPr>
          <p:cNvPr id="55" name="Flecha doblada hacia arriba 54"/>
          <p:cNvSpPr/>
          <p:nvPr/>
        </p:nvSpPr>
        <p:spPr>
          <a:xfrm rot="5400000">
            <a:off x="-80837" y="2652997"/>
            <a:ext cx="1190031" cy="43165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6" name="Título 1"/>
          <p:cNvSpPr txBox="1">
            <a:spLocks/>
          </p:cNvSpPr>
          <p:nvPr/>
        </p:nvSpPr>
        <p:spPr>
          <a:xfrm>
            <a:off x="4247335" y="1909360"/>
            <a:ext cx="6351010" cy="4672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1600" dirty="0" smtClean="0">
                <a:latin typeface="+mn-lt"/>
              </a:rPr>
              <a:t>APTITUD PARA AQUIRIR DERECHOS Y CONTRAER OBLIGACIONES PARA EL CUMPLIMIENTO DE SU OBJETO</a:t>
            </a:r>
            <a:endParaRPr lang="es-AR" sz="1600" dirty="0">
              <a:latin typeface="+mn-lt"/>
            </a:endParaRPr>
          </a:p>
        </p:txBody>
      </p:sp>
      <p:sp>
        <p:nvSpPr>
          <p:cNvPr id="57" name="Título 1"/>
          <p:cNvSpPr txBox="1">
            <a:spLocks/>
          </p:cNvSpPr>
          <p:nvPr/>
        </p:nvSpPr>
        <p:spPr>
          <a:xfrm>
            <a:off x="1180981" y="2551874"/>
            <a:ext cx="6507709" cy="46728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85750" indent="-285750" algn="l">
              <a:buFont typeface="Arial" panose="020B0604020202020204" pitchFamily="34" charset="0"/>
              <a:buChar char="•"/>
            </a:pPr>
            <a:r>
              <a:rPr lang="es-AR" sz="1800" dirty="0" smtClean="0">
                <a:latin typeface="+mn-lt"/>
              </a:rPr>
              <a:t>COMIENZO DE LA EXISTENCIA Y PERSONALIDAD DIFERENCIADA</a:t>
            </a:r>
            <a:endParaRPr lang="es-AR" sz="1800" dirty="0">
              <a:latin typeface="+mn-lt"/>
            </a:endParaRPr>
          </a:p>
        </p:txBody>
      </p:sp>
      <p:sp>
        <p:nvSpPr>
          <p:cNvPr id="58" name="8 Flecha derecha"/>
          <p:cNvSpPr/>
          <p:nvPr/>
        </p:nvSpPr>
        <p:spPr>
          <a:xfrm>
            <a:off x="2704559" y="3262574"/>
            <a:ext cx="706194" cy="193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9" name="Título 1"/>
          <p:cNvSpPr txBox="1">
            <a:spLocks/>
          </p:cNvSpPr>
          <p:nvPr/>
        </p:nvSpPr>
        <p:spPr>
          <a:xfrm>
            <a:off x="3457580" y="3099354"/>
            <a:ext cx="3728831" cy="4067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1600" dirty="0" smtClean="0">
                <a:latin typeface="+mn-lt"/>
              </a:rPr>
              <a:t>SE RIGEN POR LAS LEYES QUE LOS CREAN</a:t>
            </a:r>
            <a:endParaRPr lang="es-AR" sz="1600" dirty="0">
              <a:latin typeface="+mn-lt"/>
            </a:endParaRPr>
          </a:p>
        </p:txBody>
      </p:sp>
      <p:sp>
        <p:nvSpPr>
          <p:cNvPr id="60" name="8 Flecha derecha"/>
          <p:cNvSpPr/>
          <p:nvPr/>
        </p:nvSpPr>
        <p:spPr>
          <a:xfrm>
            <a:off x="1968313" y="3801343"/>
            <a:ext cx="641561" cy="205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1" name="Título 1"/>
          <p:cNvSpPr txBox="1">
            <a:spLocks/>
          </p:cNvSpPr>
          <p:nvPr/>
        </p:nvSpPr>
        <p:spPr>
          <a:xfrm>
            <a:off x="2659907" y="3374261"/>
            <a:ext cx="3032975" cy="200156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85750" indent="-285750" algn="l">
              <a:lnSpc>
                <a:spcPct val="170000"/>
              </a:lnSpc>
              <a:buFont typeface="Arial" panose="020B0604020202020204" pitchFamily="34" charset="0"/>
              <a:buChar char="•"/>
            </a:pPr>
            <a:r>
              <a:rPr lang="es-AR" sz="1600" dirty="0" smtClean="0">
                <a:latin typeface="+mn-lt"/>
              </a:rPr>
              <a:t>SOCIEDADES COMERCIALES</a:t>
            </a:r>
          </a:p>
          <a:p>
            <a:pPr marL="285750" indent="-285750" algn="l">
              <a:lnSpc>
                <a:spcPct val="170000"/>
              </a:lnSpc>
              <a:buFont typeface="Arial" panose="020B0604020202020204" pitchFamily="34" charset="0"/>
              <a:buChar char="•"/>
            </a:pPr>
            <a:r>
              <a:rPr lang="es-AR" sz="1600" dirty="0" smtClean="0">
                <a:latin typeface="+mn-lt"/>
              </a:rPr>
              <a:t>ASOCIACIONES CIVILES</a:t>
            </a:r>
          </a:p>
          <a:p>
            <a:pPr marL="285750" indent="-285750" algn="l">
              <a:lnSpc>
                <a:spcPct val="170000"/>
              </a:lnSpc>
              <a:buFont typeface="Arial" panose="020B0604020202020204" pitchFamily="34" charset="0"/>
              <a:buChar char="•"/>
            </a:pPr>
            <a:r>
              <a:rPr lang="es-AR" sz="1600" dirty="0">
                <a:latin typeface="+mn-lt"/>
              </a:rPr>
              <a:t>SIMPLES </a:t>
            </a:r>
            <a:r>
              <a:rPr lang="es-AR" sz="1600" dirty="0" smtClean="0">
                <a:latin typeface="+mn-lt"/>
              </a:rPr>
              <a:t>ASOCIACIONES</a:t>
            </a:r>
          </a:p>
          <a:p>
            <a:pPr marL="285750" indent="-285750" algn="l">
              <a:lnSpc>
                <a:spcPct val="170000"/>
              </a:lnSpc>
              <a:buFont typeface="Arial" panose="020B0604020202020204" pitchFamily="34" charset="0"/>
              <a:buChar char="•"/>
            </a:pPr>
            <a:r>
              <a:rPr lang="es-ES" sz="1600" dirty="0" smtClean="0">
                <a:latin typeface="+mn-lt"/>
              </a:rPr>
              <a:t>FUNDACIONES</a:t>
            </a:r>
          </a:p>
        </p:txBody>
      </p:sp>
      <p:sp>
        <p:nvSpPr>
          <p:cNvPr id="62" name="Título 1"/>
          <p:cNvSpPr txBox="1">
            <a:spLocks/>
          </p:cNvSpPr>
          <p:nvPr/>
        </p:nvSpPr>
        <p:spPr>
          <a:xfrm>
            <a:off x="5941875" y="3543298"/>
            <a:ext cx="5865908" cy="19795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85750" indent="-285750" algn="l">
              <a:lnSpc>
                <a:spcPct val="150000"/>
              </a:lnSpc>
              <a:buFont typeface="Arial" panose="020B0604020202020204" pitchFamily="34" charset="0"/>
              <a:buChar char="•"/>
            </a:pPr>
            <a:r>
              <a:rPr lang="es-ES" sz="1600" dirty="0" smtClean="0">
                <a:latin typeface="+mn-lt"/>
              </a:rPr>
              <a:t>MUTUALES</a:t>
            </a:r>
          </a:p>
          <a:p>
            <a:pPr marL="285750" indent="-285750" algn="l">
              <a:lnSpc>
                <a:spcPct val="150000"/>
              </a:lnSpc>
              <a:buFont typeface="Arial" panose="020B0604020202020204" pitchFamily="34" charset="0"/>
              <a:buChar char="•"/>
            </a:pPr>
            <a:r>
              <a:rPr lang="es-ES" sz="1600" dirty="0" smtClean="0">
                <a:latin typeface="+mn-lt"/>
              </a:rPr>
              <a:t>IGLESIAS</a:t>
            </a:r>
            <a:endParaRPr lang="es-ES" sz="1600" dirty="0">
              <a:latin typeface="+mn-lt"/>
            </a:endParaRPr>
          </a:p>
          <a:p>
            <a:pPr marL="285750" indent="-285750" algn="l">
              <a:lnSpc>
                <a:spcPct val="150000"/>
              </a:lnSpc>
              <a:buFont typeface="Arial" panose="020B0604020202020204" pitchFamily="34" charset="0"/>
              <a:buChar char="•"/>
            </a:pPr>
            <a:r>
              <a:rPr lang="es-ES" sz="1600" dirty="0">
                <a:latin typeface="+mn-lt"/>
              </a:rPr>
              <a:t>COOPERATIVAS</a:t>
            </a:r>
          </a:p>
          <a:p>
            <a:pPr marL="285750" indent="-285750" algn="l">
              <a:lnSpc>
                <a:spcPct val="150000"/>
              </a:lnSpc>
              <a:buFont typeface="Arial" panose="020B0604020202020204" pitchFamily="34" charset="0"/>
              <a:buChar char="•"/>
            </a:pPr>
            <a:r>
              <a:rPr lang="es-ES" sz="1600" dirty="0">
                <a:latin typeface="+mn-lt"/>
              </a:rPr>
              <a:t>CONSORCIOS DE PROPIEDAD HORIZONTAL</a:t>
            </a:r>
          </a:p>
          <a:p>
            <a:pPr marL="285750" indent="-285750" algn="l">
              <a:lnSpc>
                <a:spcPct val="150000"/>
              </a:lnSpc>
              <a:buFont typeface="Arial" panose="020B0604020202020204" pitchFamily="34" charset="0"/>
              <a:buChar char="•"/>
            </a:pPr>
            <a:r>
              <a:rPr lang="es-ES" sz="1600" dirty="0">
                <a:latin typeface="+mn-lt"/>
              </a:rPr>
              <a:t>TODA OTRA CONTEMPLADA EN EL CCyC Y EN LEYES</a:t>
            </a:r>
            <a:endParaRPr lang="es-AR" sz="1600" dirty="0">
              <a:latin typeface="+mn-lt"/>
            </a:endParaRPr>
          </a:p>
        </p:txBody>
      </p:sp>
      <p:sp>
        <p:nvSpPr>
          <p:cNvPr id="63" name="Flecha doblada hacia arriba 62"/>
          <p:cNvSpPr/>
          <p:nvPr/>
        </p:nvSpPr>
        <p:spPr>
          <a:xfrm rot="5400000">
            <a:off x="416760" y="4847091"/>
            <a:ext cx="2001967" cy="33271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4" name="Título 1"/>
          <p:cNvSpPr txBox="1">
            <a:spLocks/>
          </p:cNvSpPr>
          <p:nvPr/>
        </p:nvSpPr>
        <p:spPr>
          <a:xfrm>
            <a:off x="1523604" y="5698741"/>
            <a:ext cx="1554448" cy="4067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1600" dirty="0" smtClean="0">
                <a:latin typeface="+mn-lt"/>
              </a:rPr>
              <a:t>SE RIGEN POR:</a:t>
            </a:r>
            <a:endParaRPr lang="es-AR" sz="1600" dirty="0">
              <a:latin typeface="+mn-lt"/>
            </a:endParaRPr>
          </a:p>
        </p:txBody>
      </p:sp>
      <p:sp>
        <p:nvSpPr>
          <p:cNvPr id="13" name="Rectángulo 12"/>
          <p:cNvSpPr/>
          <p:nvPr/>
        </p:nvSpPr>
        <p:spPr>
          <a:xfrm>
            <a:off x="3048000" y="5703790"/>
            <a:ext cx="8272530" cy="1200329"/>
          </a:xfrm>
          <a:prstGeom prst="rect">
            <a:avLst/>
          </a:prstGeom>
        </p:spPr>
        <p:txBody>
          <a:bodyPr wrap="square">
            <a:spAutoFit/>
          </a:bodyPr>
          <a:lstStyle/>
          <a:p>
            <a:pPr>
              <a:lnSpc>
                <a:spcPct val="150000"/>
              </a:lnSpc>
            </a:pPr>
            <a:r>
              <a:rPr lang="es-ES" sz="1600" dirty="0">
                <a:latin typeface="Arial" panose="020B0604020202020204" pitchFamily="34" charset="0"/>
                <a:ea typeface="Times New Roman" panose="02020603050405020304" pitchFamily="18" charset="0"/>
              </a:rPr>
              <a:t>a) por las normas imperativas de la ley especial o, en su defecto, </a:t>
            </a:r>
            <a:r>
              <a:rPr lang="es-ES" sz="1600" dirty="0" smtClean="0">
                <a:latin typeface="Arial" panose="020B0604020202020204" pitchFamily="34" charset="0"/>
                <a:ea typeface="Times New Roman" panose="02020603050405020304" pitchFamily="18" charset="0"/>
              </a:rPr>
              <a:t>el Código Civil y </a:t>
            </a:r>
            <a:r>
              <a:rPr lang="es-ES" sz="1600" dirty="0" err="1" smtClean="0">
                <a:latin typeface="Arial" panose="020B0604020202020204" pitchFamily="34" charset="0"/>
                <a:ea typeface="Times New Roman" panose="02020603050405020304" pitchFamily="18" charset="0"/>
              </a:rPr>
              <a:t>Com</a:t>
            </a:r>
            <a:r>
              <a:rPr lang="es-ES" sz="1600" dirty="0" smtClean="0">
                <a:latin typeface="Arial" panose="020B0604020202020204" pitchFamily="34" charset="0"/>
                <a:ea typeface="Times New Roman" panose="02020603050405020304" pitchFamily="18" charset="0"/>
              </a:rPr>
              <a:t>;</a:t>
            </a:r>
            <a:r>
              <a:rPr lang="es-ES" sz="1600" dirty="0">
                <a:latin typeface="Arial" panose="020B0604020202020204" pitchFamily="34" charset="0"/>
                <a:ea typeface="Times New Roman" panose="02020603050405020304" pitchFamily="18" charset="0"/>
              </a:rPr>
              <a:t/>
            </a:r>
            <a:br>
              <a:rPr lang="es-ES" sz="1600" dirty="0">
                <a:latin typeface="Arial" panose="020B0604020202020204" pitchFamily="34" charset="0"/>
                <a:ea typeface="Times New Roman" panose="02020603050405020304" pitchFamily="18" charset="0"/>
              </a:rPr>
            </a:br>
            <a:r>
              <a:rPr lang="es-ES" sz="1600" dirty="0" smtClean="0">
                <a:latin typeface="Arial" panose="020B0604020202020204" pitchFamily="34" charset="0"/>
                <a:ea typeface="Times New Roman" panose="02020603050405020304" pitchFamily="18" charset="0"/>
              </a:rPr>
              <a:t>b</a:t>
            </a:r>
            <a:r>
              <a:rPr lang="es-ES" sz="1600" dirty="0">
                <a:latin typeface="Arial" panose="020B0604020202020204" pitchFamily="34" charset="0"/>
                <a:ea typeface="Times New Roman" panose="02020603050405020304" pitchFamily="18" charset="0"/>
              </a:rPr>
              <a:t>) por las normas del acto </a:t>
            </a:r>
            <a:r>
              <a:rPr lang="es-ES" sz="1600" dirty="0" smtClean="0">
                <a:latin typeface="Arial" panose="020B0604020202020204" pitchFamily="34" charset="0"/>
                <a:ea typeface="Times New Roman" panose="02020603050405020304" pitchFamily="18" charset="0"/>
              </a:rPr>
              <a:t>constitutivo;</a:t>
            </a:r>
            <a:r>
              <a:rPr lang="es-ES" sz="1600" dirty="0">
                <a:latin typeface="Arial" panose="020B0604020202020204" pitchFamily="34" charset="0"/>
                <a:ea typeface="Times New Roman" panose="02020603050405020304" pitchFamily="18" charset="0"/>
              </a:rPr>
              <a:t/>
            </a:r>
            <a:br>
              <a:rPr lang="es-ES" sz="1600" dirty="0">
                <a:latin typeface="Arial" panose="020B0604020202020204" pitchFamily="34" charset="0"/>
                <a:ea typeface="Times New Roman" panose="02020603050405020304" pitchFamily="18" charset="0"/>
              </a:rPr>
            </a:br>
            <a:r>
              <a:rPr lang="es-ES" sz="1600" dirty="0" smtClean="0">
                <a:latin typeface="Arial" panose="020B0604020202020204" pitchFamily="34" charset="0"/>
                <a:ea typeface="Times New Roman" panose="02020603050405020304" pitchFamily="18" charset="0"/>
              </a:rPr>
              <a:t>c</a:t>
            </a:r>
            <a:r>
              <a:rPr lang="es-ES" sz="1600" dirty="0">
                <a:latin typeface="Arial" panose="020B0604020202020204" pitchFamily="34" charset="0"/>
                <a:ea typeface="Times New Roman" panose="02020603050405020304" pitchFamily="18" charset="0"/>
              </a:rPr>
              <a:t>) por las normas supletorias de leyes especiales, o en su defecto, por las de este Título</a:t>
            </a:r>
            <a:endParaRPr lang="es-AR" sz="1600" dirty="0"/>
          </a:p>
        </p:txBody>
      </p:sp>
    </p:spTree>
    <p:extLst>
      <p:ext uri="{BB962C8B-B14F-4D97-AF65-F5344CB8AC3E}">
        <p14:creationId xmlns:p14="http://schemas.microsoft.com/office/powerpoint/2010/main" val="3709945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1" name="Subtítulo 2"/>
          <p:cNvSpPr txBox="1">
            <a:spLocks/>
          </p:cNvSpPr>
          <p:nvPr/>
        </p:nvSpPr>
        <p:spPr>
          <a:xfrm>
            <a:off x="48231" y="327044"/>
            <a:ext cx="7223426" cy="730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AR" sz="3600" u="sng" dirty="0" smtClean="0"/>
              <a:t>LEY DE </a:t>
            </a:r>
            <a:r>
              <a:rPr lang="es-AR" sz="3600" u="sng" dirty="0" smtClean="0"/>
              <a:t>GENERAL DE SOCIEDADES </a:t>
            </a:r>
            <a:endParaRPr lang="es-AR" sz="3600" u="sng" dirty="0"/>
          </a:p>
        </p:txBody>
      </p:sp>
      <p:sp>
        <p:nvSpPr>
          <p:cNvPr id="42" name="Flecha doblada hacia arriba 41"/>
          <p:cNvSpPr/>
          <p:nvPr/>
        </p:nvSpPr>
        <p:spPr>
          <a:xfrm rot="5400000">
            <a:off x="162849" y="1000617"/>
            <a:ext cx="660400"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43" name="Título 1"/>
          <p:cNvSpPr txBox="1">
            <a:spLocks/>
          </p:cNvSpPr>
          <p:nvPr/>
        </p:nvSpPr>
        <p:spPr>
          <a:xfrm>
            <a:off x="767652" y="1197451"/>
            <a:ext cx="1641719" cy="467286"/>
          </a:xfrm>
          <a:prstGeom prst="rect">
            <a:avLst/>
          </a:prstGeom>
          <a:solidFill>
            <a:schemeClr val="accent6">
              <a:lumMod val="40000"/>
              <a:lumOff val="60000"/>
            </a:schemeClr>
          </a:solidFill>
          <a:ln>
            <a:solidFill>
              <a:schemeClr val="tx1"/>
            </a:solidFill>
          </a:ln>
        </p:spPr>
        <p:txBody>
          <a:bodyPr vert="horz" lIns="91440" tIns="45720" rIns="91440" bIns="45720" rtlCol="0" anchor="b">
            <a:noAutofit/>
          </a:bodyPr>
          <a:lstStyle>
            <a:defPPr>
              <a:defRPr lang="es-AR"/>
            </a:defPPr>
            <a:lvl1pPr>
              <a:lnSpc>
                <a:spcPct val="90000"/>
              </a:lnSpc>
              <a:spcBef>
                <a:spcPct val="0"/>
              </a:spcBef>
              <a:buNone/>
              <a:defRPr sz="2000">
                <a:ea typeface="+mj-ea"/>
                <a:cs typeface="+mj-cs"/>
              </a:defRPr>
            </a:lvl1pPr>
          </a:lstStyle>
          <a:p>
            <a:pPr algn="ctr"/>
            <a:r>
              <a:rPr lang="es-AR" dirty="0" smtClean="0"/>
              <a:t>CONCEPTO </a:t>
            </a:r>
            <a:endParaRPr lang="es-AR" dirty="0"/>
          </a:p>
        </p:txBody>
      </p:sp>
      <p:sp>
        <p:nvSpPr>
          <p:cNvPr id="44" name="Rectangle 4"/>
          <p:cNvSpPr>
            <a:spLocks noChangeArrowheads="1"/>
          </p:cNvSpPr>
          <p:nvPr/>
        </p:nvSpPr>
        <p:spPr bwMode="auto">
          <a:xfrm>
            <a:off x="1611088" y="1708223"/>
            <a:ext cx="1004388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dirty="0" smtClean="0"/>
              <a:t>Habrá sociedad si una o más personas en forma organizada conforme a uno de los tipos previstos en esta ley, se obligan a realizar aportes para aplicarlos a la producción o intercambio de bienes o servicios, participando de los beneficios y soportando las pérdidas.</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45" name="Flecha doblada hacia arriba 44"/>
          <p:cNvSpPr/>
          <p:nvPr/>
        </p:nvSpPr>
        <p:spPr>
          <a:xfrm rot="5400000">
            <a:off x="1036053" y="1747657"/>
            <a:ext cx="53066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Flecha doblada hacia arriba 44"/>
          <p:cNvSpPr/>
          <p:nvPr/>
        </p:nvSpPr>
        <p:spPr>
          <a:xfrm rot="5400000">
            <a:off x="2117349" y="2712841"/>
            <a:ext cx="53066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Flecha doblada hacia arriba 44"/>
          <p:cNvSpPr/>
          <p:nvPr/>
        </p:nvSpPr>
        <p:spPr>
          <a:xfrm rot="5400000">
            <a:off x="2117349" y="3191803"/>
            <a:ext cx="53066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Flecha doblada hacia arriba 44"/>
          <p:cNvSpPr/>
          <p:nvPr/>
        </p:nvSpPr>
        <p:spPr>
          <a:xfrm rot="5400000">
            <a:off x="2124609" y="3678025"/>
            <a:ext cx="53066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angle 4"/>
          <p:cNvSpPr>
            <a:spLocks noChangeArrowheads="1"/>
          </p:cNvSpPr>
          <p:nvPr/>
        </p:nvSpPr>
        <p:spPr bwMode="auto">
          <a:xfrm>
            <a:off x="2561776" y="2876612"/>
            <a:ext cx="35197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UNA</a:t>
            </a:r>
            <a:r>
              <a:rPr kumimoji="0" lang="es-ES" altLang="es-AR" sz="1800" b="0" i="0" u="none" strike="noStrike" cap="none" normalizeH="0" dirty="0" smtClean="0">
                <a:ln>
                  <a:noFill/>
                </a:ln>
                <a:solidFill>
                  <a:schemeClr val="tx1"/>
                </a:solidFill>
                <a:effectLst/>
                <a:latin typeface="Arial" panose="020B0604020202020204" pitchFamily="34" charset="0"/>
                <a:cs typeface="Arial" panose="020B0604020202020204" pitchFamily="34" charset="0"/>
              </a:rPr>
              <a:t> O MAS PERSONAS</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1" name="Flecha doblada hacia arriba 44"/>
          <p:cNvSpPr/>
          <p:nvPr/>
        </p:nvSpPr>
        <p:spPr>
          <a:xfrm rot="5400000">
            <a:off x="2117355" y="4149733"/>
            <a:ext cx="53066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Rectangle 4"/>
          <p:cNvSpPr>
            <a:spLocks noChangeArrowheads="1"/>
          </p:cNvSpPr>
          <p:nvPr/>
        </p:nvSpPr>
        <p:spPr bwMode="auto">
          <a:xfrm>
            <a:off x="2569036" y="3377348"/>
            <a:ext cx="35197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TIPOS SOCIETARIOS</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4" name="Rectangle 4"/>
          <p:cNvSpPr>
            <a:spLocks noChangeArrowheads="1"/>
          </p:cNvSpPr>
          <p:nvPr/>
        </p:nvSpPr>
        <p:spPr bwMode="auto">
          <a:xfrm>
            <a:off x="2576296" y="3878084"/>
            <a:ext cx="35197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REALIZACIÓN</a:t>
            </a:r>
            <a:r>
              <a:rPr kumimoji="0" lang="es-ES" altLang="es-AR" sz="1800" b="0" i="0" u="none" strike="noStrike" cap="none" normalizeH="0" dirty="0" smtClean="0">
                <a:ln>
                  <a:noFill/>
                </a:ln>
                <a:solidFill>
                  <a:schemeClr val="tx1"/>
                </a:solidFill>
                <a:effectLst/>
                <a:latin typeface="Arial" panose="020B0604020202020204" pitchFamily="34" charset="0"/>
                <a:cs typeface="Arial" panose="020B0604020202020204" pitchFamily="34" charset="0"/>
              </a:rPr>
              <a:t> DE APORTES</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5" name="Rectangle 4"/>
          <p:cNvSpPr>
            <a:spLocks noChangeArrowheads="1"/>
          </p:cNvSpPr>
          <p:nvPr/>
        </p:nvSpPr>
        <p:spPr bwMode="auto">
          <a:xfrm>
            <a:off x="2598070" y="4335278"/>
            <a:ext cx="35197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BENEFICIOS Y PÉRDIDAS</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6" name="Flecha doblada hacia arriba 41"/>
          <p:cNvSpPr/>
          <p:nvPr/>
        </p:nvSpPr>
        <p:spPr>
          <a:xfrm rot="5400000">
            <a:off x="-1821979" y="3609560"/>
            <a:ext cx="4644575"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7" name="Título 1"/>
          <p:cNvSpPr txBox="1">
            <a:spLocks/>
          </p:cNvSpPr>
          <p:nvPr/>
        </p:nvSpPr>
        <p:spPr>
          <a:xfrm>
            <a:off x="774912" y="5791135"/>
            <a:ext cx="2897202" cy="467286"/>
          </a:xfrm>
          <a:prstGeom prst="rect">
            <a:avLst/>
          </a:prstGeom>
          <a:solidFill>
            <a:schemeClr val="accent6">
              <a:lumMod val="40000"/>
              <a:lumOff val="60000"/>
            </a:schemeClr>
          </a:solidFill>
          <a:ln>
            <a:solidFill>
              <a:schemeClr val="tx1"/>
            </a:solidFill>
          </a:ln>
        </p:spPr>
        <p:txBody>
          <a:bodyPr vert="horz" lIns="91440" tIns="45720" rIns="91440" bIns="45720" rtlCol="0" anchor="b">
            <a:noAutofit/>
          </a:bodyPr>
          <a:lstStyle>
            <a:defPPr>
              <a:defRPr lang="es-AR"/>
            </a:defPPr>
            <a:lvl1pPr>
              <a:lnSpc>
                <a:spcPct val="90000"/>
              </a:lnSpc>
              <a:spcBef>
                <a:spcPct val="0"/>
              </a:spcBef>
              <a:buNone/>
              <a:defRPr sz="2000">
                <a:ea typeface="+mj-ea"/>
                <a:cs typeface="+mj-cs"/>
              </a:defRPr>
            </a:lvl1pPr>
          </a:lstStyle>
          <a:p>
            <a:pPr algn="ctr"/>
            <a:r>
              <a:rPr lang="es-AR" dirty="0" smtClean="0"/>
              <a:t>SUJETOS DE DERECHO </a:t>
            </a:r>
            <a:endParaRPr lang="es-AR" dirty="0"/>
          </a:p>
        </p:txBody>
      </p:sp>
      <p:sp>
        <p:nvSpPr>
          <p:cNvPr id="18" name="Flecha doblada hacia arriba 44"/>
          <p:cNvSpPr/>
          <p:nvPr/>
        </p:nvSpPr>
        <p:spPr>
          <a:xfrm rot="5400000">
            <a:off x="-302891" y="3565569"/>
            <a:ext cx="319404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Rectangle 4"/>
          <p:cNvSpPr>
            <a:spLocks noChangeArrowheads="1"/>
          </p:cNvSpPr>
          <p:nvPr/>
        </p:nvSpPr>
        <p:spPr bwMode="auto">
          <a:xfrm>
            <a:off x="1603864" y="5082752"/>
            <a:ext cx="334550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SOCIEDADES</a:t>
            </a:r>
            <a:r>
              <a:rPr kumimoji="0" lang="es-ES" altLang="es-AR" sz="1600" b="0" i="0" u="none" strike="noStrike" cap="none" normalizeH="0" dirty="0" smtClean="0">
                <a:ln>
                  <a:noFill/>
                </a:ln>
                <a:solidFill>
                  <a:schemeClr val="tx1"/>
                </a:solidFill>
                <a:effectLst/>
                <a:latin typeface="Arial" panose="020B0604020202020204" pitchFamily="34" charset="0"/>
                <a:cs typeface="Arial" panose="020B0604020202020204" pitchFamily="34" charset="0"/>
              </a:rPr>
              <a:t> UNIPERSONALES</a:t>
            </a:r>
            <a:endParaRPr kumimoji="0" lang="es-ES" altLang="es-AR"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0" name="Rectangle 4"/>
          <p:cNvSpPr>
            <a:spLocks noChangeArrowheads="1"/>
          </p:cNvSpPr>
          <p:nvPr/>
        </p:nvSpPr>
        <p:spPr bwMode="auto">
          <a:xfrm>
            <a:off x="5442820" y="5090012"/>
            <a:ext cx="65314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SOLO COMO S.A. Y NO PUEDE ESTAR FORMADA POR S.A.</a:t>
            </a:r>
            <a:r>
              <a:rPr kumimoji="0" lang="es-ES" altLang="es-AR" sz="1400" b="0" i="0" u="none" strike="noStrike" cap="none" normalizeH="0" dirty="0" smtClean="0">
                <a:ln>
                  <a:noFill/>
                </a:ln>
                <a:solidFill>
                  <a:schemeClr val="tx1"/>
                </a:solidFill>
                <a:effectLst/>
                <a:latin typeface="Arial" panose="020B0604020202020204" pitchFamily="34" charset="0"/>
                <a:cs typeface="Arial" panose="020B0604020202020204" pitchFamily="34" charset="0"/>
              </a:rPr>
              <a:t> UNIPERSONAL</a:t>
            </a:r>
            <a:endParaRPr kumimoji="0" lang="es-ES" altLang="es-AR" sz="1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1" name="8 Flecha derecha"/>
          <p:cNvSpPr/>
          <p:nvPr/>
        </p:nvSpPr>
        <p:spPr>
          <a:xfrm>
            <a:off x="4846568" y="5168215"/>
            <a:ext cx="573715" cy="1564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656456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7" name="Subtítulo 2"/>
          <p:cNvSpPr txBox="1">
            <a:spLocks/>
          </p:cNvSpPr>
          <p:nvPr/>
        </p:nvSpPr>
        <p:spPr>
          <a:xfrm>
            <a:off x="48231" y="327044"/>
            <a:ext cx="7223426" cy="730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AR" sz="3600" u="sng" dirty="0" smtClean="0"/>
              <a:t>LEY DE </a:t>
            </a:r>
            <a:r>
              <a:rPr lang="es-AR" sz="3600" u="sng" dirty="0" smtClean="0"/>
              <a:t>GENERAL DE SOCIEDADES</a:t>
            </a:r>
            <a:endParaRPr lang="es-AR" sz="3600" u="sng" dirty="0"/>
          </a:p>
        </p:txBody>
      </p:sp>
      <p:sp>
        <p:nvSpPr>
          <p:cNvPr id="8" name="Flecha doblada hacia arriba 41"/>
          <p:cNvSpPr/>
          <p:nvPr/>
        </p:nvSpPr>
        <p:spPr>
          <a:xfrm rot="5400000">
            <a:off x="162849" y="1000617"/>
            <a:ext cx="660400"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9" name="Título 1"/>
          <p:cNvSpPr txBox="1">
            <a:spLocks/>
          </p:cNvSpPr>
          <p:nvPr/>
        </p:nvSpPr>
        <p:spPr>
          <a:xfrm>
            <a:off x="767652" y="1197451"/>
            <a:ext cx="4210748" cy="467286"/>
          </a:xfrm>
          <a:prstGeom prst="rect">
            <a:avLst/>
          </a:prstGeom>
          <a:solidFill>
            <a:schemeClr val="accent6">
              <a:lumMod val="40000"/>
              <a:lumOff val="60000"/>
            </a:schemeClr>
          </a:solidFill>
          <a:ln>
            <a:solidFill>
              <a:schemeClr val="tx1"/>
            </a:solidFill>
          </a:ln>
        </p:spPr>
        <p:txBody>
          <a:bodyPr vert="horz" lIns="91440" tIns="45720" rIns="91440" bIns="45720" rtlCol="0" anchor="b">
            <a:noAutofit/>
          </a:bodyPr>
          <a:lstStyle>
            <a:defPPr>
              <a:defRPr lang="es-AR"/>
            </a:defPPr>
            <a:lvl1pPr>
              <a:lnSpc>
                <a:spcPct val="90000"/>
              </a:lnSpc>
              <a:spcBef>
                <a:spcPct val="0"/>
              </a:spcBef>
              <a:buNone/>
              <a:defRPr sz="2000">
                <a:ea typeface="+mj-ea"/>
                <a:cs typeface="+mj-cs"/>
              </a:defRPr>
            </a:lvl1pPr>
          </a:lstStyle>
          <a:p>
            <a:pPr algn="ctr"/>
            <a:r>
              <a:rPr lang="es-AR" dirty="0" smtClean="0"/>
              <a:t>FORMA, PRUEBA Y PROCEDIMIENTO </a:t>
            </a:r>
            <a:endParaRPr lang="es-AR" dirty="0"/>
          </a:p>
        </p:txBody>
      </p:sp>
      <p:sp>
        <p:nvSpPr>
          <p:cNvPr id="10" name="Rectangle 4"/>
          <p:cNvSpPr>
            <a:spLocks noChangeArrowheads="1"/>
          </p:cNvSpPr>
          <p:nvPr/>
        </p:nvSpPr>
        <p:spPr bwMode="auto">
          <a:xfrm>
            <a:off x="1596574" y="1925933"/>
            <a:ext cx="37156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dirty="0" smtClean="0"/>
              <a:t>INSTRUMENTO PÚBLICO  O PRIVADO</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1" name="Flecha doblada hacia arriba 44"/>
          <p:cNvSpPr/>
          <p:nvPr/>
        </p:nvSpPr>
        <p:spPr>
          <a:xfrm rot="5400000">
            <a:off x="1036053" y="1747657"/>
            <a:ext cx="53066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8 Flecha derecha"/>
          <p:cNvSpPr/>
          <p:nvPr/>
        </p:nvSpPr>
        <p:spPr>
          <a:xfrm>
            <a:off x="5194911" y="2033134"/>
            <a:ext cx="573715" cy="216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Rectangle 4"/>
          <p:cNvSpPr>
            <a:spLocks noChangeArrowheads="1"/>
          </p:cNvSpPr>
          <p:nvPr/>
        </p:nvSpPr>
        <p:spPr bwMode="auto">
          <a:xfrm>
            <a:off x="5754908" y="1933193"/>
            <a:ext cx="37156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dirty="0" smtClean="0"/>
              <a:t>INSCRIPCIÓN EN REGISTRO PUBLICO</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4" name="8 Flecha derecha"/>
          <p:cNvSpPr/>
          <p:nvPr/>
        </p:nvSpPr>
        <p:spPr>
          <a:xfrm rot="5574208">
            <a:off x="7845136" y="2337247"/>
            <a:ext cx="475672" cy="375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Rectangle 4"/>
          <p:cNvSpPr>
            <a:spLocks noChangeArrowheads="1"/>
          </p:cNvSpPr>
          <p:nvPr/>
        </p:nvSpPr>
        <p:spPr bwMode="auto">
          <a:xfrm>
            <a:off x="6531410" y="2811293"/>
            <a:ext cx="371565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REGULARMENTE</a:t>
            </a:r>
            <a:r>
              <a:rPr kumimoji="0" lang="es-ES" altLang="es-AR" sz="1600" b="0" i="0" u="none" strike="noStrike" cap="none" normalizeH="0" dirty="0" smtClean="0">
                <a:ln>
                  <a:noFill/>
                </a:ln>
                <a:solidFill>
                  <a:schemeClr val="tx1"/>
                </a:solidFill>
                <a:effectLst/>
                <a:latin typeface="Arial" panose="020B0604020202020204" pitchFamily="34" charset="0"/>
                <a:cs typeface="Arial" panose="020B0604020202020204" pitchFamily="34" charset="0"/>
              </a:rPr>
              <a:t> CONSTITUIDA</a:t>
            </a:r>
            <a:endParaRPr kumimoji="0" lang="es-ES" altLang="es-AR"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6" name="Flecha doblada hacia arriba 44"/>
          <p:cNvSpPr/>
          <p:nvPr/>
        </p:nvSpPr>
        <p:spPr>
          <a:xfrm rot="5400000">
            <a:off x="4624627" y="2760025"/>
            <a:ext cx="1524899"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Rectangle 4"/>
          <p:cNvSpPr>
            <a:spLocks noChangeArrowheads="1"/>
          </p:cNvSpPr>
          <p:nvPr/>
        </p:nvSpPr>
        <p:spPr bwMode="auto">
          <a:xfrm>
            <a:off x="5617028" y="3449909"/>
            <a:ext cx="31641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SOCIEDADES</a:t>
            </a:r>
            <a:r>
              <a:rPr kumimoji="0" lang="es-ES" altLang="es-AR" sz="1600" b="0" i="0" u="none" strike="noStrike" cap="none" normalizeH="0" dirty="0" smtClean="0">
                <a:ln>
                  <a:noFill/>
                </a:ln>
                <a:solidFill>
                  <a:schemeClr val="tx1"/>
                </a:solidFill>
                <a:effectLst/>
                <a:latin typeface="Arial" panose="020B0604020202020204" pitchFamily="34" charset="0"/>
                <a:cs typeface="Arial" panose="020B0604020202020204" pitchFamily="34" charset="0"/>
              </a:rPr>
              <a:t> POR ACCIONES</a:t>
            </a:r>
            <a:endParaRPr kumimoji="0" lang="es-ES" altLang="es-AR"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8" name="Rectangle 4"/>
          <p:cNvSpPr>
            <a:spLocks noChangeArrowheads="1"/>
          </p:cNvSpPr>
          <p:nvPr/>
        </p:nvSpPr>
        <p:spPr bwMode="auto">
          <a:xfrm>
            <a:off x="9441471" y="3457169"/>
            <a:ext cx="20102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sz="1600" dirty="0" err="1" smtClean="0">
                <a:latin typeface="Arial" panose="020B0604020202020204" pitchFamily="34" charset="0"/>
                <a:cs typeface="Arial" panose="020B0604020202020204" pitchFamily="34" charset="0"/>
              </a:rPr>
              <a:t>R.N.Soc</a:t>
            </a:r>
            <a:r>
              <a:rPr lang="es-ES" altLang="es-AR" sz="1600" dirty="0" smtClean="0">
                <a:latin typeface="Arial" panose="020B0604020202020204" pitchFamily="34" charset="0"/>
                <a:cs typeface="Arial" panose="020B0604020202020204" pitchFamily="34" charset="0"/>
              </a:rPr>
              <a:t> x Acciones</a:t>
            </a:r>
            <a:endParaRPr kumimoji="0" lang="es-ES" altLang="es-AR"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9" name="8 Flecha derecha"/>
          <p:cNvSpPr/>
          <p:nvPr/>
        </p:nvSpPr>
        <p:spPr>
          <a:xfrm>
            <a:off x="8758160" y="3506334"/>
            <a:ext cx="573715" cy="216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Flecha doblada hacia arriba 44"/>
          <p:cNvSpPr/>
          <p:nvPr/>
        </p:nvSpPr>
        <p:spPr>
          <a:xfrm rot="5400000">
            <a:off x="306708" y="2955968"/>
            <a:ext cx="1974840"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Rectangle 4"/>
          <p:cNvSpPr>
            <a:spLocks noChangeArrowheads="1"/>
          </p:cNvSpPr>
          <p:nvPr/>
        </p:nvSpPr>
        <p:spPr bwMode="auto">
          <a:xfrm>
            <a:off x="1589321" y="3892583"/>
            <a:ext cx="18650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PUBLICACIÓN</a:t>
            </a:r>
          </a:p>
        </p:txBody>
      </p:sp>
      <p:sp>
        <p:nvSpPr>
          <p:cNvPr id="22" name="8 Flecha derecha"/>
          <p:cNvSpPr/>
          <p:nvPr/>
        </p:nvSpPr>
        <p:spPr>
          <a:xfrm>
            <a:off x="3206447" y="3949029"/>
            <a:ext cx="573715" cy="216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3" name="Rectangle 4"/>
          <p:cNvSpPr>
            <a:spLocks noChangeArrowheads="1"/>
          </p:cNvSpPr>
          <p:nvPr/>
        </p:nvSpPr>
        <p:spPr bwMode="auto">
          <a:xfrm>
            <a:off x="3918787" y="3885345"/>
            <a:ext cx="20102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S.R.L.</a:t>
            </a:r>
            <a:r>
              <a:rPr kumimoji="0" lang="es-ES" altLang="es-AR" sz="1600" b="0" i="0" u="none" strike="noStrike" cap="none" normalizeH="0" dirty="0" smtClean="0">
                <a:ln>
                  <a:noFill/>
                </a:ln>
                <a:solidFill>
                  <a:schemeClr val="tx1"/>
                </a:solidFill>
                <a:effectLst/>
                <a:latin typeface="Arial" panose="020B0604020202020204" pitchFamily="34" charset="0"/>
                <a:cs typeface="Arial" panose="020B0604020202020204" pitchFamily="34" charset="0"/>
              </a:rPr>
              <a:t> Y S.A.</a:t>
            </a:r>
            <a:endParaRPr kumimoji="0" lang="es-ES" altLang="es-AR"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4097" name="Rectangle 1"/>
          <p:cNvSpPr>
            <a:spLocks noChangeArrowheads="1"/>
          </p:cNvSpPr>
          <p:nvPr/>
        </p:nvSpPr>
        <p:spPr bwMode="auto">
          <a:xfrm>
            <a:off x="2249767" y="4180128"/>
            <a:ext cx="6879771"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1. Nombre, edad, estado civil, nacionalidad, profesión, domicilio, número de documento de identidad de los socios; </a:t>
            </a:r>
            <a:endParaRPr kumimoji="0" lang="es-E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2. Fecha del instrumento de constitución; </a:t>
            </a:r>
            <a:endParaRPr kumimoji="0" lang="es-E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3. La razón social o denominación de la sociedad; </a:t>
            </a:r>
            <a:endParaRPr kumimoji="0" lang="es-E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4. Domicilio de la sociedad; </a:t>
            </a:r>
            <a:endParaRPr kumimoji="0" lang="es-E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5. Objeto social; </a:t>
            </a:r>
            <a:endParaRPr kumimoji="0" lang="es-E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6. Plazo de duración; </a:t>
            </a:r>
            <a:endParaRPr kumimoji="0" lang="es-E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7. Capital social; </a:t>
            </a:r>
            <a:endParaRPr kumimoji="0" lang="es-E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8. Composición de los órganos de administración y fiscalización, nombres de sus miembros y, en su caso, duración en los cargos; </a:t>
            </a:r>
            <a:endParaRPr kumimoji="0" lang="es-E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9. Organización de la representación legal; </a:t>
            </a:r>
            <a:endParaRPr kumimoji="0" lang="es-E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10. Fecha de cierre del ejercicio; </a:t>
            </a:r>
            <a:endParaRPr kumimoji="0" lang="es-AR" sz="1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56456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7" name="Subtítulo 2"/>
          <p:cNvSpPr txBox="1">
            <a:spLocks/>
          </p:cNvSpPr>
          <p:nvPr/>
        </p:nvSpPr>
        <p:spPr>
          <a:xfrm>
            <a:off x="48231" y="210932"/>
            <a:ext cx="7223426" cy="730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AR" sz="3600" u="sng" dirty="0" smtClean="0"/>
              <a:t>LEY DE SOCIEDADES COMERCIALES</a:t>
            </a:r>
            <a:endParaRPr lang="es-AR" sz="3600" u="sng" dirty="0"/>
          </a:p>
        </p:txBody>
      </p:sp>
      <p:sp>
        <p:nvSpPr>
          <p:cNvPr id="8" name="Flecha doblada hacia arriba 41"/>
          <p:cNvSpPr/>
          <p:nvPr/>
        </p:nvSpPr>
        <p:spPr>
          <a:xfrm rot="5400000">
            <a:off x="162849" y="884505"/>
            <a:ext cx="660400"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9" name="Título 1"/>
          <p:cNvSpPr txBox="1">
            <a:spLocks/>
          </p:cNvSpPr>
          <p:nvPr/>
        </p:nvSpPr>
        <p:spPr>
          <a:xfrm>
            <a:off x="767652" y="1081339"/>
            <a:ext cx="5546062" cy="467286"/>
          </a:xfrm>
          <a:prstGeom prst="rect">
            <a:avLst/>
          </a:prstGeom>
          <a:solidFill>
            <a:schemeClr val="accent6">
              <a:lumMod val="40000"/>
              <a:lumOff val="60000"/>
            </a:schemeClr>
          </a:solidFill>
          <a:ln>
            <a:solidFill>
              <a:schemeClr val="tx1"/>
            </a:solidFill>
          </a:ln>
        </p:spPr>
        <p:txBody>
          <a:bodyPr vert="horz" lIns="91440" tIns="45720" rIns="91440" bIns="45720" rtlCol="0" anchor="b">
            <a:noAutofit/>
          </a:bodyPr>
          <a:lstStyle>
            <a:defPPr>
              <a:defRPr lang="es-AR"/>
            </a:defPPr>
            <a:lvl1pPr>
              <a:lnSpc>
                <a:spcPct val="90000"/>
              </a:lnSpc>
              <a:spcBef>
                <a:spcPct val="0"/>
              </a:spcBef>
              <a:buNone/>
              <a:defRPr sz="2000">
                <a:ea typeface="+mj-ea"/>
                <a:cs typeface="+mj-cs"/>
              </a:defRPr>
            </a:lvl1pPr>
          </a:lstStyle>
          <a:p>
            <a:pPr algn="ctr"/>
            <a:r>
              <a:rPr lang="es-AR" dirty="0" smtClean="0"/>
              <a:t>CONTENIDO DEL INSTRUMENTO CONSTITUTIVO </a:t>
            </a:r>
            <a:endParaRPr lang="es-AR" dirty="0"/>
          </a:p>
        </p:txBody>
      </p:sp>
      <p:sp>
        <p:nvSpPr>
          <p:cNvPr id="2049" name="Rectangle 1"/>
          <p:cNvSpPr>
            <a:spLocks noChangeArrowheads="1"/>
          </p:cNvSpPr>
          <p:nvPr/>
        </p:nvSpPr>
        <p:spPr bwMode="auto">
          <a:xfrm>
            <a:off x="725714" y="1785258"/>
            <a:ext cx="10450286" cy="48479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1" fontAlgn="base" latinLnBrk="0" hangingPunct="1">
              <a:lnSpc>
                <a:spcPct val="150000"/>
              </a:lnSpc>
              <a:spcBef>
                <a:spcPct val="0"/>
              </a:spcBef>
              <a:spcAft>
                <a:spcPct val="0"/>
              </a:spcAft>
              <a:buClrTx/>
              <a:buSzTx/>
              <a:buFontTx/>
              <a:buAutoNum type="arabicParenR"/>
              <a:tabLst/>
            </a:pPr>
            <a:r>
              <a:rPr kumimoji="0" lang="es-AR" sz="16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El nombre, edad, estado civil, nacionalidad, profesión, domicilio y número de D.N.I.</a:t>
            </a:r>
            <a:r>
              <a:rPr kumimoji="0" lang="es-AR" sz="1600" b="0" i="0" u="none" strike="noStrike" cap="none" normalizeH="0" dirty="0" smtClean="0">
                <a:ln>
                  <a:noFill/>
                </a:ln>
                <a:solidFill>
                  <a:srgbClr val="000000"/>
                </a:solidFill>
                <a:effectLst/>
                <a:latin typeface="Arial" pitchFamily="34" charset="0"/>
                <a:ea typeface="Calibri" pitchFamily="34" charset="0"/>
                <a:cs typeface="Arial" pitchFamily="34" charset="0"/>
              </a:rPr>
              <a:t> </a:t>
            </a:r>
            <a:r>
              <a:rPr kumimoji="0" lang="es-AR" sz="16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de los socios; </a:t>
            </a:r>
          </a:p>
          <a:p>
            <a:pPr marL="228600" marR="0" lvl="0" indent="-228600" algn="l" defTabSz="914400" rtl="0" eaLnBrk="1" fontAlgn="base" latinLnBrk="0" hangingPunct="1">
              <a:lnSpc>
                <a:spcPct val="150000"/>
              </a:lnSpc>
              <a:spcBef>
                <a:spcPct val="0"/>
              </a:spcBef>
              <a:spcAft>
                <a:spcPct val="0"/>
              </a:spcAft>
              <a:buClrTx/>
              <a:buSzTx/>
              <a:buFontTx/>
              <a:buAutoNum type="arabicParenR"/>
              <a:tabLst/>
            </a:pPr>
            <a:r>
              <a:rPr kumimoji="0" lang="es-AR" sz="16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La razón social o la denominación, y el domicilio de la sociedad. </a:t>
            </a:r>
          </a:p>
          <a:p>
            <a:pPr marL="228600" marR="0" lvl="0" indent="-228600" algn="l" defTabSz="914400" rtl="0" eaLnBrk="1" fontAlgn="base" latinLnBrk="0" hangingPunct="1">
              <a:lnSpc>
                <a:spcPct val="150000"/>
              </a:lnSpc>
              <a:spcBef>
                <a:spcPct val="0"/>
              </a:spcBef>
              <a:spcAft>
                <a:spcPct val="0"/>
              </a:spcAft>
              <a:buClrTx/>
              <a:buSzTx/>
              <a:buFontTx/>
              <a:buAutoNum type="arabicParenR"/>
              <a:tabLst/>
            </a:pPr>
            <a:r>
              <a:rPr kumimoji="0" lang="es-AR" sz="16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La designación de su objeto, que debe ser preciso y determinado; </a:t>
            </a:r>
          </a:p>
          <a:p>
            <a:pPr marL="228600" marR="0" lvl="0" indent="-228600" algn="l" defTabSz="914400" rtl="0" eaLnBrk="1" fontAlgn="base" latinLnBrk="0" hangingPunct="1">
              <a:lnSpc>
                <a:spcPct val="150000"/>
              </a:lnSpc>
              <a:spcBef>
                <a:spcPct val="0"/>
              </a:spcBef>
              <a:spcAft>
                <a:spcPct val="0"/>
              </a:spcAft>
              <a:buClrTx/>
              <a:buSzTx/>
              <a:buFontTx/>
              <a:buAutoNum type="arabicParenR"/>
              <a:tabLst/>
            </a:pPr>
            <a:r>
              <a:rPr kumimoji="0" lang="es-AR" sz="16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El capital social, que deberá ser expresado en moneda argentina, y la mención del aporte de cada socio. En el caso de las sociedades unipersonales, el capital deberá ser integrado totalmente en el acto constitutivo; </a:t>
            </a:r>
          </a:p>
          <a:p>
            <a:pPr marL="228600" marR="0" lvl="0" indent="-228600" algn="l" defTabSz="914400" rtl="0" eaLnBrk="1" fontAlgn="base" latinLnBrk="0" hangingPunct="1">
              <a:lnSpc>
                <a:spcPct val="150000"/>
              </a:lnSpc>
              <a:spcBef>
                <a:spcPct val="0"/>
              </a:spcBef>
              <a:spcAft>
                <a:spcPct val="0"/>
              </a:spcAft>
              <a:buClrTx/>
              <a:buSzTx/>
              <a:buFontTx/>
              <a:buAutoNum type="arabicParenR"/>
              <a:tabLst/>
            </a:pPr>
            <a:r>
              <a:rPr kumimoji="0" lang="es-AR" sz="16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El plazo de duración, que debe ser determinado;</a:t>
            </a:r>
          </a:p>
          <a:p>
            <a:pPr marL="228600" marR="0" lvl="0" indent="-228600" algn="l" defTabSz="914400" rtl="0" eaLnBrk="1" fontAlgn="base" latinLnBrk="0" hangingPunct="1">
              <a:lnSpc>
                <a:spcPct val="150000"/>
              </a:lnSpc>
              <a:spcBef>
                <a:spcPct val="0"/>
              </a:spcBef>
              <a:spcAft>
                <a:spcPct val="0"/>
              </a:spcAft>
              <a:buClrTx/>
              <a:buSzTx/>
              <a:buFontTx/>
              <a:buAutoNum type="arabicParenR"/>
              <a:tabLst/>
            </a:pPr>
            <a:r>
              <a:rPr kumimoji="0" lang="es-AR" sz="16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La organización de la administración, de su fiscalización y de las reuniones de socios; </a:t>
            </a:r>
          </a:p>
          <a:p>
            <a:pPr marL="228600" marR="0" lvl="0" indent="-228600" algn="l" defTabSz="914400" rtl="0" eaLnBrk="1" fontAlgn="base" latinLnBrk="0" hangingPunct="1">
              <a:lnSpc>
                <a:spcPct val="150000"/>
              </a:lnSpc>
              <a:spcBef>
                <a:spcPct val="0"/>
              </a:spcBef>
              <a:spcAft>
                <a:spcPct val="0"/>
              </a:spcAft>
              <a:buClrTx/>
              <a:buSzTx/>
              <a:buFontTx/>
              <a:buAutoNum type="arabicParenR"/>
              <a:tabLst/>
            </a:pPr>
            <a:r>
              <a:rPr kumimoji="0" lang="es-AR" sz="16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Las reglas para distribuir las utilidades y soportar las pérdidas. En caso de silencio, será en proporción de los aportes. Si se prevé sólo la forma de distribución de utilidades, se aplicará para soportar las pérdidas y viceversa; </a:t>
            </a:r>
          </a:p>
          <a:p>
            <a:pPr marL="228600" marR="0" lvl="0" indent="-228600" algn="l" defTabSz="914400" rtl="0" eaLnBrk="1" fontAlgn="base" latinLnBrk="0" hangingPunct="1">
              <a:lnSpc>
                <a:spcPct val="150000"/>
              </a:lnSpc>
              <a:spcBef>
                <a:spcPct val="0"/>
              </a:spcBef>
              <a:spcAft>
                <a:spcPct val="0"/>
              </a:spcAft>
              <a:buClrTx/>
              <a:buSzTx/>
              <a:buFontTx/>
              <a:buAutoNum type="arabicParenR"/>
              <a:tabLst/>
            </a:pPr>
            <a:r>
              <a:rPr kumimoji="0" lang="es-AR" sz="16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Las cláusulas necesarias para que puedan establecerse con precisión los derechos y obligaciones de los socios entre sí y respecto de terceros; </a:t>
            </a:r>
          </a:p>
          <a:p>
            <a:pPr marL="228600" marR="0" lvl="0" indent="-228600" algn="l" defTabSz="914400" rtl="0" eaLnBrk="1" fontAlgn="base" latinLnBrk="0" hangingPunct="1">
              <a:lnSpc>
                <a:spcPct val="150000"/>
              </a:lnSpc>
              <a:spcBef>
                <a:spcPct val="0"/>
              </a:spcBef>
              <a:spcAft>
                <a:spcPct val="0"/>
              </a:spcAft>
              <a:buClrTx/>
              <a:buSzTx/>
              <a:buFontTx/>
              <a:buAutoNum type="arabicParenR"/>
              <a:tabLst/>
            </a:pPr>
            <a:r>
              <a:rPr kumimoji="0" lang="es-AR" sz="16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Las cláusulas atinentes al funcionamiento, disolución y liquidación de la sociedad. </a:t>
            </a:r>
            <a:endParaRPr kumimoji="0" lang="es-AR"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56456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7" name="Subtítulo 2"/>
          <p:cNvSpPr txBox="1">
            <a:spLocks/>
          </p:cNvSpPr>
          <p:nvPr/>
        </p:nvSpPr>
        <p:spPr>
          <a:xfrm>
            <a:off x="48231" y="210932"/>
            <a:ext cx="7223426" cy="730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AR" sz="3600" u="sng" dirty="0" smtClean="0"/>
              <a:t>LEY DE SOCIEDADES COMERCIALES</a:t>
            </a:r>
            <a:endParaRPr lang="es-AR" sz="3600" u="sng" dirty="0"/>
          </a:p>
        </p:txBody>
      </p:sp>
      <p:sp>
        <p:nvSpPr>
          <p:cNvPr id="8" name="Flecha doblada hacia arriba 41"/>
          <p:cNvSpPr/>
          <p:nvPr/>
        </p:nvSpPr>
        <p:spPr>
          <a:xfrm rot="5400000">
            <a:off x="162849" y="884505"/>
            <a:ext cx="660400"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9" name="Título 1"/>
          <p:cNvSpPr txBox="1">
            <a:spLocks/>
          </p:cNvSpPr>
          <p:nvPr/>
        </p:nvSpPr>
        <p:spPr>
          <a:xfrm>
            <a:off x="767651" y="1081339"/>
            <a:ext cx="6112119" cy="467286"/>
          </a:xfrm>
          <a:prstGeom prst="rect">
            <a:avLst/>
          </a:prstGeom>
          <a:solidFill>
            <a:schemeClr val="accent6">
              <a:lumMod val="40000"/>
              <a:lumOff val="60000"/>
            </a:schemeClr>
          </a:solidFill>
          <a:ln>
            <a:solidFill>
              <a:schemeClr val="tx1"/>
            </a:solidFill>
          </a:ln>
        </p:spPr>
        <p:txBody>
          <a:bodyPr vert="horz" lIns="91440" tIns="45720" rIns="91440" bIns="45720" rtlCol="0" anchor="b">
            <a:noAutofit/>
          </a:bodyPr>
          <a:lstStyle>
            <a:defPPr>
              <a:defRPr lang="es-AR"/>
            </a:defPPr>
            <a:lvl1pPr>
              <a:lnSpc>
                <a:spcPct val="90000"/>
              </a:lnSpc>
              <a:spcBef>
                <a:spcPct val="0"/>
              </a:spcBef>
              <a:buNone/>
              <a:defRPr sz="2000">
                <a:ea typeface="+mj-ea"/>
                <a:cs typeface="+mj-cs"/>
              </a:defRPr>
            </a:lvl1pPr>
          </a:lstStyle>
          <a:p>
            <a:pPr algn="ctr"/>
            <a:r>
              <a:rPr lang="es-AR" dirty="0" smtClean="0"/>
              <a:t>RESPONSABILIDAD DE ADMINISTRADORES Y SOCIOS</a:t>
            </a:r>
            <a:endParaRPr lang="es-AR" dirty="0"/>
          </a:p>
        </p:txBody>
      </p:sp>
      <p:sp>
        <p:nvSpPr>
          <p:cNvPr id="2049" name="Rectangle 1"/>
          <p:cNvSpPr>
            <a:spLocks noChangeArrowheads="1"/>
          </p:cNvSpPr>
          <p:nvPr/>
        </p:nvSpPr>
        <p:spPr bwMode="auto">
          <a:xfrm>
            <a:off x="1611068" y="1712688"/>
            <a:ext cx="7663543"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s-AR" sz="1600" dirty="0" smtClean="0"/>
              <a:t>Los socios, los administradores y quienes actúen como tales en la gestión social responderán ilimitada y solidariamente por el pasivo, social y los perjuicios causados. </a:t>
            </a:r>
            <a:endParaRPr lang="es-ES" sz="1600" dirty="0" smtClean="0"/>
          </a:p>
        </p:txBody>
      </p:sp>
      <p:sp>
        <p:nvSpPr>
          <p:cNvPr id="6" name="Flecha doblada hacia arriba 41"/>
          <p:cNvSpPr/>
          <p:nvPr/>
        </p:nvSpPr>
        <p:spPr>
          <a:xfrm rot="5400000">
            <a:off x="1088114" y="1642870"/>
            <a:ext cx="566070"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5841" name="Rectangle 1"/>
          <p:cNvSpPr>
            <a:spLocks noChangeArrowheads="1"/>
          </p:cNvSpPr>
          <p:nvPr/>
        </p:nvSpPr>
        <p:spPr bwMode="auto">
          <a:xfrm>
            <a:off x="1669141" y="3106056"/>
            <a:ext cx="9724573"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AR" sz="1600" b="0" i="0" u="none" strike="noStrike" cap="none" normalizeH="0" baseline="0" dirty="0" smtClean="0">
                <a:ln>
                  <a:noFill/>
                </a:ln>
                <a:solidFill>
                  <a:srgbClr val="000000"/>
                </a:solidFill>
                <a:effectLst/>
                <a:latin typeface="Calibri" pitchFamily="34" charset="0"/>
                <a:ea typeface="Calibri" pitchFamily="34" charset="0"/>
                <a:cs typeface="Arial" pitchFamily="34" charset="0"/>
              </a:rPr>
              <a:t>El administrador o el representante que de acuerdo con el contrato o por disposición de la ley tenga la representación de la sociedad, obliga a ésta por todos los actos que no sean notoriamente extraños al objeto social</a:t>
            </a:r>
            <a:endParaRPr kumimoji="0" lang="es-AR" sz="1600" b="0" i="0" u="none" strike="noStrike" cap="none" normalizeH="0" baseline="0" dirty="0" smtClean="0">
              <a:ln>
                <a:noFill/>
              </a:ln>
              <a:solidFill>
                <a:schemeClr val="tx1"/>
              </a:solidFill>
              <a:effectLst/>
              <a:latin typeface="Calibri" pitchFamily="34" charset="0"/>
              <a:cs typeface="Arial" pitchFamily="34" charset="0"/>
            </a:endParaRPr>
          </a:p>
        </p:txBody>
      </p:sp>
      <p:sp>
        <p:nvSpPr>
          <p:cNvPr id="10" name="Título 1"/>
          <p:cNvSpPr txBox="1">
            <a:spLocks/>
          </p:cNvSpPr>
          <p:nvPr/>
        </p:nvSpPr>
        <p:spPr>
          <a:xfrm>
            <a:off x="774911" y="2481943"/>
            <a:ext cx="2186003" cy="467286"/>
          </a:xfrm>
          <a:prstGeom prst="rect">
            <a:avLst/>
          </a:prstGeom>
          <a:solidFill>
            <a:schemeClr val="accent6">
              <a:lumMod val="40000"/>
              <a:lumOff val="60000"/>
            </a:schemeClr>
          </a:solidFill>
          <a:ln>
            <a:solidFill>
              <a:schemeClr val="tx1"/>
            </a:solidFill>
          </a:ln>
        </p:spPr>
        <p:txBody>
          <a:bodyPr vert="horz" lIns="91440" tIns="45720" rIns="91440" bIns="45720" rtlCol="0" anchor="b">
            <a:noAutofit/>
          </a:bodyPr>
          <a:lstStyle>
            <a:defPPr>
              <a:defRPr lang="es-AR"/>
            </a:defPPr>
            <a:lvl1pPr>
              <a:lnSpc>
                <a:spcPct val="90000"/>
              </a:lnSpc>
              <a:spcBef>
                <a:spcPct val="0"/>
              </a:spcBef>
              <a:buNone/>
              <a:defRPr sz="2000">
                <a:ea typeface="+mj-ea"/>
                <a:cs typeface="+mj-cs"/>
              </a:defRPr>
            </a:lvl1pPr>
          </a:lstStyle>
          <a:p>
            <a:r>
              <a:rPr lang="es-AR" dirty="0" smtClean="0"/>
              <a:t>REPRESENTACIÓN</a:t>
            </a:r>
            <a:endParaRPr lang="es-AR" dirty="0"/>
          </a:p>
        </p:txBody>
      </p:sp>
      <p:sp>
        <p:nvSpPr>
          <p:cNvPr id="11" name="Flecha doblada hacia arriba 41"/>
          <p:cNvSpPr/>
          <p:nvPr/>
        </p:nvSpPr>
        <p:spPr>
          <a:xfrm rot="5400000">
            <a:off x="-232668" y="1904129"/>
            <a:ext cx="1465953"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2" name="Flecha doblada hacia arriba 41"/>
          <p:cNvSpPr/>
          <p:nvPr/>
        </p:nvSpPr>
        <p:spPr>
          <a:xfrm rot="5400000">
            <a:off x="1095374" y="3043474"/>
            <a:ext cx="566070"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3" name="Rectangle 1"/>
          <p:cNvSpPr>
            <a:spLocks noChangeArrowheads="1"/>
          </p:cNvSpPr>
          <p:nvPr/>
        </p:nvSpPr>
        <p:spPr bwMode="auto">
          <a:xfrm>
            <a:off x="1661943" y="4448590"/>
            <a:ext cx="9724573"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indent="-342900">
              <a:buAutoNum type="arabicParenR"/>
            </a:pPr>
            <a:r>
              <a:rPr lang="es-ES" sz="1600" dirty="0" smtClean="0"/>
              <a:t>Posea participación, por cualquier título, que otorgue los votos necesarios para formar la voluntad social en las reuniones sociales o asambleas ordinarias;</a:t>
            </a:r>
          </a:p>
          <a:p>
            <a:r>
              <a:rPr lang="es-ES" sz="1600" dirty="0" smtClean="0"/>
              <a:t>2) Ejerza una influencia dominante como consecuencia de acciones, cuotas o partes de interés poseídas, o por los especiales vínculos existentes entre las sociedades.</a:t>
            </a:r>
            <a:endParaRPr lang="es-ES" sz="1600" dirty="0"/>
          </a:p>
        </p:txBody>
      </p:sp>
      <p:sp>
        <p:nvSpPr>
          <p:cNvPr id="14" name="Título 1"/>
          <p:cNvSpPr txBox="1">
            <a:spLocks/>
          </p:cNvSpPr>
          <p:nvPr/>
        </p:nvSpPr>
        <p:spPr>
          <a:xfrm>
            <a:off x="782170" y="3853519"/>
            <a:ext cx="3688229" cy="467286"/>
          </a:xfrm>
          <a:prstGeom prst="rect">
            <a:avLst/>
          </a:prstGeom>
          <a:solidFill>
            <a:schemeClr val="accent6">
              <a:lumMod val="40000"/>
              <a:lumOff val="60000"/>
            </a:schemeClr>
          </a:solidFill>
          <a:ln>
            <a:solidFill>
              <a:schemeClr val="tx1"/>
            </a:solidFill>
          </a:ln>
        </p:spPr>
        <p:txBody>
          <a:bodyPr vert="horz" lIns="91440" tIns="45720" rIns="91440" bIns="45720" rtlCol="0" anchor="b">
            <a:noAutofit/>
          </a:bodyPr>
          <a:lstStyle>
            <a:defPPr>
              <a:defRPr lang="es-AR"/>
            </a:defPPr>
            <a:lvl1pPr>
              <a:lnSpc>
                <a:spcPct val="90000"/>
              </a:lnSpc>
              <a:spcBef>
                <a:spcPct val="0"/>
              </a:spcBef>
              <a:buNone/>
              <a:defRPr sz="2000">
                <a:ea typeface="+mj-ea"/>
                <a:cs typeface="+mj-cs"/>
              </a:defRPr>
            </a:lvl1pPr>
          </a:lstStyle>
          <a:p>
            <a:r>
              <a:rPr lang="es-AR" dirty="0" smtClean="0"/>
              <a:t>SOCIEDADES CONTROLADAS</a:t>
            </a:r>
            <a:endParaRPr lang="es-AR" dirty="0"/>
          </a:p>
        </p:txBody>
      </p:sp>
      <p:sp>
        <p:nvSpPr>
          <p:cNvPr id="15" name="Flecha doblada hacia arriba 41"/>
          <p:cNvSpPr/>
          <p:nvPr/>
        </p:nvSpPr>
        <p:spPr>
          <a:xfrm rot="5400000">
            <a:off x="1102634" y="4415050"/>
            <a:ext cx="566070"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6" name="Rectangle 1"/>
          <p:cNvSpPr>
            <a:spLocks noChangeArrowheads="1"/>
          </p:cNvSpPr>
          <p:nvPr/>
        </p:nvSpPr>
        <p:spPr bwMode="auto">
          <a:xfrm>
            <a:off x="1632859" y="6422508"/>
            <a:ext cx="9724573"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s-ES" sz="1600" dirty="0" smtClean="0"/>
              <a:t>Se consideran sociedades vinculadas, cuando una participe en mas del diez por ciento (10%) del capital de otra.</a:t>
            </a:r>
            <a:endParaRPr lang="es-ES" sz="1600" dirty="0"/>
          </a:p>
        </p:txBody>
      </p:sp>
      <p:sp>
        <p:nvSpPr>
          <p:cNvPr id="17" name="Título 1"/>
          <p:cNvSpPr txBox="1">
            <a:spLocks/>
          </p:cNvSpPr>
          <p:nvPr/>
        </p:nvSpPr>
        <p:spPr>
          <a:xfrm>
            <a:off x="782172" y="5667769"/>
            <a:ext cx="3238286" cy="467286"/>
          </a:xfrm>
          <a:prstGeom prst="rect">
            <a:avLst/>
          </a:prstGeom>
          <a:solidFill>
            <a:schemeClr val="accent6">
              <a:lumMod val="40000"/>
              <a:lumOff val="60000"/>
            </a:schemeClr>
          </a:solidFill>
          <a:ln>
            <a:solidFill>
              <a:schemeClr val="tx1"/>
            </a:solidFill>
          </a:ln>
        </p:spPr>
        <p:txBody>
          <a:bodyPr vert="horz" lIns="91440" tIns="45720" rIns="91440" bIns="45720" rtlCol="0" anchor="b">
            <a:noAutofit/>
          </a:bodyPr>
          <a:lstStyle>
            <a:defPPr>
              <a:defRPr lang="es-AR"/>
            </a:defPPr>
            <a:lvl1pPr>
              <a:lnSpc>
                <a:spcPct val="90000"/>
              </a:lnSpc>
              <a:spcBef>
                <a:spcPct val="0"/>
              </a:spcBef>
              <a:buNone/>
              <a:defRPr sz="2000">
                <a:ea typeface="+mj-ea"/>
                <a:cs typeface="+mj-cs"/>
              </a:defRPr>
            </a:lvl1pPr>
          </a:lstStyle>
          <a:p>
            <a:r>
              <a:rPr lang="es-AR" dirty="0" smtClean="0"/>
              <a:t>SOCIEDADES VINCULADAS</a:t>
            </a:r>
            <a:endParaRPr lang="es-AR" dirty="0"/>
          </a:p>
        </p:txBody>
      </p:sp>
      <p:sp>
        <p:nvSpPr>
          <p:cNvPr id="18" name="Flecha doblada hacia arriba 41"/>
          <p:cNvSpPr/>
          <p:nvPr/>
        </p:nvSpPr>
        <p:spPr>
          <a:xfrm rot="5400000">
            <a:off x="1102634" y="6229300"/>
            <a:ext cx="566070"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9" name="Flecha doblada hacia arriba 41"/>
          <p:cNvSpPr/>
          <p:nvPr/>
        </p:nvSpPr>
        <p:spPr>
          <a:xfrm rot="5400000">
            <a:off x="-185505" y="3293858"/>
            <a:ext cx="1357118"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0" name="Flecha doblada hacia arriba 41"/>
          <p:cNvSpPr/>
          <p:nvPr/>
        </p:nvSpPr>
        <p:spPr>
          <a:xfrm rot="5400000">
            <a:off x="-428630" y="4857761"/>
            <a:ext cx="1857885"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Tree>
    <p:extLst>
      <p:ext uri="{BB962C8B-B14F-4D97-AF65-F5344CB8AC3E}">
        <p14:creationId xmlns:p14="http://schemas.microsoft.com/office/powerpoint/2010/main" val="3656456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7" name="Subtítulo 2"/>
          <p:cNvSpPr txBox="1">
            <a:spLocks/>
          </p:cNvSpPr>
          <p:nvPr/>
        </p:nvSpPr>
        <p:spPr>
          <a:xfrm>
            <a:off x="48230" y="210932"/>
            <a:ext cx="11113256" cy="730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AR" u="sng" dirty="0" smtClean="0"/>
              <a:t>SOCIEDADES COMERCIALES – SOCIEDADES EN PARTICULAR</a:t>
            </a:r>
            <a:endParaRPr lang="es-AR" u="sng" dirty="0"/>
          </a:p>
        </p:txBody>
      </p:sp>
      <p:sp>
        <p:nvSpPr>
          <p:cNvPr id="8" name="Flecha doblada hacia arriba 41"/>
          <p:cNvSpPr/>
          <p:nvPr/>
        </p:nvSpPr>
        <p:spPr>
          <a:xfrm rot="5400000">
            <a:off x="366047" y="3206743"/>
            <a:ext cx="57331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9" name="Título 1"/>
          <p:cNvSpPr txBox="1">
            <a:spLocks/>
          </p:cNvSpPr>
          <p:nvPr/>
        </p:nvSpPr>
        <p:spPr>
          <a:xfrm>
            <a:off x="767653" y="892657"/>
            <a:ext cx="2483547" cy="467286"/>
          </a:xfrm>
          <a:prstGeom prst="rect">
            <a:avLst/>
          </a:prstGeom>
          <a:solidFill>
            <a:schemeClr val="accent6">
              <a:lumMod val="40000"/>
              <a:lumOff val="60000"/>
            </a:schemeClr>
          </a:solidFill>
          <a:ln>
            <a:solidFill>
              <a:schemeClr val="tx1"/>
            </a:solidFill>
          </a:ln>
        </p:spPr>
        <p:txBody>
          <a:bodyPr vert="horz" lIns="91440" tIns="45720" rIns="91440" bIns="45720" rtlCol="0" anchor="b">
            <a:noAutofit/>
          </a:bodyPr>
          <a:lstStyle>
            <a:defPPr>
              <a:defRPr lang="es-AR"/>
            </a:defPPr>
            <a:lvl1pPr>
              <a:lnSpc>
                <a:spcPct val="90000"/>
              </a:lnSpc>
              <a:spcBef>
                <a:spcPct val="0"/>
              </a:spcBef>
              <a:buNone/>
              <a:defRPr sz="2000">
                <a:ea typeface="+mj-ea"/>
                <a:cs typeface="+mj-cs"/>
              </a:defRPr>
            </a:lvl1pPr>
          </a:lstStyle>
          <a:p>
            <a:r>
              <a:rPr lang="es-AR" dirty="0" smtClean="0"/>
              <a:t>SOCIEDAD COLECTIVA</a:t>
            </a:r>
            <a:endParaRPr lang="es-AR" dirty="0"/>
          </a:p>
        </p:txBody>
      </p:sp>
      <p:sp>
        <p:nvSpPr>
          <p:cNvPr id="6" name="Flecha doblada hacia arriba 41"/>
          <p:cNvSpPr/>
          <p:nvPr/>
        </p:nvSpPr>
        <p:spPr>
          <a:xfrm rot="5400000">
            <a:off x="-131093" y="4240906"/>
            <a:ext cx="1582111"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0" name="Título 1"/>
          <p:cNvSpPr txBox="1">
            <a:spLocks/>
          </p:cNvSpPr>
          <p:nvPr/>
        </p:nvSpPr>
        <p:spPr>
          <a:xfrm>
            <a:off x="774913" y="1422421"/>
            <a:ext cx="5074344" cy="467286"/>
          </a:xfrm>
          <a:prstGeom prst="rect">
            <a:avLst/>
          </a:prstGeom>
          <a:solidFill>
            <a:schemeClr val="accent6">
              <a:lumMod val="40000"/>
              <a:lumOff val="60000"/>
            </a:schemeClr>
          </a:solidFill>
          <a:ln>
            <a:solidFill>
              <a:schemeClr val="tx1"/>
            </a:solidFill>
          </a:ln>
        </p:spPr>
        <p:txBody>
          <a:bodyPr vert="horz" lIns="91440" tIns="45720" rIns="91440" bIns="45720" rtlCol="0" anchor="b">
            <a:noAutofit/>
          </a:bodyPr>
          <a:lstStyle>
            <a:defPPr>
              <a:defRPr lang="es-AR"/>
            </a:defPPr>
            <a:lvl1pPr>
              <a:lnSpc>
                <a:spcPct val="90000"/>
              </a:lnSpc>
              <a:spcBef>
                <a:spcPct val="0"/>
              </a:spcBef>
              <a:buNone/>
              <a:defRPr sz="2000">
                <a:ea typeface="+mj-ea"/>
                <a:cs typeface="+mj-cs"/>
              </a:defRPr>
            </a:lvl1pPr>
          </a:lstStyle>
          <a:p>
            <a:r>
              <a:rPr lang="es-AR" dirty="0" smtClean="0"/>
              <a:t>SOCIEDAD DE RESPONSABILIDAD LIMITADA</a:t>
            </a:r>
            <a:endParaRPr lang="es-AR" dirty="0"/>
          </a:p>
        </p:txBody>
      </p:sp>
      <p:sp>
        <p:nvSpPr>
          <p:cNvPr id="11" name="Flecha doblada hacia arriba 41"/>
          <p:cNvSpPr/>
          <p:nvPr/>
        </p:nvSpPr>
        <p:spPr>
          <a:xfrm rot="5400000">
            <a:off x="373308" y="5275016"/>
            <a:ext cx="57331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2" name="Título 1"/>
          <p:cNvSpPr txBox="1">
            <a:spLocks/>
          </p:cNvSpPr>
          <p:nvPr/>
        </p:nvSpPr>
        <p:spPr>
          <a:xfrm>
            <a:off x="774913" y="1944925"/>
            <a:ext cx="2483547" cy="467286"/>
          </a:xfrm>
          <a:prstGeom prst="rect">
            <a:avLst/>
          </a:prstGeom>
          <a:solidFill>
            <a:schemeClr val="accent6">
              <a:lumMod val="40000"/>
              <a:lumOff val="60000"/>
            </a:schemeClr>
          </a:solidFill>
          <a:ln>
            <a:solidFill>
              <a:schemeClr val="tx1"/>
            </a:solidFill>
          </a:ln>
        </p:spPr>
        <p:txBody>
          <a:bodyPr vert="horz" lIns="91440" tIns="45720" rIns="91440" bIns="45720" rtlCol="0" anchor="b">
            <a:noAutofit/>
          </a:bodyPr>
          <a:lstStyle>
            <a:defPPr>
              <a:defRPr lang="es-AR"/>
            </a:defPPr>
            <a:lvl1pPr>
              <a:lnSpc>
                <a:spcPct val="90000"/>
              </a:lnSpc>
              <a:spcBef>
                <a:spcPct val="0"/>
              </a:spcBef>
              <a:buNone/>
              <a:defRPr sz="2000">
                <a:ea typeface="+mj-ea"/>
                <a:cs typeface="+mj-cs"/>
              </a:defRPr>
            </a:lvl1pPr>
          </a:lstStyle>
          <a:p>
            <a:r>
              <a:rPr lang="es-AR" dirty="0" smtClean="0"/>
              <a:t>SOCIEDAD ANÓNIMA</a:t>
            </a:r>
            <a:endParaRPr lang="es-AR" dirty="0"/>
          </a:p>
        </p:txBody>
      </p:sp>
      <p:sp>
        <p:nvSpPr>
          <p:cNvPr id="13" name="Subtítulo 2"/>
          <p:cNvSpPr txBox="1">
            <a:spLocks/>
          </p:cNvSpPr>
          <p:nvPr/>
        </p:nvSpPr>
        <p:spPr>
          <a:xfrm>
            <a:off x="70004" y="2671058"/>
            <a:ext cx="3935939" cy="551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AR" u="sng" dirty="0" smtClean="0"/>
              <a:t>SOCIEDADES COLECTIVA</a:t>
            </a:r>
            <a:endParaRPr lang="es-AR" u="sng" dirty="0"/>
          </a:p>
        </p:txBody>
      </p:sp>
      <p:sp>
        <p:nvSpPr>
          <p:cNvPr id="14" name="Rectangle 4"/>
          <p:cNvSpPr>
            <a:spLocks noChangeArrowheads="1"/>
          </p:cNvSpPr>
          <p:nvPr/>
        </p:nvSpPr>
        <p:spPr bwMode="auto">
          <a:xfrm>
            <a:off x="892666" y="3428144"/>
            <a:ext cx="35197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CARACTERIZACIÓN</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5" name="Flecha doblada hacia arriba 44"/>
          <p:cNvSpPr/>
          <p:nvPr/>
        </p:nvSpPr>
        <p:spPr>
          <a:xfrm rot="5400000">
            <a:off x="3358299" y="3721567"/>
            <a:ext cx="53066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Flecha doblada hacia arriba 44"/>
          <p:cNvSpPr/>
          <p:nvPr/>
        </p:nvSpPr>
        <p:spPr>
          <a:xfrm rot="5400000">
            <a:off x="3351045" y="4193275"/>
            <a:ext cx="53066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Rectangle 4"/>
          <p:cNvSpPr>
            <a:spLocks noChangeArrowheads="1"/>
          </p:cNvSpPr>
          <p:nvPr/>
        </p:nvSpPr>
        <p:spPr bwMode="auto">
          <a:xfrm>
            <a:off x="3802726" y="4364318"/>
            <a:ext cx="35197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SOLIDARIA</a:t>
            </a:r>
          </a:p>
        </p:txBody>
      </p:sp>
      <p:sp>
        <p:nvSpPr>
          <p:cNvPr id="18" name="Rectangle 4"/>
          <p:cNvSpPr>
            <a:spLocks noChangeArrowheads="1"/>
          </p:cNvSpPr>
          <p:nvPr/>
        </p:nvSpPr>
        <p:spPr bwMode="auto">
          <a:xfrm>
            <a:off x="3809986" y="3921626"/>
            <a:ext cx="35197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SUBSIDIARIA</a:t>
            </a:r>
          </a:p>
        </p:txBody>
      </p:sp>
      <p:sp>
        <p:nvSpPr>
          <p:cNvPr id="19" name="Rectangle 4"/>
          <p:cNvSpPr>
            <a:spLocks noChangeArrowheads="1"/>
          </p:cNvSpPr>
          <p:nvPr/>
        </p:nvSpPr>
        <p:spPr bwMode="auto">
          <a:xfrm>
            <a:off x="3788217" y="3406363"/>
            <a:ext cx="35197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ILIMITADA</a:t>
            </a:r>
          </a:p>
        </p:txBody>
      </p:sp>
      <p:sp>
        <p:nvSpPr>
          <p:cNvPr id="20" name="8 Flecha derecha"/>
          <p:cNvSpPr/>
          <p:nvPr/>
        </p:nvSpPr>
        <p:spPr>
          <a:xfrm>
            <a:off x="3431416" y="3477305"/>
            <a:ext cx="385841" cy="209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Rectangle 4"/>
          <p:cNvSpPr>
            <a:spLocks noChangeArrowheads="1"/>
          </p:cNvSpPr>
          <p:nvPr/>
        </p:nvSpPr>
        <p:spPr bwMode="auto">
          <a:xfrm>
            <a:off x="899926" y="4959374"/>
            <a:ext cx="20900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DENOMINACIÓN</a:t>
            </a:r>
          </a:p>
        </p:txBody>
      </p:sp>
      <p:sp>
        <p:nvSpPr>
          <p:cNvPr id="22" name="8 Flecha derecha"/>
          <p:cNvSpPr/>
          <p:nvPr/>
        </p:nvSpPr>
        <p:spPr>
          <a:xfrm>
            <a:off x="2916159" y="5023076"/>
            <a:ext cx="385841" cy="209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3" name="Rectangle 4"/>
          <p:cNvSpPr>
            <a:spLocks noChangeArrowheads="1"/>
          </p:cNvSpPr>
          <p:nvPr/>
        </p:nvSpPr>
        <p:spPr bwMode="auto">
          <a:xfrm>
            <a:off x="3331024" y="4981148"/>
            <a:ext cx="46518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SIGLA S.C. O NOMBRE PROPIO + Y CIA.</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4" name="Rectangle 4"/>
          <p:cNvSpPr>
            <a:spLocks noChangeArrowheads="1"/>
          </p:cNvSpPr>
          <p:nvPr/>
        </p:nvSpPr>
        <p:spPr bwMode="auto">
          <a:xfrm>
            <a:off x="892672" y="5489138"/>
            <a:ext cx="27794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ADMINISTRACIÓN</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5" name="8 Flecha derecha"/>
          <p:cNvSpPr/>
          <p:nvPr/>
        </p:nvSpPr>
        <p:spPr>
          <a:xfrm>
            <a:off x="3039531" y="5523812"/>
            <a:ext cx="385841" cy="209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6" name="Rectangle 4"/>
          <p:cNvSpPr>
            <a:spLocks noChangeArrowheads="1"/>
          </p:cNvSpPr>
          <p:nvPr/>
        </p:nvSpPr>
        <p:spPr bwMode="auto">
          <a:xfrm>
            <a:off x="3454396" y="5481884"/>
            <a:ext cx="15675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CONTRATO</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7" name="Flecha doblada hacia arriba 44"/>
          <p:cNvSpPr/>
          <p:nvPr/>
        </p:nvSpPr>
        <p:spPr>
          <a:xfrm rot="5400000">
            <a:off x="3822753" y="5898673"/>
            <a:ext cx="53066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8" name="Rectangle 4"/>
          <p:cNvSpPr>
            <a:spLocks noChangeArrowheads="1"/>
          </p:cNvSpPr>
          <p:nvPr/>
        </p:nvSpPr>
        <p:spPr bwMode="auto">
          <a:xfrm>
            <a:off x="4274434" y="6069716"/>
            <a:ext cx="14587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SILENCIO</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9" name="8 Flecha derecha"/>
          <p:cNvSpPr/>
          <p:nvPr/>
        </p:nvSpPr>
        <p:spPr>
          <a:xfrm>
            <a:off x="5615769" y="6111632"/>
            <a:ext cx="385841" cy="209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0" name="Rectangle 4"/>
          <p:cNvSpPr>
            <a:spLocks noChangeArrowheads="1"/>
          </p:cNvSpPr>
          <p:nvPr/>
        </p:nvSpPr>
        <p:spPr bwMode="auto">
          <a:xfrm>
            <a:off x="6030634" y="6069704"/>
            <a:ext cx="38971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INDISTINTA</a:t>
            </a:r>
          </a:p>
        </p:txBody>
      </p:sp>
    </p:spTree>
    <p:extLst>
      <p:ext uri="{BB962C8B-B14F-4D97-AF65-F5344CB8AC3E}">
        <p14:creationId xmlns:p14="http://schemas.microsoft.com/office/powerpoint/2010/main" val="3656456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Flecha doblada hacia arriba 41"/>
          <p:cNvSpPr/>
          <p:nvPr/>
        </p:nvSpPr>
        <p:spPr>
          <a:xfrm rot="5400000">
            <a:off x="366047" y="695821"/>
            <a:ext cx="57331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0" name="Flecha doblada hacia arriba 41"/>
          <p:cNvSpPr/>
          <p:nvPr/>
        </p:nvSpPr>
        <p:spPr>
          <a:xfrm rot="5400000">
            <a:off x="-131093" y="1729984"/>
            <a:ext cx="1582111"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1" name="Flecha doblada hacia arriba 41"/>
          <p:cNvSpPr/>
          <p:nvPr/>
        </p:nvSpPr>
        <p:spPr>
          <a:xfrm rot="5400000">
            <a:off x="373308" y="2764094"/>
            <a:ext cx="57331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2" name="Subtítulo 2"/>
          <p:cNvSpPr txBox="1">
            <a:spLocks/>
          </p:cNvSpPr>
          <p:nvPr/>
        </p:nvSpPr>
        <p:spPr>
          <a:xfrm>
            <a:off x="70004" y="160136"/>
            <a:ext cx="10031939" cy="551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AR" u="sng" dirty="0" smtClean="0"/>
              <a:t>SOCIEDADES DE RESPONSABILIDAD LIMITADA (S.R.L.)</a:t>
            </a:r>
            <a:endParaRPr lang="es-AR" u="sng" dirty="0"/>
          </a:p>
        </p:txBody>
      </p:sp>
      <p:sp>
        <p:nvSpPr>
          <p:cNvPr id="13" name="Rectangle 4"/>
          <p:cNvSpPr>
            <a:spLocks noChangeArrowheads="1"/>
          </p:cNvSpPr>
          <p:nvPr/>
        </p:nvSpPr>
        <p:spPr bwMode="auto">
          <a:xfrm>
            <a:off x="892666" y="917222"/>
            <a:ext cx="35197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CARACTERIZACIÓN</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4" name="Flecha doblada hacia arriba 44"/>
          <p:cNvSpPr/>
          <p:nvPr/>
        </p:nvSpPr>
        <p:spPr>
          <a:xfrm rot="5400000">
            <a:off x="3358299" y="1210645"/>
            <a:ext cx="53066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Flecha doblada hacia arriba 44"/>
          <p:cNvSpPr/>
          <p:nvPr/>
        </p:nvSpPr>
        <p:spPr>
          <a:xfrm rot="5400000">
            <a:off x="3351045" y="1682353"/>
            <a:ext cx="53066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Rectangle 4"/>
          <p:cNvSpPr>
            <a:spLocks noChangeArrowheads="1"/>
          </p:cNvSpPr>
          <p:nvPr/>
        </p:nvSpPr>
        <p:spPr bwMode="auto">
          <a:xfrm>
            <a:off x="3802726" y="1853396"/>
            <a:ext cx="35197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50 SOCIOS MÁXIMO</a:t>
            </a:r>
          </a:p>
        </p:txBody>
      </p:sp>
      <p:sp>
        <p:nvSpPr>
          <p:cNvPr id="17" name="Rectangle 4"/>
          <p:cNvSpPr>
            <a:spLocks noChangeArrowheads="1"/>
          </p:cNvSpPr>
          <p:nvPr/>
        </p:nvSpPr>
        <p:spPr bwMode="auto">
          <a:xfrm>
            <a:off x="3809986" y="1410704"/>
            <a:ext cx="35197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RESPONSABILIDAD LIMITADA</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8" name="Rectangle 4"/>
          <p:cNvSpPr>
            <a:spLocks noChangeArrowheads="1"/>
          </p:cNvSpPr>
          <p:nvPr/>
        </p:nvSpPr>
        <p:spPr bwMode="auto">
          <a:xfrm>
            <a:off x="3788216" y="895441"/>
            <a:ext cx="40494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CAPITAL DIVIDIDO</a:t>
            </a:r>
            <a:r>
              <a:rPr kumimoji="0" lang="es-ES" altLang="es-AR" sz="1800" b="0" i="0" u="none" strike="noStrike" cap="none" normalizeH="0" dirty="0" smtClean="0">
                <a:ln>
                  <a:noFill/>
                </a:ln>
                <a:solidFill>
                  <a:schemeClr val="tx1"/>
                </a:solidFill>
                <a:effectLst/>
                <a:latin typeface="Arial" panose="020B0604020202020204" pitchFamily="34" charset="0"/>
                <a:cs typeface="Arial" panose="020B0604020202020204" pitchFamily="34" charset="0"/>
              </a:rPr>
              <a:t> EN CUOTAS</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9" name="8 Flecha derecha"/>
          <p:cNvSpPr/>
          <p:nvPr/>
        </p:nvSpPr>
        <p:spPr>
          <a:xfrm>
            <a:off x="3431416" y="966383"/>
            <a:ext cx="385841" cy="209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Rectangle 4"/>
          <p:cNvSpPr>
            <a:spLocks noChangeArrowheads="1"/>
          </p:cNvSpPr>
          <p:nvPr/>
        </p:nvSpPr>
        <p:spPr bwMode="auto">
          <a:xfrm>
            <a:off x="899926" y="2448452"/>
            <a:ext cx="20900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DENOMINACIÓN</a:t>
            </a:r>
          </a:p>
        </p:txBody>
      </p:sp>
      <p:sp>
        <p:nvSpPr>
          <p:cNvPr id="21" name="8 Flecha derecha"/>
          <p:cNvSpPr/>
          <p:nvPr/>
        </p:nvSpPr>
        <p:spPr>
          <a:xfrm>
            <a:off x="2916159" y="2512154"/>
            <a:ext cx="385841" cy="209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Rectangle 4"/>
          <p:cNvSpPr>
            <a:spLocks noChangeArrowheads="1"/>
          </p:cNvSpPr>
          <p:nvPr/>
        </p:nvSpPr>
        <p:spPr bwMode="auto">
          <a:xfrm>
            <a:off x="3331024" y="2470226"/>
            <a:ext cx="46518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SIGLA S.R.L.</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3" name="Rectangle 4"/>
          <p:cNvSpPr>
            <a:spLocks noChangeArrowheads="1"/>
          </p:cNvSpPr>
          <p:nvPr/>
        </p:nvSpPr>
        <p:spPr bwMode="auto">
          <a:xfrm>
            <a:off x="892672" y="2978216"/>
            <a:ext cx="27794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CAPITAL</a:t>
            </a:r>
            <a:r>
              <a:rPr kumimoji="0" lang="es-ES" altLang="es-AR" sz="1800" b="0" i="0" u="none" strike="noStrike" cap="none" normalizeH="0" dirty="0" smtClean="0">
                <a:ln>
                  <a:noFill/>
                </a:ln>
                <a:solidFill>
                  <a:schemeClr val="tx1"/>
                </a:solidFill>
                <a:effectLst/>
                <a:latin typeface="Arial" panose="020B0604020202020204" pitchFamily="34" charset="0"/>
                <a:cs typeface="Arial" panose="020B0604020202020204" pitchFamily="34" charset="0"/>
              </a:rPr>
              <a:t> Y CUOTAS</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6" name="Flecha doblada hacia arriba 44"/>
          <p:cNvSpPr/>
          <p:nvPr/>
        </p:nvSpPr>
        <p:spPr>
          <a:xfrm rot="5400000">
            <a:off x="1616625" y="3445807"/>
            <a:ext cx="53066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7" name="Rectangle 4"/>
          <p:cNvSpPr>
            <a:spLocks noChangeArrowheads="1"/>
          </p:cNvSpPr>
          <p:nvPr/>
        </p:nvSpPr>
        <p:spPr bwMode="auto">
          <a:xfrm>
            <a:off x="2068306" y="3616850"/>
            <a:ext cx="47969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CUOTAS: MULTIPLO DE $ 10</a:t>
            </a:r>
          </a:p>
        </p:txBody>
      </p:sp>
      <p:sp>
        <p:nvSpPr>
          <p:cNvPr id="30" name="Rectangle 4"/>
          <p:cNvSpPr>
            <a:spLocks noChangeArrowheads="1"/>
          </p:cNvSpPr>
          <p:nvPr/>
        </p:nvSpPr>
        <p:spPr bwMode="auto">
          <a:xfrm>
            <a:off x="7540083" y="1425236"/>
            <a:ext cx="48551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INTEGRACIÓN DE CUOTAS SUSCRIPTAS</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31" name="8 Flecha derecha"/>
          <p:cNvSpPr/>
          <p:nvPr/>
        </p:nvSpPr>
        <p:spPr>
          <a:xfrm>
            <a:off x="7234112" y="1474367"/>
            <a:ext cx="385841" cy="209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2" name="Rectangle 4"/>
          <p:cNvSpPr>
            <a:spLocks noChangeArrowheads="1"/>
          </p:cNvSpPr>
          <p:nvPr/>
        </p:nvSpPr>
        <p:spPr bwMode="auto">
          <a:xfrm>
            <a:off x="2075566" y="4001474"/>
            <a:ext cx="47969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SUCRIPCIÓN ÍNTEGRA EN LA  APERTURA</a:t>
            </a:r>
          </a:p>
        </p:txBody>
      </p:sp>
      <p:sp>
        <p:nvSpPr>
          <p:cNvPr id="33" name="Flecha doblada hacia arriba 44"/>
          <p:cNvSpPr/>
          <p:nvPr/>
        </p:nvSpPr>
        <p:spPr>
          <a:xfrm rot="5400000">
            <a:off x="1609371" y="3801403"/>
            <a:ext cx="53066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Rectangle 4"/>
          <p:cNvSpPr>
            <a:spLocks noChangeArrowheads="1"/>
          </p:cNvSpPr>
          <p:nvPr/>
        </p:nvSpPr>
        <p:spPr bwMode="auto">
          <a:xfrm>
            <a:off x="2068312" y="4400612"/>
            <a:ext cx="47969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APORTES EN DINERO</a:t>
            </a:r>
          </a:p>
        </p:txBody>
      </p:sp>
      <p:sp>
        <p:nvSpPr>
          <p:cNvPr id="35" name="Flecha doblada hacia arriba 44"/>
          <p:cNvSpPr/>
          <p:nvPr/>
        </p:nvSpPr>
        <p:spPr>
          <a:xfrm rot="5400000">
            <a:off x="1616631" y="4200541"/>
            <a:ext cx="53066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6" name="Rectangle 4"/>
          <p:cNvSpPr>
            <a:spLocks noChangeArrowheads="1"/>
          </p:cNvSpPr>
          <p:nvPr/>
        </p:nvSpPr>
        <p:spPr bwMode="auto">
          <a:xfrm>
            <a:off x="2061058" y="4799750"/>
            <a:ext cx="47969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APORTES EN ESPECIE</a:t>
            </a:r>
          </a:p>
        </p:txBody>
      </p:sp>
      <p:sp>
        <p:nvSpPr>
          <p:cNvPr id="37" name="Flecha doblada hacia arriba 44"/>
          <p:cNvSpPr/>
          <p:nvPr/>
        </p:nvSpPr>
        <p:spPr>
          <a:xfrm rot="5400000">
            <a:off x="1609377" y="4599679"/>
            <a:ext cx="53066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8" name="Rectangle 4"/>
          <p:cNvSpPr>
            <a:spLocks noChangeArrowheads="1"/>
          </p:cNvSpPr>
          <p:nvPr/>
        </p:nvSpPr>
        <p:spPr bwMode="auto">
          <a:xfrm>
            <a:off x="2061058" y="5206142"/>
            <a:ext cx="60088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GARANTÍA EN LA INTEGRACIÓN DE APORTES</a:t>
            </a:r>
          </a:p>
        </p:txBody>
      </p:sp>
      <p:sp>
        <p:nvSpPr>
          <p:cNvPr id="39" name="Flecha doblada hacia arriba 44"/>
          <p:cNvSpPr/>
          <p:nvPr/>
        </p:nvSpPr>
        <p:spPr>
          <a:xfrm rot="5400000">
            <a:off x="1609377" y="5006071"/>
            <a:ext cx="53066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0" name="8 Flecha derecha"/>
          <p:cNvSpPr/>
          <p:nvPr/>
        </p:nvSpPr>
        <p:spPr>
          <a:xfrm>
            <a:off x="7284912" y="5255338"/>
            <a:ext cx="385841" cy="209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1" name="Rectangle 4"/>
          <p:cNvSpPr>
            <a:spLocks noChangeArrowheads="1"/>
          </p:cNvSpPr>
          <p:nvPr/>
        </p:nvSpPr>
        <p:spPr bwMode="auto">
          <a:xfrm>
            <a:off x="7757915" y="4937632"/>
            <a:ext cx="3969628" cy="872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buFont typeface="Arial" pitchFamily="34" charset="0"/>
              <a:buChar char="•"/>
            </a:pPr>
            <a:r>
              <a:rPr lang="es-ES" altLang="es-AR" dirty="0" smtClean="0">
                <a:latin typeface="Arial" panose="020B0604020202020204" pitchFamily="34" charset="0"/>
                <a:cs typeface="Arial" panose="020B0604020202020204" pitchFamily="34" charset="0"/>
              </a:rPr>
              <a:t>SOLIDARIA</a:t>
            </a:r>
          </a:p>
          <a:p>
            <a:pPr lvl="0" eaLnBrk="0" fontAlgn="base" hangingPunct="0">
              <a:lnSpc>
                <a:spcPct val="150000"/>
              </a:lnSpc>
              <a:spcBef>
                <a:spcPct val="0"/>
              </a:spcBef>
              <a:spcAft>
                <a:spcPct val="0"/>
              </a:spcAft>
              <a:buFont typeface="Arial" pitchFamily="34" charset="0"/>
              <a:buChar char="•"/>
            </a:pPr>
            <a:r>
              <a:rPr lang="es-ES" altLang="es-AR" dirty="0" smtClean="0">
                <a:latin typeface="Arial" panose="020B0604020202020204" pitchFamily="34" charset="0"/>
                <a:cs typeface="Arial" panose="020B0604020202020204" pitchFamily="34" charset="0"/>
              </a:rPr>
              <a:t>ILIMITADA</a:t>
            </a:r>
          </a:p>
        </p:txBody>
      </p:sp>
      <p:sp>
        <p:nvSpPr>
          <p:cNvPr id="43" name="Rectangle 4"/>
          <p:cNvSpPr>
            <a:spLocks noChangeArrowheads="1"/>
          </p:cNvSpPr>
          <p:nvPr/>
        </p:nvSpPr>
        <p:spPr bwMode="auto">
          <a:xfrm>
            <a:off x="2082823" y="5677874"/>
            <a:ext cx="56532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LIMITACIÓN A LA TRASMISIBILIDAD DE CUOTAS</a:t>
            </a:r>
          </a:p>
        </p:txBody>
      </p:sp>
      <p:sp>
        <p:nvSpPr>
          <p:cNvPr id="44" name="Flecha doblada hacia arriba 44"/>
          <p:cNvSpPr/>
          <p:nvPr/>
        </p:nvSpPr>
        <p:spPr>
          <a:xfrm rot="5400000">
            <a:off x="1616628" y="5477803"/>
            <a:ext cx="53066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5" name="Flecha doblada hacia arriba 44"/>
          <p:cNvSpPr/>
          <p:nvPr/>
        </p:nvSpPr>
        <p:spPr>
          <a:xfrm rot="5400000">
            <a:off x="3732082" y="5974944"/>
            <a:ext cx="320207"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6" name="Flecha doblada hacia arriba 44"/>
          <p:cNvSpPr/>
          <p:nvPr/>
        </p:nvSpPr>
        <p:spPr>
          <a:xfrm rot="5400000">
            <a:off x="3739342" y="6272484"/>
            <a:ext cx="320207"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7" name="Rectangle 4"/>
          <p:cNvSpPr>
            <a:spLocks noChangeArrowheads="1"/>
          </p:cNvSpPr>
          <p:nvPr/>
        </p:nvSpPr>
        <p:spPr bwMode="auto">
          <a:xfrm>
            <a:off x="4093024" y="6033483"/>
            <a:ext cx="44413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DERECHO DE PREFERENCIA</a:t>
            </a:r>
          </a:p>
        </p:txBody>
      </p:sp>
      <p:sp>
        <p:nvSpPr>
          <p:cNvPr id="48" name="Rectangle 4"/>
          <p:cNvSpPr>
            <a:spLocks noChangeArrowheads="1"/>
          </p:cNvSpPr>
          <p:nvPr/>
        </p:nvSpPr>
        <p:spPr bwMode="auto">
          <a:xfrm>
            <a:off x="4085771" y="6360051"/>
            <a:ext cx="23077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PROCEDIMIENTO</a:t>
            </a:r>
          </a:p>
        </p:txBody>
      </p:sp>
    </p:spTree>
    <p:extLst>
      <p:ext uri="{BB962C8B-B14F-4D97-AF65-F5344CB8AC3E}">
        <p14:creationId xmlns:p14="http://schemas.microsoft.com/office/powerpoint/2010/main" val="3656456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Flecha doblada hacia arriba 41"/>
          <p:cNvSpPr/>
          <p:nvPr/>
        </p:nvSpPr>
        <p:spPr>
          <a:xfrm rot="5400000">
            <a:off x="366047" y="695821"/>
            <a:ext cx="57331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0" name="Flecha doblada hacia arriba 41"/>
          <p:cNvSpPr/>
          <p:nvPr/>
        </p:nvSpPr>
        <p:spPr>
          <a:xfrm rot="5400000">
            <a:off x="1262279" y="1831584"/>
            <a:ext cx="1582111"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2" name="Subtítulo 2"/>
          <p:cNvSpPr txBox="1">
            <a:spLocks/>
          </p:cNvSpPr>
          <p:nvPr/>
        </p:nvSpPr>
        <p:spPr>
          <a:xfrm>
            <a:off x="70005" y="160136"/>
            <a:ext cx="4182682" cy="551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AR" u="sng" dirty="0" smtClean="0"/>
              <a:t>S.R.L. ÓRGANOS SOCIALES</a:t>
            </a:r>
            <a:endParaRPr lang="es-AR" u="sng" dirty="0"/>
          </a:p>
        </p:txBody>
      </p:sp>
      <p:sp>
        <p:nvSpPr>
          <p:cNvPr id="13" name="Rectangle 4"/>
          <p:cNvSpPr>
            <a:spLocks noChangeArrowheads="1"/>
          </p:cNvSpPr>
          <p:nvPr/>
        </p:nvSpPr>
        <p:spPr bwMode="auto">
          <a:xfrm>
            <a:off x="892666" y="917222"/>
            <a:ext cx="48404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ADMINISTRACIÓN Y REPRESENTACIÓN</a:t>
            </a:r>
          </a:p>
        </p:txBody>
      </p:sp>
      <p:sp>
        <p:nvSpPr>
          <p:cNvPr id="14" name="Flecha doblada hacia arriba 44"/>
          <p:cNvSpPr/>
          <p:nvPr/>
        </p:nvSpPr>
        <p:spPr>
          <a:xfrm rot="5400000">
            <a:off x="1790750" y="1326749"/>
            <a:ext cx="53066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Flecha doblada hacia arriba 44"/>
          <p:cNvSpPr/>
          <p:nvPr/>
        </p:nvSpPr>
        <p:spPr>
          <a:xfrm rot="5400000">
            <a:off x="4599212" y="1740401"/>
            <a:ext cx="53066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Rectangle 4"/>
          <p:cNvSpPr>
            <a:spLocks noChangeArrowheads="1"/>
          </p:cNvSpPr>
          <p:nvPr/>
        </p:nvSpPr>
        <p:spPr bwMode="auto">
          <a:xfrm>
            <a:off x="5036379" y="1925958"/>
            <a:ext cx="60089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PLAZO DETERMINADO O INDETERMINADO</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7" name="Rectangle 4"/>
          <p:cNvSpPr>
            <a:spLocks noChangeArrowheads="1"/>
          </p:cNvSpPr>
          <p:nvPr/>
        </p:nvSpPr>
        <p:spPr bwMode="auto">
          <a:xfrm>
            <a:off x="2242437" y="1526808"/>
            <a:ext cx="25327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1 O MAS GERENTES</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0" name="Rectangle 4"/>
          <p:cNvSpPr>
            <a:spLocks noChangeArrowheads="1"/>
          </p:cNvSpPr>
          <p:nvPr/>
        </p:nvSpPr>
        <p:spPr bwMode="auto">
          <a:xfrm>
            <a:off x="2293298" y="2521024"/>
            <a:ext cx="24964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GERENCIA PLURAL</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30" name="Rectangle 4"/>
          <p:cNvSpPr>
            <a:spLocks noChangeArrowheads="1"/>
          </p:cNvSpPr>
          <p:nvPr/>
        </p:nvSpPr>
        <p:spPr bwMode="auto">
          <a:xfrm>
            <a:off x="4985582" y="1541340"/>
            <a:ext cx="48551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SOCIOS O NO</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31" name="8 Flecha derecha"/>
          <p:cNvSpPr/>
          <p:nvPr/>
        </p:nvSpPr>
        <p:spPr>
          <a:xfrm>
            <a:off x="4679611" y="1590471"/>
            <a:ext cx="385841" cy="209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1" name="8 Flecha derecha"/>
          <p:cNvSpPr/>
          <p:nvPr/>
        </p:nvSpPr>
        <p:spPr>
          <a:xfrm>
            <a:off x="4650585" y="2591984"/>
            <a:ext cx="385841" cy="209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2" name="Rectangle 4"/>
          <p:cNvSpPr>
            <a:spLocks noChangeArrowheads="1"/>
          </p:cNvSpPr>
          <p:nvPr/>
        </p:nvSpPr>
        <p:spPr bwMode="auto">
          <a:xfrm>
            <a:off x="5065450" y="2550056"/>
            <a:ext cx="15675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CONTRATO</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53" name="Flecha doblada hacia arriba 44"/>
          <p:cNvSpPr/>
          <p:nvPr/>
        </p:nvSpPr>
        <p:spPr>
          <a:xfrm rot="5400000">
            <a:off x="5433807" y="2966845"/>
            <a:ext cx="53066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4" name="Rectangle 4"/>
          <p:cNvSpPr>
            <a:spLocks noChangeArrowheads="1"/>
          </p:cNvSpPr>
          <p:nvPr/>
        </p:nvSpPr>
        <p:spPr bwMode="auto">
          <a:xfrm>
            <a:off x="5885488" y="3137888"/>
            <a:ext cx="14587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SILENCIO</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55" name="8 Flecha derecha"/>
          <p:cNvSpPr/>
          <p:nvPr/>
        </p:nvSpPr>
        <p:spPr>
          <a:xfrm>
            <a:off x="7226823" y="3179804"/>
            <a:ext cx="385841" cy="209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6" name="Rectangle 4"/>
          <p:cNvSpPr>
            <a:spLocks noChangeArrowheads="1"/>
          </p:cNvSpPr>
          <p:nvPr/>
        </p:nvSpPr>
        <p:spPr bwMode="auto">
          <a:xfrm>
            <a:off x="7641688" y="3137876"/>
            <a:ext cx="38971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INDISTINTA</a:t>
            </a:r>
          </a:p>
        </p:txBody>
      </p:sp>
      <p:sp>
        <p:nvSpPr>
          <p:cNvPr id="57" name="Flecha doblada hacia arriba 41"/>
          <p:cNvSpPr/>
          <p:nvPr/>
        </p:nvSpPr>
        <p:spPr>
          <a:xfrm rot="5400000">
            <a:off x="366047" y="4382377"/>
            <a:ext cx="57331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8" name="Subtítulo 2"/>
          <p:cNvSpPr txBox="1">
            <a:spLocks/>
          </p:cNvSpPr>
          <p:nvPr/>
        </p:nvSpPr>
        <p:spPr>
          <a:xfrm>
            <a:off x="70004" y="3846692"/>
            <a:ext cx="10031939" cy="551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AR" u="sng" dirty="0" smtClean="0"/>
              <a:t>SOCIEDADES ANÓNIMA (S.A.)</a:t>
            </a:r>
            <a:endParaRPr lang="es-AR" u="sng" dirty="0"/>
          </a:p>
        </p:txBody>
      </p:sp>
      <p:sp>
        <p:nvSpPr>
          <p:cNvPr id="59" name="Rectangle 4"/>
          <p:cNvSpPr>
            <a:spLocks noChangeArrowheads="1"/>
          </p:cNvSpPr>
          <p:nvPr/>
        </p:nvSpPr>
        <p:spPr bwMode="auto">
          <a:xfrm>
            <a:off x="892666" y="4603778"/>
            <a:ext cx="35197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CARACTERIZACIÓN</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60" name="Flecha doblada hacia arriba 44"/>
          <p:cNvSpPr/>
          <p:nvPr/>
        </p:nvSpPr>
        <p:spPr>
          <a:xfrm rot="5400000">
            <a:off x="3358299" y="4897201"/>
            <a:ext cx="53066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3" name="Rectangle 4"/>
          <p:cNvSpPr>
            <a:spLocks noChangeArrowheads="1"/>
          </p:cNvSpPr>
          <p:nvPr/>
        </p:nvSpPr>
        <p:spPr bwMode="auto">
          <a:xfrm>
            <a:off x="3809986" y="5097260"/>
            <a:ext cx="35197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RESPONSABILIDAD LIMITADA</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64" name="Rectangle 4"/>
          <p:cNvSpPr>
            <a:spLocks noChangeArrowheads="1"/>
          </p:cNvSpPr>
          <p:nvPr/>
        </p:nvSpPr>
        <p:spPr bwMode="auto">
          <a:xfrm>
            <a:off x="3788216" y="4581997"/>
            <a:ext cx="40494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CAPITAL DIVIDIDO</a:t>
            </a:r>
            <a:r>
              <a:rPr kumimoji="0" lang="es-ES" altLang="es-AR" sz="1800" b="0" i="0" u="none" strike="noStrike" cap="none" normalizeH="0" dirty="0" smtClean="0">
                <a:ln>
                  <a:noFill/>
                </a:ln>
                <a:solidFill>
                  <a:schemeClr val="tx1"/>
                </a:solidFill>
                <a:effectLst/>
                <a:latin typeface="Arial" panose="020B0604020202020204" pitchFamily="34" charset="0"/>
                <a:cs typeface="Arial" panose="020B0604020202020204" pitchFamily="34" charset="0"/>
              </a:rPr>
              <a:t> EN ACCIONES</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65" name="8 Flecha derecha"/>
          <p:cNvSpPr/>
          <p:nvPr/>
        </p:nvSpPr>
        <p:spPr>
          <a:xfrm>
            <a:off x="3431416" y="4652939"/>
            <a:ext cx="385841" cy="209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6" name="Rectangle 4"/>
          <p:cNvSpPr>
            <a:spLocks noChangeArrowheads="1"/>
          </p:cNvSpPr>
          <p:nvPr/>
        </p:nvSpPr>
        <p:spPr bwMode="auto">
          <a:xfrm>
            <a:off x="7540083" y="5111792"/>
            <a:ext cx="48551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INTEGRACIÓN DE ACCIONES SUSCRIPTAS</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67" name="8 Flecha derecha"/>
          <p:cNvSpPr/>
          <p:nvPr/>
        </p:nvSpPr>
        <p:spPr>
          <a:xfrm>
            <a:off x="7234112" y="5160923"/>
            <a:ext cx="385841" cy="209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8" name="Flecha doblada hacia arriba 41"/>
          <p:cNvSpPr/>
          <p:nvPr/>
        </p:nvSpPr>
        <p:spPr>
          <a:xfrm rot="5400000">
            <a:off x="64839" y="5220608"/>
            <a:ext cx="1190246"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69" name="Rectangle 4"/>
          <p:cNvSpPr>
            <a:spLocks noChangeArrowheads="1"/>
          </p:cNvSpPr>
          <p:nvPr/>
        </p:nvSpPr>
        <p:spPr bwMode="auto">
          <a:xfrm>
            <a:off x="885411" y="5728688"/>
            <a:ext cx="20900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DENOMINACIÓN</a:t>
            </a:r>
          </a:p>
        </p:txBody>
      </p:sp>
      <p:sp>
        <p:nvSpPr>
          <p:cNvPr id="70" name="8 Flecha derecha"/>
          <p:cNvSpPr/>
          <p:nvPr/>
        </p:nvSpPr>
        <p:spPr>
          <a:xfrm>
            <a:off x="2901644" y="5792390"/>
            <a:ext cx="385841" cy="209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1" name="Rectangle 4"/>
          <p:cNvSpPr>
            <a:spLocks noChangeArrowheads="1"/>
          </p:cNvSpPr>
          <p:nvPr/>
        </p:nvSpPr>
        <p:spPr bwMode="auto">
          <a:xfrm>
            <a:off x="3316509" y="5750462"/>
            <a:ext cx="46518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SIGLA S.A.</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72" name="Flecha doblada hacia arriba 44"/>
          <p:cNvSpPr/>
          <p:nvPr/>
        </p:nvSpPr>
        <p:spPr>
          <a:xfrm rot="5400000">
            <a:off x="2828527" y="6040620"/>
            <a:ext cx="53066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3" name="Rectangle 4"/>
          <p:cNvSpPr>
            <a:spLocks noChangeArrowheads="1"/>
          </p:cNvSpPr>
          <p:nvPr/>
        </p:nvSpPr>
        <p:spPr bwMode="auto">
          <a:xfrm>
            <a:off x="3280214" y="6240679"/>
            <a:ext cx="35197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UNIPERSONAL</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74" name="Rectangle 4"/>
          <p:cNvSpPr>
            <a:spLocks noChangeArrowheads="1"/>
          </p:cNvSpPr>
          <p:nvPr/>
        </p:nvSpPr>
        <p:spPr bwMode="auto">
          <a:xfrm>
            <a:off x="5442799" y="6255211"/>
            <a:ext cx="48551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SOCIEDAD</a:t>
            </a:r>
            <a:r>
              <a:rPr kumimoji="0" lang="es-ES" altLang="es-AR" sz="1800" b="0" i="0" u="none" strike="noStrike" cap="none" normalizeH="0" dirty="0" smtClean="0">
                <a:ln>
                  <a:noFill/>
                </a:ln>
                <a:solidFill>
                  <a:schemeClr val="tx1"/>
                </a:solidFill>
                <a:effectLst/>
                <a:latin typeface="Arial" panose="020B0604020202020204" pitchFamily="34" charset="0"/>
                <a:cs typeface="Arial" panose="020B0604020202020204" pitchFamily="34" charset="0"/>
              </a:rPr>
              <a:t> ANÓNIMA UNIPERSONAL</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75" name="8 Flecha derecha"/>
          <p:cNvSpPr/>
          <p:nvPr/>
        </p:nvSpPr>
        <p:spPr>
          <a:xfrm>
            <a:off x="5136828" y="6304342"/>
            <a:ext cx="385841" cy="209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656456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2" name="Flecha doblada hacia arriba 41"/>
          <p:cNvSpPr/>
          <p:nvPr/>
        </p:nvSpPr>
        <p:spPr>
          <a:xfrm rot="5400000">
            <a:off x="366047" y="695821"/>
            <a:ext cx="57331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3" name="Subtítulo 2"/>
          <p:cNvSpPr txBox="1">
            <a:spLocks/>
          </p:cNvSpPr>
          <p:nvPr/>
        </p:nvSpPr>
        <p:spPr>
          <a:xfrm>
            <a:off x="70004" y="160136"/>
            <a:ext cx="10031939" cy="551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AR" u="sng" dirty="0" smtClean="0"/>
              <a:t>SOCIEDADES ANÓNIMA (S.A.)</a:t>
            </a:r>
            <a:endParaRPr lang="es-AR" u="sng" dirty="0"/>
          </a:p>
        </p:txBody>
      </p:sp>
      <p:sp>
        <p:nvSpPr>
          <p:cNvPr id="54" name="Rectangle 4"/>
          <p:cNvSpPr>
            <a:spLocks noChangeArrowheads="1"/>
          </p:cNvSpPr>
          <p:nvPr/>
        </p:nvSpPr>
        <p:spPr bwMode="auto">
          <a:xfrm>
            <a:off x="892666" y="917222"/>
            <a:ext cx="33455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CONSTITUCIÓN Y FORMA</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57" name="Rectangle 4"/>
          <p:cNvSpPr>
            <a:spLocks noChangeArrowheads="1"/>
          </p:cNvSpPr>
          <p:nvPr/>
        </p:nvSpPr>
        <p:spPr bwMode="auto">
          <a:xfrm>
            <a:off x="4238159" y="909938"/>
            <a:ext cx="40494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INSTRUMENTO PÚBLICO</a:t>
            </a:r>
          </a:p>
        </p:txBody>
      </p:sp>
      <p:sp>
        <p:nvSpPr>
          <p:cNvPr id="58" name="8 Flecha derecha"/>
          <p:cNvSpPr/>
          <p:nvPr/>
        </p:nvSpPr>
        <p:spPr>
          <a:xfrm>
            <a:off x="3881359" y="980880"/>
            <a:ext cx="385841" cy="209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1" name="Rectangle 4"/>
          <p:cNvSpPr>
            <a:spLocks noChangeArrowheads="1"/>
          </p:cNvSpPr>
          <p:nvPr/>
        </p:nvSpPr>
        <p:spPr bwMode="auto">
          <a:xfrm>
            <a:off x="1981233" y="1512270"/>
            <a:ext cx="40494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REQUISITOS</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62" name="Flecha doblada hacia arriba 41"/>
          <p:cNvSpPr/>
          <p:nvPr/>
        </p:nvSpPr>
        <p:spPr>
          <a:xfrm rot="5400000">
            <a:off x="1519913" y="1298155"/>
            <a:ext cx="57331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63" name="Flecha doblada hacia arriba 44"/>
          <p:cNvSpPr/>
          <p:nvPr/>
        </p:nvSpPr>
        <p:spPr>
          <a:xfrm rot="5400000">
            <a:off x="3343783" y="1965375"/>
            <a:ext cx="820946"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4" name="Flecha doblada hacia arriba 44"/>
          <p:cNvSpPr/>
          <p:nvPr/>
        </p:nvSpPr>
        <p:spPr>
          <a:xfrm rot="5400000">
            <a:off x="3303866" y="2789054"/>
            <a:ext cx="88627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5" name="Rectangle 4"/>
          <p:cNvSpPr>
            <a:spLocks noChangeArrowheads="1"/>
          </p:cNvSpPr>
          <p:nvPr/>
        </p:nvSpPr>
        <p:spPr bwMode="auto">
          <a:xfrm>
            <a:off x="3933352" y="3145142"/>
            <a:ext cx="825864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ES" dirty="0" smtClean="0"/>
              <a:t>3) La elección de los integrantes de los órganos de administración y de fiscalización, fijándose el término de duración en los cargos.</a:t>
            </a:r>
            <a:endParaRPr lang="es-ES" dirty="0"/>
          </a:p>
        </p:txBody>
      </p:sp>
      <p:sp>
        <p:nvSpPr>
          <p:cNvPr id="66" name="Rectangle 4"/>
          <p:cNvSpPr>
            <a:spLocks noChangeArrowheads="1"/>
          </p:cNvSpPr>
          <p:nvPr/>
        </p:nvSpPr>
        <p:spPr bwMode="auto">
          <a:xfrm>
            <a:off x="3926098" y="2252516"/>
            <a:ext cx="82659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ES" dirty="0" smtClean="0"/>
              <a:t>2) La suscripción del capital, el monto y la forma de integración y, si corresponde, el plazo para el pago del saldo adeudado, el que no puede exceder de dos (2) años.</a:t>
            </a:r>
            <a:endParaRPr lang="es-ES" dirty="0"/>
          </a:p>
        </p:txBody>
      </p:sp>
      <p:sp>
        <p:nvSpPr>
          <p:cNvPr id="67" name="Rectangle 4"/>
          <p:cNvSpPr>
            <a:spLocks noChangeArrowheads="1"/>
          </p:cNvSpPr>
          <p:nvPr/>
        </p:nvSpPr>
        <p:spPr bwMode="auto">
          <a:xfrm>
            <a:off x="3918842" y="1476001"/>
            <a:ext cx="79828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ES" dirty="0" smtClean="0"/>
              <a:t>1º) Respecto del capital social: la naturaleza, clases, modalidades de emisión y demás características de las acciones, y en su caso, su régimen de aumento;</a:t>
            </a:r>
            <a:endParaRPr lang="es-ES" dirty="0"/>
          </a:p>
        </p:txBody>
      </p:sp>
      <p:sp>
        <p:nvSpPr>
          <p:cNvPr id="68" name="8 Flecha derecha"/>
          <p:cNvSpPr/>
          <p:nvPr/>
        </p:nvSpPr>
        <p:spPr>
          <a:xfrm>
            <a:off x="3562042" y="1575971"/>
            <a:ext cx="385841" cy="209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1" name="Flecha doblada hacia arriba 41"/>
          <p:cNvSpPr/>
          <p:nvPr/>
        </p:nvSpPr>
        <p:spPr>
          <a:xfrm rot="5400000">
            <a:off x="-965639" y="2564529"/>
            <a:ext cx="325120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72" name="Rectangle 4"/>
          <p:cNvSpPr>
            <a:spLocks noChangeArrowheads="1"/>
          </p:cNvSpPr>
          <p:nvPr/>
        </p:nvSpPr>
        <p:spPr bwMode="auto">
          <a:xfrm>
            <a:off x="863644" y="4124822"/>
            <a:ext cx="27794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CAPITAL Y ACCIONES</a:t>
            </a:r>
          </a:p>
        </p:txBody>
      </p:sp>
      <p:sp>
        <p:nvSpPr>
          <p:cNvPr id="73" name="Flecha doblada hacia arriba 44"/>
          <p:cNvSpPr/>
          <p:nvPr/>
        </p:nvSpPr>
        <p:spPr>
          <a:xfrm rot="5400000">
            <a:off x="1239261" y="4563385"/>
            <a:ext cx="53066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4" name="Rectangle 4"/>
          <p:cNvSpPr>
            <a:spLocks noChangeArrowheads="1"/>
          </p:cNvSpPr>
          <p:nvPr/>
        </p:nvSpPr>
        <p:spPr bwMode="auto">
          <a:xfrm>
            <a:off x="1690942" y="4734428"/>
            <a:ext cx="47969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CAPITAL MÍNIMO = $ 100.000</a:t>
            </a:r>
          </a:p>
        </p:txBody>
      </p:sp>
      <p:sp>
        <p:nvSpPr>
          <p:cNvPr id="75" name="Rectangle 4"/>
          <p:cNvSpPr>
            <a:spLocks noChangeArrowheads="1"/>
          </p:cNvSpPr>
          <p:nvPr/>
        </p:nvSpPr>
        <p:spPr bwMode="auto">
          <a:xfrm>
            <a:off x="1683708" y="5510951"/>
            <a:ext cx="47969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ACCIONES DE IGUAL VALOR</a:t>
            </a:r>
          </a:p>
        </p:txBody>
      </p:sp>
      <p:sp>
        <p:nvSpPr>
          <p:cNvPr id="76" name="Flecha doblada hacia arriba 44"/>
          <p:cNvSpPr/>
          <p:nvPr/>
        </p:nvSpPr>
        <p:spPr>
          <a:xfrm rot="5400000">
            <a:off x="1232007" y="4918981"/>
            <a:ext cx="53066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7" name="Rectangle 4"/>
          <p:cNvSpPr>
            <a:spLocks noChangeArrowheads="1"/>
          </p:cNvSpPr>
          <p:nvPr/>
        </p:nvSpPr>
        <p:spPr bwMode="auto">
          <a:xfrm>
            <a:off x="1690948" y="5111798"/>
            <a:ext cx="47969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APORTES EN DINERO</a:t>
            </a:r>
          </a:p>
        </p:txBody>
      </p:sp>
      <p:sp>
        <p:nvSpPr>
          <p:cNvPr id="78" name="Flecha doblada hacia arriba 44"/>
          <p:cNvSpPr/>
          <p:nvPr/>
        </p:nvSpPr>
        <p:spPr>
          <a:xfrm rot="5400000">
            <a:off x="1239267" y="5318119"/>
            <a:ext cx="53066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9" name="Rectangle 4"/>
          <p:cNvSpPr>
            <a:spLocks noChangeArrowheads="1"/>
          </p:cNvSpPr>
          <p:nvPr/>
        </p:nvSpPr>
        <p:spPr bwMode="auto">
          <a:xfrm>
            <a:off x="1676454" y="5968145"/>
            <a:ext cx="47969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DIVERSAS CLASES</a:t>
            </a:r>
          </a:p>
        </p:txBody>
      </p:sp>
      <p:sp>
        <p:nvSpPr>
          <p:cNvPr id="80" name="Flecha doblada hacia arriba 44"/>
          <p:cNvSpPr/>
          <p:nvPr/>
        </p:nvSpPr>
        <p:spPr>
          <a:xfrm rot="5400000">
            <a:off x="1232013" y="5775313"/>
            <a:ext cx="53066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656456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2" name="Flecha doblada hacia arriba 41"/>
          <p:cNvSpPr/>
          <p:nvPr/>
        </p:nvSpPr>
        <p:spPr>
          <a:xfrm rot="5400000">
            <a:off x="366047" y="695821"/>
            <a:ext cx="57331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3" name="Subtítulo 2"/>
          <p:cNvSpPr txBox="1">
            <a:spLocks/>
          </p:cNvSpPr>
          <p:nvPr/>
        </p:nvSpPr>
        <p:spPr>
          <a:xfrm>
            <a:off x="70004" y="160136"/>
            <a:ext cx="10031939" cy="551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AR" u="sng" dirty="0" smtClean="0"/>
              <a:t>SOCIEDADES ANÓNIMA (S.A.)</a:t>
            </a:r>
            <a:endParaRPr lang="es-AR" u="sng" dirty="0"/>
          </a:p>
        </p:txBody>
      </p:sp>
      <p:sp>
        <p:nvSpPr>
          <p:cNvPr id="54" name="Rectangle 4"/>
          <p:cNvSpPr>
            <a:spLocks noChangeArrowheads="1"/>
          </p:cNvSpPr>
          <p:nvPr/>
        </p:nvSpPr>
        <p:spPr bwMode="auto">
          <a:xfrm>
            <a:off x="892666" y="917222"/>
            <a:ext cx="33455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ASAMBLEAS</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61" name="Rectangle 4"/>
          <p:cNvSpPr>
            <a:spLocks noChangeArrowheads="1"/>
          </p:cNvSpPr>
          <p:nvPr/>
        </p:nvSpPr>
        <p:spPr bwMode="auto">
          <a:xfrm>
            <a:off x="1429702" y="1584840"/>
            <a:ext cx="17344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ORDINARIA</a:t>
            </a:r>
          </a:p>
        </p:txBody>
      </p:sp>
      <p:sp>
        <p:nvSpPr>
          <p:cNvPr id="62" name="Flecha doblada hacia arriba 41"/>
          <p:cNvSpPr/>
          <p:nvPr/>
        </p:nvSpPr>
        <p:spPr>
          <a:xfrm rot="5400000">
            <a:off x="968381" y="1370725"/>
            <a:ext cx="57331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74" name="Rectangle 4"/>
          <p:cNvSpPr>
            <a:spLocks noChangeArrowheads="1"/>
          </p:cNvSpPr>
          <p:nvPr/>
        </p:nvSpPr>
        <p:spPr bwMode="auto">
          <a:xfrm>
            <a:off x="1400670" y="1904146"/>
            <a:ext cx="10326887" cy="3373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s-ES" dirty="0" smtClean="0"/>
              <a:t>1) Balance general, estado de los resultados, distribución de ganancias, memoria e informe del síndico y toda otra medida relativa a la gestión de la sociedad que le competa resolver conforme a la ley y el estatuto o que sometan a su decisión el directorio, el consejo de vigilancia o los síndicos;</a:t>
            </a:r>
          </a:p>
          <a:p>
            <a:pPr>
              <a:lnSpc>
                <a:spcPct val="150000"/>
              </a:lnSpc>
            </a:pPr>
            <a:r>
              <a:rPr lang="es-ES" dirty="0" smtClean="0"/>
              <a:t>2) Designación y remoción de directores y síndicos miembros del consejo de vigilancia y fijación de su retribución;</a:t>
            </a:r>
          </a:p>
          <a:p>
            <a:pPr>
              <a:lnSpc>
                <a:spcPct val="150000"/>
              </a:lnSpc>
            </a:pPr>
            <a:r>
              <a:rPr lang="es-ES" dirty="0" smtClean="0"/>
              <a:t>3) Responsabilidad de los directores y síndicos y miembros del consejo de vigilancia;</a:t>
            </a:r>
          </a:p>
          <a:p>
            <a:pPr>
              <a:lnSpc>
                <a:spcPct val="150000"/>
              </a:lnSpc>
            </a:pPr>
            <a:r>
              <a:rPr lang="es-ES" dirty="0" smtClean="0"/>
              <a:t>4) Aumentos del capital conforme al artículo 188.</a:t>
            </a:r>
          </a:p>
          <a:p>
            <a:pPr>
              <a:lnSpc>
                <a:spcPct val="150000"/>
              </a:lnSpc>
            </a:pPr>
            <a:r>
              <a:rPr lang="es-ES" dirty="0" smtClean="0"/>
              <a:t>Para considerar los puntos 1) y 2) será convocada dentro de los cuatro (4) meses del cierre del ejercicio.</a:t>
            </a:r>
            <a:endParaRPr lang="es-ES" dirty="0"/>
          </a:p>
        </p:txBody>
      </p:sp>
    </p:spTree>
    <p:extLst>
      <p:ext uri="{BB962C8B-B14F-4D97-AF65-F5344CB8AC3E}">
        <p14:creationId xmlns:p14="http://schemas.microsoft.com/office/powerpoint/2010/main" val="3656456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2" name="Flecha doblada hacia arriba 41"/>
          <p:cNvSpPr/>
          <p:nvPr/>
        </p:nvSpPr>
        <p:spPr>
          <a:xfrm rot="5400000">
            <a:off x="366047" y="695821"/>
            <a:ext cx="57331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3" name="Subtítulo 2"/>
          <p:cNvSpPr txBox="1">
            <a:spLocks/>
          </p:cNvSpPr>
          <p:nvPr/>
        </p:nvSpPr>
        <p:spPr>
          <a:xfrm>
            <a:off x="70004" y="160136"/>
            <a:ext cx="10031939" cy="551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AR" u="sng" dirty="0" smtClean="0"/>
              <a:t>SOCIEDADES ANÓNIMA (S.A.)</a:t>
            </a:r>
            <a:endParaRPr lang="es-AR" u="sng" dirty="0"/>
          </a:p>
        </p:txBody>
      </p:sp>
      <p:sp>
        <p:nvSpPr>
          <p:cNvPr id="54" name="Rectangle 4"/>
          <p:cNvSpPr>
            <a:spLocks noChangeArrowheads="1"/>
          </p:cNvSpPr>
          <p:nvPr/>
        </p:nvSpPr>
        <p:spPr bwMode="auto">
          <a:xfrm>
            <a:off x="892666" y="917222"/>
            <a:ext cx="33455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ASAMBLEAS</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61" name="Rectangle 4"/>
          <p:cNvSpPr>
            <a:spLocks noChangeArrowheads="1"/>
          </p:cNvSpPr>
          <p:nvPr/>
        </p:nvSpPr>
        <p:spPr bwMode="auto">
          <a:xfrm>
            <a:off x="1429702" y="1584840"/>
            <a:ext cx="45501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EXTRAORDINARIA</a:t>
            </a:r>
          </a:p>
        </p:txBody>
      </p:sp>
      <p:sp>
        <p:nvSpPr>
          <p:cNvPr id="62" name="Flecha doblada hacia arriba 41"/>
          <p:cNvSpPr/>
          <p:nvPr/>
        </p:nvSpPr>
        <p:spPr>
          <a:xfrm rot="5400000">
            <a:off x="968381" y="1370725"/>
            <a:ext cx="57331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74" name="Rectangle 4"/>
          <p:cNvSpPr>
            <a:spLocks noChangeArrowheads="1"/>
          </p:cNvSpPr>
          <p:nvPr/>
        </p:nvSpPr>
        <p:spPr bwMode="auto">
          <a:xfrm>
            <a:off x="1400670" y="1904146"/>
            <a:ext cx="1032688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ES" dirty="0" smtClean="0"/>
              <a:t>1º) Aumento de capital, salvo el supuesto del artículo 188. Sólo podrá delegar en el directorio la época de la emisión, forma y condiciones de pago;</a:t>
            </a:r>
          </a:p>
          <a:p>
            <a:r>
              <a:rPr lang="es-ES" dirty="0" smtClean="0"/>
              <a:t>2º) Reducción y reintegro del capital;</a:t>
            </a:r>
          </a:p>
          <a:p>
            <a:r>
              <a:rPr lang="es-ES" dirty="0" smtClean="0"/>
              <a:t>3º) Rescate, reembolso y amortización de acciones;</a:t>
            </a:r>
          </a:p>
          <a:p>
            <a:r>
              <a:rPr lang="es-ES" dirty="0" smtClean="0"/>
              <a:t>4º) Fusión, transformación y disolución de la sociedad; nombramiento, remoción y retribución de los liquidadores; escisión; consideración de las cuentas y de los demás asuntos relacionados con la gestión de éstos en la liquidación social, que deban ser objeto de resolución aprobatoria de carácter definitivo;</a:t>
            </a:r>
          </a:p>
          <a:p>
            <a:r>
              <a:rPr lang="es-ES" dirty="0" smtClean="0"/>
              <a:t>5º) Limitación o suspensión del derecho de preferencia en la suscripción de nuevas acciones conforme al artículo 197;</a:t>
            </a:r>
          </a:p>
          <a:p>
            <a:r>
              <a:rPr lang="es-ES" dirty="0" smtClean="0"/>
              <a:t>6º) Emisión de debentures y su conversión en acciones;</a:t>
            </a:r>
          </a:p>
          <a:p>
            <a:r>
              <a:rPr lang="es-ES" dirty="0" smtClean="0"/>
              <a:t>7º) Emisión de bonos.</a:t>
            </a:r>
            <a:endParaRPr lang="es-ES" dirty="0"/>
          </a:p>
        </p:txBody>
      </p:sp>
      <p:sp>
        <p:nvSpPr>
          <p:cNvPr id="8" name="Flecha doblada hacia arriba 41"/>
          <p:cNvSpPr/>
          <p:nvPr/>
        </p:nvSpPr>
        <p:spPr>
          <a:xfrm rot="5400000">
            <a:off x="-533853" y="3409983"/>
            <a:ext cx="356327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9" name="Rectangle 4"/>
          <p:cNvSpPr>
            <a:spLocks noChangeArrowheads="1"/>
          </p:cNvSpPr>
          <p:nvPr/>
        </p:nvSpPr>
        <p:spPr bwMode="auto">
          <a:xfrm>
            <a:off x="1393418" y="5119073"/>
            <a:ext cx="45501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CONVOCATORIAS</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0" name="9 Rectángulo"/>
          <p:cNvSpPr/>
          <p:nvPr/>
        </p:nvSpPr>
        <p:spPr>
          <a:xfrm>
            <a:off x="4494352" y="5087653"/>
            <a:ext cx="5941421" cy="369332"/>
          </a:xfrm>
          <a:prstGeom prst="rect">
            <a:avLst/>
          </a:prstGeom>
        </p:spPr>
        <p:txBody>
          <a:bodyPr wrap="square">
            <a:spAutoFit/>
          </a:bodyPr>
          <a:lstStyle/>
          <a:p>
            <a:r>
              <a:rPr lang="es-ES" dirty="0" smtClean="0"/>
              <a:t>por el directorio o el síndico en los casos previstos por la ley</a:t>
            </a:r>
            <a:endParaRPr lang="es-ES" dirty="0"/>
          </a:p>
        </p:txBody>
      </p:sp>
      <p:sp>
        <p:nvSpPr>
          <p:cNvPr id="11" name="8 Flecha derecha"/>
          <p:cNvSpPr/>
          <p:nvPr/>
        </p:nvSpPr>
        <p:spPr>
          <a:xfrm>
            <a:off x="3641795" y="5197294"/>
            <a:ext cx="828606" cy="187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11 Rectángulo"/>
          <p:cNvSpPr/>
          <p:nvPr/>
        </p:nvSpPr>
        <p:spPr>
          <a:xfrm>
            <a:off x="2365831" y="5457100"/>
            <a:ext cx="9753600" cy="1200329"/>
          </a:xfrm>
          <a:prstGeom prst="rect">
            <a:avLst/>
          </a:prstGeom>
        </p:spPr>
        <p:txBody>
          <a:bodyPr wrap="square">
            <a:spAutoFit/>
          </a:bodyPr>
          <a:lstStyle/>
          <a:p>
            <a:r>
              <a:rPr lang="es-ES" dirty="0" smtClean="0"/>
              <a:t>Las asambleas serán convocadas por publicaciones durante cinco (5) días, con diez (10) de anticipación, por lo menos y no más de treinta (30), en el diario de publicaciones legales. Deberá mencionarse el carácter de la asamblea, fecha, hora y lugar de reunión, orden del día, y los recaudos especiales exigidos por el estatuto para la concurrencia de los accionistas.</a:t>
            </a:r>
            <a:endParaRPr lang="es-ES" dirty="0"/>
          </a:p>
        </p:txBody>
      </p:sp>
      <p:sp>
        <p:nvSpPr>
          <p:cNvPr id="13" name="Flecha doblada hacia arriba 41"/>
          <p:cNvSpPr/>
          <p:nvPr/>
        </p:nvSpPr>
        <p:spPr>
          <a:xfrm rot="5400000">
            <a:off x="1875526" y="5558102"/>
            <a:ext cx="57331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Tree>
    <p:extLst>
      <p:ext uri="{BB962C8B-B14F-4D97-AF65-F5344CB8AC3E}">
        <p14:creationId xmlns:p14="http://schemas.microsoft.com/office/powerpoint/2010/main" val="3656456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3" name="Cerrar llave 12"/>
          <p:cNvSpPr/>
          <p:nvPr/>
        </p:nvSpPr>
        <p:spPr>
          <a:xfrm rot="10800000">
            <a:off x="5153435" y="2654634"/>
            <a:ext cx="504000" cy="1350694"/>
          </a:xfrm>
          <a:prstGeom prst="rightBrace">
            <a:avLst/>
          </a:prstGeom>
          <a:no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49" name="Subtítulo 2"/>
          <p:cNvSpPr>
            <a:spLocks noGrp="1"/>
          </p:cNvSpPr>
          <p:nvPr>
            <p:ph type="subTitle" idx="1"/>
          </p:nvPr>
        </p:nvSpPr>
        <p:spPr>
          <a:xfrm>
            <a:off x="-15289" y="153184"/>
            <a:ext cx="7240172" cy="471848"/>
          </a:xfrm>
        </p:spPr>
        <p:txBody>
          <a:bodyPr>
            <a:normAutofit/>
          </a:bodyPr>
          <a:lstStyle/>
          <a:p>
            <a:pPr algn="l"/>
            <a:r>
              <a:rPr lang="es-AR" u="sng" dirty="0" smtClean="0"/>
              <a:t>ATRIBUTOS DE LA PERSONALIDAD JURÍDICA</a:t>
            </a:r>
            <a:endParaRPr lang="es-AR" u="sng" dirty="0"/>
          </a:p>
        </p:txBody>
      </p:sp>
      <p:sp>
        <p:nvSpPr>
          <p:cNvPr id="50" name="Título 1"/>
          <p:cNvSpPr txBox="1">
            <a:spLocks/>
          </p:cNvSpPr>
          <p:nvPr/>
        </p:nvSpPr>
        <p:spPr>
          <a:xfrm>
            <a:off x="462324" y="540907"/>
            <a:ext cx="5487715" cy="211213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85750" indent="-285750" algn="l">
              <a:lnSpc>
                <a:spcPct val="150000"/>
              </a:lnSpc>
              <a:buFont typeface="Arial" panose="020B0604020202020204" pitchFamily="34" charset="0"/>
              <a:buChar char="•"/>
            </a:pPr>
            <a:r>
              <a:rPr lang="es-AR" sz="1800" dirty="0" smtClean="0">
                <a:latin typeface="+mn-lt"/>
              </a:rPr>
              <a:t>NOMBRE (Aditamento)</a:t>
            </a:r>
            <a:endParaRPr lang="es-AR" sz="1800" dirty="0">
              <a:latin typeface="+mn-lt"/>
            </a:endParaRPr>
          </a:p>
          <a:p>
            <a:pPr marL="285750" indent="-285750" algn="l">
              <a:lnSpc>
                <a:spcPct val="150000"/>
              </a:lnSpc>
              <a:buFont typeface="Arial" panose="020B0604020202020204" pitchFamily="34" charset="0"/>
              <a:buChar char="•"/>
            </a:pPr>
            <a:r>
              <a:rPr lang="es-AR" sz="1800" dirty="0">
                <a:latin typeface="+mn-lt"/>
              </a:rPr>
              <a:t>DOMICILIO</a:t>
            </a:r>
          </a:p>
          <a:p>
            <a:pPr marL="285750" indent="-285750" algn="l">
              <a:lnSpc>
                <a:spcPct val="150000"/>
              </a:lnSpc>
              <a:buFont typeface="Arial" panose="020B0604020202020204" pitchFamily="34" charset="0"/>
              <a:buChar char="•"/>
            </a:pPr>
            <a:r>
              <a:rPr lang="es-AR" sz="1800" dirty="0" smtClean="0">
                <a:latin typeface="+mn-lt"/>
              </a:rPr>
              <a:t>PATRIMONIO (inscripción preventiva en formación)</a:t>
            </a:r>
          </a:p>
          <a:p>
            <a:pPr marL="285750" indent="-285750" algn="l">
              <a:lnSpc>
                <a:spcPct val="150000"/>
              </a:lnSpc>
              <a:buFont typeface="Arial" panose="020B0604020202020204" pitchFamily="34" charset="0"/>
              <a:buChar char="•"/>
            </a:pPr>
            <a:r>
              <a:rPr lang="es-AR" sz="1800" dirty="0" smtClean="0">
                <a:latin typeface="+mn-lt"/>
              </a:rPr>
              <a:t>DURACIÓN (Ilimitada salvo ley)</a:t>
            </a:r>
          </a:p>
          <a:p>
            <a:pPr marL="285750" indent="-285750" algn="l">
              <a:lnSpc>
                <a:spcPct val="150000"/>
              </a:lnSpc>
              <a:buFont typeface="Arial" panose="020B0604020202020204" pitchFamily="34" charset="0"/>
              <a:buChar char="•"/>
            </a:pPr>
            <a:r>
              <a:rPr lang="es-AR" sz="1800" dirty="0" smtClean="0">
                <a:latin typeface="+mn-lt"/>
              </a:rPr>
              <a:t>OBJETO (Preciso y determinado)</a:t>
            </a:r>
          </a:p>
        </p:txBody>
      </p:sp>
      <p:sp>
        <p:nvSpPr>
          <p:cNvPr id="18" name="Título 1"/>
          <p:cNvSpPr txBox="1">
            <a:spLocks/>
          </p:cNvSpPr>
          <p:nvPr/>
        </p:nvSpPr>
        <p:spPr>
          <a:xfrm>
            <a:off x="60520" y="3041268"/>
            <a:ext cx="6507709" cy="46728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1800" dirty="0" smtClean="0">
                <a:latin typeface="+mn-lt"/>
              </a:rPr>
              <a:t>EL ESTATUTO DEBE CONTENER NORMAS RELATIVAS A </a:t>
            </a:r>
            <a:endParaRPr lang="es-AR" sz="1800" dirty="0">
              <a:latin typeface="+mn-lt"/>
            </a:endParaRPr>
          </a:p>
        </p:txBody>
      </p:sp>
      <p:sp>
        <p:nvSpPr>
          <p:cNvPr id="19" name="Título 1"/>
          <p:cNvSpPr txBox="1">
            <a:spLocks/>
          </p:cNvSpPr>
          <p:nvPr/>
        </p:nvSpPr>
        <p:spPr>
          <a:xfrm>
            <a:off x="5547341" y="2947111"/>
            <a:ext cx="2682415" cy="13801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85750" indent="-285750" algn="l">
              <a:lnSpc>
                <a:spcPct val="150000"/>
              </a:lnSpc>
              <a:buFont typeface="Arial" panose="020B0604020202020204" pitchFamily="34" charset="0"/>
              <a:buChar char="•"/>
            </a:pPr>
            <a:r>
              <a:rPr lang="es-AR" sz="1800" dirty="0" smtClean="0">
                <a:latin typeface="+mn-lt"/>
              </a:rPr>
              <a:t>GOBIERNO</a:t>
            </a:r>
            <a:endParaRPr lang="es-AR" sz="1800" dirty="0">
              <a:latin typeface="+mn-lt"/>
            </a:endParaRPr>
          </a:p>
          <a:p>
            <a:pPr marL="285750" indent="-285750" algn="l">
              <a:lnSpc>
                <a:spcPct val="150000"/>
              </a:lnSpc>
              <a:buFont typeface="Arial" panose="020B0604020202020204" pitchFamily="34" charset="0"/>
              <a:buChar char="•"/>
            </a:pPr>
            <a:r>
              <a:rPr lang="es-AR" sz="1800" dirty="0" smtClean="0">
                <a:latin typeface="+mn-lt"/>
              </a:rPr>
              <a:t>ADMINISTRACIÓN</a:t>
            </a:r>
            <a:endParaRPr lang="es-AR" sz="1800" dirty="0">
              <a:latin typeface="+mn-lt"/>
            </a:endParaRPr>
          </a:p>
          <a:p>
            <a:pPr marL="285750" indent="-285750" algn="l">
              <a:lnSpc>
                <a:spcPct val="150000"/>
              </a:lnSpc>
              <a:buFont typeface="Arial" panose="020B0604020202020204" pitchFamily="34" charset="0"/>
              <a:buChar char="•"/>
            </a:pPr>
            <a:r>
              <a:rPr lang="es-AR" sz="1800" dirty="0" smtClean="0">
                <a:latin typeface="+mn-lt"/>
              </a:rPr>
              <a:t>FISCALIZACIÓN</a:t>
            </a:r>
          </a:p>
          <a:p>
            <a:pPr algn="l">
              <a:lnSpc>
                <a:spcPct val="150000"/>
              </a:lnSpc>
            </a:pPr>
            <a:endParaRPr lang="es-AR" sz="1800" dirty="0" smtClean="0">
              <a:latin typeface="+mn-lt"/>
            </a:endParaRPr>
          </a:p>
        </p:txBody>
      </p:sp>
      <p:sp>
        <p:nvSpPr>
          <p:cNvPr id="7" name="Título 1"/>
          <p:cNvSpPr>
            <a:spLocks noGrp="1"/>
          </p:cNvSpPr>
          <p:nvPr>
            <p:ph type="ctrTitle"/>
          </p:nvPr>
        </p:nvSpPr>
        <p:spPr>
          <a:xfrm>
            <a:off x="-1" y="4082527"/>
            <a:ext cx="3258355" cy="467286"/>
          </a:xfrm>
        </p:spPr>
        <p:txBody>
          <a:bodyPr>
            <a:normAutofit/>
          </a:bodyPr>
          <a:lstStyle/>
          <a:p>
            <a:r>
              <a:rPr lang="es-AR" sz="2400" dirty="0" smtClean="0">
                <a:latin typeface="+mn-lt"/>
              </a:rPr>
              <a:t>ADMINISTRADORES</a:t>
            </a:r>
            <a:endParaRPr lang="es-AR" sz="2400" dirty="0">
              <a:latin typeface="+mn-lt"/>
            </a:endParaRPr>
          </a:p>
        </p:txBody>
      </p:sp>
      <p:sp>
        <p:nvSpPr>
          <p:cNvPr id="8" name="Flecha doblada hacia arriba 7"/>
          <p:cNvSpPr/>
          <p:nvPr/>
        </p:nvSpPr>
        <p:spPr>
          <a:xfrm rot="5400000">
            <a:off x="2095339" y="4970856"/>
            <a:ext cx="551082" cy="43165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Flecha doblada hacia arriba 9"/>
          <p:cNvSpPr/>
          <p:nvPr/>
        </p:nvSpPr>
        <p:spPr>
          <a:xfrm rot="5400000">
            <a:off x="2093192" y="4517949"/>
            <a:ext cx="551082" cy="43165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Título 1"/>
          <p:cNvSpPr txBox="1">
            <a:spLocks/>
          </p:cNvSpPr>
          <p:nvPr/>
        </p:nvSpPr>
        <p:spPr>
          <a:xfrm>
            <a:off x="2552990" y="4612014"/>
            <a:ext cx="2057647" cy="46728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1800" dirty="0" smtClean="0">
                <a:latin typeface="+mn-lt"/>
              </a:rPr>
              <a:t>FORMA DE ACTUAR</a:t>
            </a:r>
            <a:endParaRPr lang="es-AR" sz="1800" dirty="0">
              <a:latin typeface="+mn-lt"/>
            </a:endParaRPr>
          </a:p>
        </p:txBody>
      </p:sp>
      <p:sp>
        <p:nvSpPr>
          <p:cNvPr id="12" name="8 Flecha derecha"/>
          <p:cNvSpPr/>
          <p:nvPr/>
        </p:nvSpPr>
        <p:spPr>
          <a:xfrm>
            <a:off x="4581535" y="4773627"/>
            <a:ext cx="620342" cy="23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Título 1"/>
          <p:cNvSpPr txBox="1">
            <a:spLocks/>
          </p:cNvSpPr>
          <p:nvPr/>
        </p:nvSpPr>
        <p:spPr>
          <a:xfrm>
            <a:off x="5199729" y="4591197"/>
            <a:ext cx="6554909" cy="46728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1800" dirty="0" smtClean="0">
                <a:latin typeface="+mn-lt"/>
              </a:rPr>
              <a:t>LEALTAD Y DILIGENCIA (Actos contrarios o en competencia)</a:t>
            </a:r>
            <a:endParaRPr lang="es-AR" sz="1800" dirty="0">
              <a:latin typeface="+mn-lt"/>
            </a:endParaRPr>
          </a:p>
        </p:txBody>
      </p:sp>
      <p:sp>
        <p:nvSpPr>
          <p:cNvPr id="16" name="Título 1"/>
          <p:cNvSpPr txBox="1">
            <a:spLocks/>
          </p:cNvSpPr>
          <p:nvPr/>
        </p:nvSpPr>
        <p:spPr>
          <a:xfrm>
            <a:off x="2550842" y="5073509"/>
            <a:ext cx="2057647" cy="46728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1800" dirty="0" smtClean="0">
                <a:latin typeface="+mn-lt"/>
              </a:rPr>
              <a:t>RESPONSABILIDAD</a:t>
            </a:r>
            <a:endParaRPr lang="es-AR" sz="1800" dirty="0">
              <a:latin typeface="+mn-lt"/>
            </a:endParaRPr>
          </a:p>
        </p:txBody>
      </p:sp>
      <p:sp>
        <p:nvSpPr>
          <p:cNvPr id="17" name="8 Flecha derecha"/>
          <p:cNvSpPr/>
          <p:nvPr/>
        </p:nvSpPr>
        <p:spPr>
          <a:xfrm>
            <a:off x="4579387" y="5235122"/>
            <a:ext cx="620342" cy="23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Título 1"/>
          <p:cNvSpPr txBox="1">
            <a:spLocks/>
          </p:cNvSpPr>
          <p:nvPr/>
        </p:nvSpPr>
        <p:spPr>
          <a:xfrm>
            <a:off x="5163894" y="5058483"/>
            <a:ext cx="5850475" cy="467286"/>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1800" dirty="0" smtClean="0">
                <a:latin typeface="+mn-lt"/>
              </a:rPr>
              <a:t>ILIMITADA Y SOLIDARIA POR DAÑOS CAUSADOS POR SU CULPA</a:t>
            </a:r>
          </a:p>
        </p:txBody>
      </p:sp>
    </p:spTree>
    <p:extLst>
      <p:ext uri="{BB962C8B-B14F-4D97-AF65-F5344CB8AC3E}">
        <p14:creationId xmlns:p14="http://schemas.microsoft.com/office/powerpoint/2010/main" val="34497427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2" name="Flecha doblada hacia arriba 41"/>
          <p:cNvSpPr/>
          <p:nvPr/>
        </p:nvSpPr>
        <p:spPr>
          <a:xfrm rot="5400000">
            <a:off x="366047" y="695821"/>
            <a:ext cx="57331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3" name="Subtítulo 2"/>
          <p:cNvSpPr txBox="1">
            <a:spLocks/>
          </p:cNvSpPr>
          <p:nvPr/>
        </p:nvSpPr>
        <p:spPr>
          <a:xfrm>
            <a:off x="70004" y="160136"/>
            <a:ext cx="10031939" cy="551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AR" u="sng" dirty="0" smtClean="0"/>
              <a:t>SOCIEDADES ANÓNIMA (S.A.)</a:t>
            </a:r>
            <a:endParaRPr lang="es-AR" u="sng" dirty="0"/>
          </a:p>
        </p:txBody>
      </p:sp>
      <p:sp>
        <p:nvSpPr>
          <p:cNvPr id="54" name="Rectangle 4"/>
          <p:cNvSpPr>
            <a:spLocks noChangeArrowheads="1"/>
          </p:cNvSpPr>
          <p:nvPr/>
        </p:nvSpPr>
        <p:spPr bwMode="auto">
          <a:xfrm>
            <a:off x="791068" y="917222"/>
            <a:ext cx="33455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ASAMBLEAS</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61" name="Rectangle 4"/>
          <p:cNvSpPr>
            <a:spLocks noChangeArrowheads="1"/>
          </p:cNvSpPr>
          <p:nvPr/>
        </p:nvSpPr>
        <p:spPr bwMode="auto">
          <a:xfrm>
            <a:off x="1429702" y="1584840"/>
            <a:ext cx="45501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UNÁNIME</a:t>
            </a:r>
          </a:p>
        </p:txBody>
      </p:sp>
      <p:sp>
        <p:nvSpPr>
          <p:cNvPr id="62" name="Flecha doblada hacia arriba 41"/>
          <p:cNvSpPr/>
          <p:nvPr/>
        </p:nvSpPr>
        <p:spPr>
          <a:xfrm rot="5400000">
            <a:off x="968381" y="1370725"/>
            <a:ext cx="57331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4" name="13 Rectángulo"/>
          <p:cNvSpPr/>
          <p:nvPr/>
        </p:nvSpPr>
        <p:spPr>
          <a:xfrm>
            <a:off x="2728684" y="1318119"/>
            <a:ext cx="9463315" cy="923330"/>
          </a:xfrm>
          <a:prstGeom prst="rect">
            <a:avLst/>
          </a:prstGeom>
        </p:spPr>
        <p:txBody>
          <a:bodyPr wrap="square">
            <a:spAutoFit/>
          </a:bodyPr>
          <a:lstStyle/>
          <a:p>
            <a:pPr algn="just"/>
            <a:r>
              <a:rPr lang="es-ES" dirty="0" smtClean="0"/>
              <a:t>La asamblea podrá celebrarse sin publicación de la convocatoria cuando se reúnan accionistas que representen la totalidad del capital social y las decisiones que se adopten por unanimidad de las acciones con derecho a voto.</a:t>
            </a:r>
            <a:endParaRPr lang="es-ES" dirty="0"/>
          </a:p>
        </p:txBody>
      </p:sp>
      <p:sp>
        <p:nvSpPr>
          <p:cNvPr id="15" name="Flecha doblada hacia arriba 41"/>
          <p:cNvSpPr/>
          <p:nvPr/>
        </p:nvSpPr>
        <p:spPr>
          <a:xfrm rot="5400000">
            <a:off x="-178228" y="1777118"/>
            <a:ext cx="1676375"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6" name="Rectangle 4"/>
          <p:cNvSpPr>
            <a:spLocks noChangeArrowheads="1"/>
          </p:cNvSpPr>
          <p:nvPr/>
        </p:nvSpPr>
        <p:spPr bwMode="auto">
          <a:xfrm>
            <a:off x="798325" y="2550050"/>
            <a:ext cx="46155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ADMINISTRACIÓN</a:t>
            </a:r>
            <a:r>
              <a:rPr kumimoji="0" lang="es-ES" altLang="es-AR" sz="1800" b="0" i="0" u="none" strike="noStrike" cap="none" normalizeH="0" dirty="0" smtClean="0">
                <a:ln>
                  <a:noFill/>
                </a:ln>
                <a:solidFill>
                  <a:schemeClr val="tx1"/>
                </a:solidFill>
                <a:effectLst/>
                <a:latin typeface="Arial" panose="020B0604020202020204" pitchFamily="34" charset="0"/>
                <a:cs typeface="Arial" panose="020B0604020202020204" pitchFamily="34" charset="0"/>
              </a:rPr>
              <a:t> Y DIRECCIÓN</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7" name="16 Rectángulo"/>
          <p:cNvSpPr/>
          <p:nvPr/>
        </p:nvSpPr>
        <p:spPr>
          <a:xfrm>
            <a:off x="5408752" y="2518625"/>
            <a:ext cx="5941421" cy="646331"/>
          </a:xfrm>
          <a:prstGeom prst="rect">
            <a:avLst/>
          </a:prstGeom>
        </p:spPr>
        <p:txBody>
          <a:bodyPr wrap="square">
            <a:spAutoFit/>
          </a:bodyPr>
          <a:lstStyle/>
          <a:p>
            <a:r>
              <a:rPr lang="es-ES" dirty="0" smtClean="0"/>
              <a:t>está a cargo de un directorio compuesto de uno o más directores designados por la asamblea de accionistas</a:t>
            </a:r>
            <a:endParaRPr lang="es-ES" dirty="0"/>
          </a:p>
        </p:txBody>
      </p:sp>
      <p:sp>
        <p:nvSpPr>
          <p:cNvPr id="18" name="8 Flecha derecha"/>
          <p:cNvSpPr/>
          <p:nvPr/>
        </p:nvSpPr>
        <p:spPr>
          <a:xfrm>
            <a:off x="4556195" y="2628266"/>
            <a:ext cx="828606" cy="187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Rectangle 4"/>
          <p:cNvSpPr>
            <a:spLocks noChangeArrowheads="1"/>
          </p:cNvSpPr>
          <p:nvPr/>
        </p:nvSpPr>
        <p:spPr bwMode="auto">
          <a:xfrm>
            <a:off x="1378902" y="3174154"/>
            <a:ext cx="16836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DURACIÓN</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0" name="Flecha doblada hacia arriba 41"/>
          <p:cNvSpPr/>
          <p:nvPr/>
        </p:nvSpPr>
        <p:spPr>
          <a:xfrm rot="5400000">
            <a:off x="917581" y="2960039"/>
            <a:ext cx="57331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1" name="Flecha doblada hacia arriba 41"/>
          <p:cNvSpPr/>
          <p:nvPr/>
        </p:nvSpPr>
        <p:spPr>
          <a:xfrm rot="5400000">
            <a:off x="924841" y="3489803"/>
            <a:ext cx="57331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2" name="Rectangle 4"/>
          <p:cNvSpPr>
            <a:spLocks noChangeArrowheads="1"/>
          </p:cNvSpPr>
          <p:nvPr/>
        </p:nvSpPr>
        <p:spPr bwMode="auto">
          <a:xfrm>
            <a:off x="1400676" y="3660376"/>
            <a:ext cx="31713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FUNCIONAMIENTO</a:t>
            </a:r>
          </a:p>
        </p:txBody>
      </p:sp>
      <p:sp>
        <p:nvSpPr>
          <p:cNvPr id="23" name="Flecha doblada hacia arriba 41"/>
          <p:cNvSpPr/>
          <p:nvPr/>
        </p:nvSpPr>
        <p:spPr>
          <a:xfrm rot="5400000">
            <a:off x="917587" y="4005053"/>
            <a:ext cx="57331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4" name="Rectangle 4"/>
          <p:cNvSpPr>
            <a:spLocks noChangeArrowheads="1"/>
          </p:cNvSpPr>
          <p:nvPr/>
        </p:nvSpPr>
        <p:spPr bwMode="auto">
          <a:xfrm>
            <a:off x="1407936" y="4175626"/>
            <a:ext cx="33962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REPRESENTACIÓN SOCIAL</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5" name="24 Rectángulo"/>
          <p:cNvSpPr/>
          <p:nvPr/>
        </p:nvSpPr>
        <p:spPr>
          <a:xfrm>
            <a:off x="5459552" y="4151482"/>
            <a:ext cx="5941421" cy="369332"/>
          </a:xfrm>
          <a:prstGeom prst="rect">
            <a:avLst/>
          </a:prstGeom>
        </p:spPr>
        <p:txBody>
          <a:bodyPr wrap="square">
            <a:spAutoFit/>
          </a:bodyPr>
          <a:lstStyle/>
          <a:p>
            <a:r>
              <a:rPr lang="es-ES" dirty="0" smtClean="0"/>
              <a:t>PRESIDENTE DEL DIRECTORIO</a:t>
            </a:r>
            <a:endParaRPr lang="es-ES" dirty="0"/>
          </a:p>
        </p:txBody>
      </p:sp>
      <p:sp>
        <p:nvSpPr>
          <p:cNvPr id="26" name="8 Flecha derecha"/>
          <p:cNvSpPr/>
          <p:nvPr/>
        </p:nvSpPr>
        <p:spPr>
          <a:xfrm>
            <a:off x="4606995" y="4232095"/>
            <a:ext cx="828606" cy="187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7" name="26 Rectángulo"/>
          <p:cNvSpPr/>
          <p:nvPr/>
        </p:nvSpPr>
        <p:spPr>
          <a:xfrm>
            <a:off x="4978398" y="5558739"/>
            <a:ext cx="6096000" cy="646331"/>
          </a:xfrm>
          <a:prstGeom prst="rect">
            <a:avLst/>
          </a:prstGeom>
        </p:spPr>
        <p:txBody>
          <a:bodyPr>
            <a:spAutoFit/>
          </a:bodyPr>
          <a:lstStyle/>
          <a:p>
            <a:r>
              <a:rPr lang="es-ES" dirty="0" smtClean="0"/>
              <a:t>El estatuto podrá organizar un consejo de vigilancia, integrado por tres a quince accionistas designados por la asamblea</a:t>
            </a:r>
            <a:endParaRPr lang="es-ES" dirty="0"/>
          </a:p>
        </p:txBody>
      </p:sp>
      <p:sp>
        <p:nvSpPr>
          <p:cNvPr id="28" name="Flecha doblada hacia arriba 41"/>
          <p:cNvSpPr/>
          <p:nvPr/>
        </p:nvSpPr>
        <p:spPr>
          <a:xfrm rot="5400000">
            <a:off x="-947511" y="4186487"/>
            <a:ext cx="3200430"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9" name="Rectangle 4"/>
          <p:cNvSpPr>
            <a:spLocks noChangeArrowheads="1"/>
          </p:cNvSpPr>
          <p:nvPr/>
        </p:nvSpPr>
        <p:spPr bwMode="auto">
          <a:xfrm>
            <a:off x="892668" y="5706892"/>
            <a:ext cx="33164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CONSEJO DE VIGILANCIA</a:t>
            </a:r>
          </a:p>
        </p:txBody>
      </p:sp>
      <p:sp>
        <p:nvSpPr>
          <p:cNvPr id="30" name="8 Flecha derecha"/>
          <p:cNvSpPr/>
          <p:nvPr/>
        </p:nvSpPr>
        <p:spPr>
          <a:xfrm>
            <a:off x="4033695" y="5777839"/>
            <a:ext cx="828606" cy="187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2" name="Flecha doblada hacia arriba 41"/>
          <p:cNvSpPr/>
          <p:nvPr/>
        </p:nvSpPr>
        <p:spPr>
          <a:xfrm rot="5400000">
            <a:off x="924847" y="4534817"/>
            <a:ext cx="57331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3" name="Rectangle 4"/>
          <p:cNvSpPr>
            <a:spLocks noChangeArrowheads="1"/>
          </p:cNvSpPr>
          <p:nvPr/>
        </p:nvSpPr>
        <p:spPr bwMode="auto">
          <a:xfrm>
            <a:off x="1415196" y="4705390"/>
            <a:ext cx="47388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ACTIVIDADES</a:t>
            </a:r>
            <a:r>
              <a:rPr kumimoji="0" lang="es-ES" altLang="es-AR" sz="1800" b="0" i="0" u="none" strike="noStrike" cap="none" normalizeH="0" dirty="0" smtClean="0">
                <a:ln>
                  <a:noFill/>
                </a:ln>
                <a:solidFill>
                  <a:schemeClr val="tx1"/>
                </a:solidFill>
                <a:effectLst/>
                <a:latin typeface="Arial" panose="020B0604020202020204" pitchFamily="34" charset="0"/>
                <a:cs typeface="Arial" panose="020B0604020202020204" pitchFamily="34" charset="0"/>
              </a:rPr>
              <a:t> EN COMPETENCIA</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6456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3" name="Subtítulo 2"/>
          <p:cNvSpPr txBox="1">
            <a:spLocks/>
          </p:cNvSpPr>
          <p:nvPr/>
        </p:nvSpPr>
        <p:spPr>
          <a:xfrm>
            <a:off x="70004" y="160136"/>
            <a:ext cx="10031939" cy="551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AR" u="sng" dirty="0" smtClean="0"/>
              <a:t>SOCIEDADES ANÓNIMA (S.A.)</a:t>
            </a:r>
            <a:endParaRPr lang="es-AR" u="sng" dirty="0"/>
          </a:p>
        </p:txBody>
      </p:sp>
      <p:sp>
        <p:nvSpPr>
          <p:cNvPr id="31" name="Rectangle 4"/>
          <p:cNvSpPr>
            <a:spLocks noChangeArrowheads="1"/>
          </p:cNvSpPr>
          <p:nvPr/>
        </p:nvSpPr>
        <p:spPr bwMode="auto">
          <a:xfrm>
            <a:off x="936203" y="902678"/>
            <a:ext cx="33164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CONSEJO DE VIGILANCIA</a:t>
            </a:r>
          </a:p>
        </p:txBody>
      </p:sp>
      <p:sp>
        <p:nvSpPr>
          <p:cNvPr id="33" name="Flecha doblada hacia arriba 41"/>
          <p:cNvSpPr/>
          <p:nvPr/>
        </p:nvSpPr>
        <p:spPr>
          <a:xfrm rot="5400000">
            <a:off x="518438" y="688555"/>
            <a:ext cx="57331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4" name="33 Rectángulo"/>
          <p:cNvSpPr/>
          <p:nvPr/>
        </p:nvSpPr>
        <p:spPr>
          <a:xfrm>
            <a:off x="1364342" y="1275592"/>
            <a:ext cx="10406743" cy="5355312"/>
          </a:xfrm>
          <a:prstGeom prst="rect">
            <a:avLst/>
          </a:prstGeom>
        </p:spPr>
        <p:txBody>
          <a:bodyPr wrap="square">
            <a:spAutoFit/>
          </a:bodyPr>
          <a:lstStyle/>
          <a:p>
            <a:r>
              <a:rPr lang="es-ES" dirty="0" smtClean="0"/>
              <a:t>Son funciones del consejo de vigilancia:</a:t>
            </a:r>
            <a:br>
              <a:rPr lang="es-ES" dirty="0" smtClean="0"/>
            </a:br>
            <a:r>
              <a:rPr lang="es-ES" b="1" dirty="0" smtClean="0"/>
              <a:t>A</a:t>
            </a:r>
            <a:r>
              <a:rPr lang="es-ES" dirty="0" smtClean="0"/>
              <a:t> - Fiscalizar la gestión del directorio. Puede examinar la contabilidad social, los bienes sociales, realizar arqueos de caja, sea directamente o por peritos que designe; recabar informes sobre contratos celebrados o en trámite de celebración, aun cuando no excedan de las atribuciones del directorio. Por lo menos trimestralmente, el directorio presentará al consejo informe escrito acerca de la gestión social;</a:t>
            </a:r>
          </a:p>
          <a:p>
            <a:r>
              <a:rPr lang="es-ES" b="1" dirty="0" smtClean="0"/>
              <a:t>B</a:t>
            </a:r>
            <a:r>
              <a:rPr lang="es-ES" dirty="0" smtClean="0"/>
              <a:t> - Convocará la asamblea cuando estime conveniente o lo requieran accionistas conforme al artículo 236;</a:t>
            </a:r>
          </a:p>
          <a:p>
            <a:r>
              <a:rPr lang="es-ES" b="1" dirty="0" smtClean="0"/>
              <a:t>C</a:t>
            </a:r>
            <a:r>
              <a:rPr lang="es-ES" dirty="0" smtClean="0"/>
              <a:t> - Sin perjuicio de la aplicación del artículo 58, el estatuto puede prever que determinadas clases de actos o contratos no podrán celebrarse sin su aprobación. Denegada ésta, el directorio podrá someterlo a la decisión de la asamblea;</a:t>
            </a:r>
          </a:p>
          <a:p>
            <a:r>
              <a:rPr lang="es-ES" b="1" dirty="0" smtClean="0"/>
              <a:t>D</a:t>
            </a:r>
            <a:r>
              <a:rPr lang="es-ES" dirty="0" smtClean="0"/>
              <a:t> - La elección de los integrantes del directorio, cuando lo establezca el estatuto, sin perjuicio de su revocabilidad por la asamblea. En este caso la remuneración será fija y la duración en el cargo podrá extenderse a cinco (5) años;</a:t>
            </a:r>
          </a:p>
          <a:p>
            <a:r>
              <a:rPr lang="es-ES" b="1" dirty="0" smtClean="0"/>
              <a:t>E</a:t>
            </a:r>
            <a:r>
              <a:rPr lang="es-ES" dirty="0" smtClean="0"/>
              <a:t> - Presentar a la asamblea sus observaciones sobre la memoria del directorio y los estados contables sometidos a consideración de la misma;</a:t>
            </a:r>
          </a:p>
          <a:p>
            <a:r>
              <a:rPr lang="es-ES" b="1" dirty="0" smtClean="0"/>
              <a:t>F</a:t>
            </a:r>
            <a:r>
              <a:rPr lang="es-ES" dirty="0" smtClean="0"/>
              <a:t> - Designar una o más comisiones para investigar o examinar cuestiones o denuncias de accionistas o para vigilar la ejecución de sus decisiones;</a:t>
            </a:r>
          </a:p>
          <a:p>
            <a:r>
              <a:rPr lang="es-ES" b="1" dirty="0" smtClean="0"/>
              <a:t>G</a:t>
            </a:r>
            <a:r>
              <a:rPr lang="es-ES" dirty="0" smtClean="0"/>
              <a:t> - Las demás funciones y facultades atribuidas en esta ley a los síndicos.</a:t>
            </a:r>
          </a:p>
          <a:p>
            <a:r>
              <a:rPr lang="es-ES" dirty="0" smtClean="0"/>
              <a:t/>
            </a:r>
            <a:br>
              <a:rPr lang="es-ES" dirty="0" smtClean="0"/>
            </a:br>
            <a:endParaRPr lang="es-ES" dirty="0"/>
          </a:p>
        </p:txBody>
      </p:sp>
    </p:spTree>
    <p:extLst>
      <p:ext uri="{BB962C8B-B14F-4D97-AF65-F5344CB8AC3E}">
        <p14:creationId xmlns:p14="http://schemas.microsoft.com/office/powerpoint/2010/main" val="3656456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3" name="Subtítulo 2"/>
          <p:cNvSpPr txBox="1">
            <a:spLocks/>
          </p:cNvSpPr>
          <p:nvPr/>
        </p:nvSpPr>
        <p:spPr>
          <a:xfrm>
            <a:off x="70004" y="160136"/>
            <a:ext cx="10031939" cy="551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AR" u="sng" dirty="0" smtClean="0"/>
              <a:t>SOCIEDADES ANÓNIMA (S.A.)</a:t>
            </a:r>
            <a:endParaRPr lang="es-AR" u="sng" dirty="0"/>
          </a:p>
        </p:txBody>
      </p:sp>
      <p:sp>
        <p:nvSpPr>
          <p:cNvPr id="31" name="Rectangle 4"/>
          <p:cNvSpPr>
            <a:spLocks noChangeArrowheads="1"/>
          </p:cNvSpPr>
          <p:nvPr/>
        </p:nvSpPr>
        <p:spPr bwMode="auto">
          <a:xfrm>
            <a:off x="936203" y="902678"/>
            <a:ext cx="33164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FISCALIZACIÓN PRIVADA</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33" name="Flecha doblada hacia arriba 41"/>
          <p:cNvSpPr/>
          <p:nvPr/>
        </p:nvSpPr>
        <p:spPr>
          <a:xfrm rot="5400000">
            <a:off x="518438" y="688555"/>
            <a:ext cx="57331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6" name="5 Rectángulo"/>
          <p:cNvSpPr/>
          <p:nvPr/>
        </p:nvSpPr>
        <p:spPr>
          <a:xfrm>
            <a:off x="1582057" y="1225689"/>
            <a:ext cx="10276114" cy="4801314"/>
          </a:xfrm>
          <a:prstGeom prst="rect">
            <a:avLst/>
          </a:prstGeom>
        </p:spPr>
        <p:txBody>
          <a:bodyPr wrap="square">
            <a:spAutoFit/>
          </a:bodyPr>
          <a:lstStyle/>
          <a:p>
            <a:r>
              <a:rPr lang="es-ES" dirty="0" smtClean="0"/>
              <a:t>Está a cargo de uno o más síndicos designados por la asamblea de accionistas. Se elegirá igual número de síndicos suplentes.</a:t>
            </a:r>
            <a:br>
              <a:rPr lang="es-ES" dirty="0" smtClean="0"/>
            </a:br>
            <a:r>
              <a:rPr lang="es-ES" dirty="0" smtClean="0"/>
              <a:t/>
            </a:r>
            <a:br>
              <a:rPr lang="es-ES" dirty="0" smtClean="0"/>
            </a:br>
            <a:r>
              <a:rPr lang="es-ES" dirty="0" smtClean="0"/>
              <a:t>Cuando la sociedad estuviere comprendida en el artículo 299 —excepto su inciso 2.)— la sindicatura debe ser colegiada en número impar.</a:t>
            </a:r>
            <a:br>
              <a:rPr lang="es-ES" dirty="0" smtClean="0"/>
            </a:br>
            <a:r>
              <a:rPr lang="es-ES" dirty="0" smtClean="0"/>
              <a:t/>
            </a:r>
            <a:br>
              <a:rPr lang="es-ES" dirty="0" smtClean="0"/>
            </a:br>
            <a:r>
              <a:rPr lang="es-ES" dirty="0" smtClean="0"/>
              <a:t>Cada acción dará en todos los casos derechos a un sólo voto para la elección y remoción de los síndicos</a:t>
            </a:r>
            <a:br>
              <a:rPr lang="es-ES" dirty="0" smtClean="0"/>
            </a:br>
            <a:r>
              <a:rPr lang="es-ES" dirty="0" smtClean="0"/>
              <a:t/>
            </a:r>
            <a:br>
              <a:rPr lang="es-ES" dirty="0" smtClean="0"/>
            </a:br>
            <a:r>
              <a:rPr lang="es-ES" dirty="0" smtClean="0"/>
              <a:t>Es nula cualquier cláusula en contrario.</a:t>
            </a:r>
            <a:br>
              <a:rPr lang="es-ES" dirty="0" smtClean="0"/>
            </a:br>
            <a:r>
              <a:rPr lang="es-ES" dirty="0" smtClean="0"/>
              <a:t/>
            </a:r>
            <a:br>
              <a:rPr lang="es-ES" dirty="0" smtClean="0"/>
            </a:br>
            <a:r>
              <a:rPr lang="es-ES" b="1" dirty="0" smtClean="0"/>
              <a:t>Prescindencia.</a:t>
            </a:r>
            <a:r>
              <a:rPr lang="es-ES" dirty="0" smtClean="0"/>
              <a:t/>
            </a:r>
            <a:br>
              <a:rPr lang="es-ES" dirty="0" smtClean="0"/>
            </a:br>
            <a:r>
              <a:rPr lang="es-ES" dirty="0" smtClean="0"/>
              <a:t/>
            </a:r>
            <a:br>
              <a:rPr lang="es-ES" dirty="0" smtClean="0"/>
            </a:br>
            <a:r>
              <a:rPr lang="es-ES" dirty="0" smtClean="0"/>
              <a:t>Las sociedades que no estén comprendidas en ninguno de los supuestos a que se refiere el artículo 299, podrán prescindir de la sindicatura cuando así esté previsto en el estatuto. En tal caso los socios poseen el derecho de contralor que confiere el artículo 55. </a:t>
            </a:r>
            <a:br>
              <a:rPr lang="es-ES" dirty="0" smtClean="0"/>
            </a:br>
            <a:r>
              <a:rPr lang="es-ES" dirty="0" smtClean="0"/>
              <a:t/>
            </a:r>
            <a:br>
              <a:rPr lang="es-ES" dirty="0" smtClean="0"/>
            </a:br>
            <a:endParaRPr lang="es-ES" dirty="0"/>
          </a:p>
        </p:txBody>
      </p:sp>
    </p:spTree>
    <p:extLst>
      <p:ext uri="{BB962C8B-B14F-4D97-AF65-F5344CB8AC3E}">
        <p14:creationId xmlns:p14="http://schemas.microsoft.com/office/powerpoint/2010/main" val="3656456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3" name="Subtítulo 2"/>
          <p:cNvSpPr txBox="1">
            <a:spLocks/>
          </p:cNvSpPr>
          <p:nvPr/>
        </p:nvSpPr>
        <p:spPr>
          <a:xfrm>
            <a:off x="70004" y="160136"/>
            <a:ext cx="10031939" cy="551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AR" u="sng" dirty="0" smtClean="0"/>
              <a:t>SOCIEDADES ANÓNIMA (S.A.)</a:t>
            </a:r>
            <a:endParaRPr lang="es-AR" u="sng" dirty="0"/>
          </a:p>
        </p:txBody>
      </p:sp>
      <p:sp>
        <p:nvSpPr>
          <p:cNvPr id="31" name="Rectangle 4"/>
          <p:cNvSpPr>
            <a:spLocks noChangeArrowheads="1"/>
          </p:cNvSpPr>
          <p:nvPr/>
        </p:nvSpPr>
        <p:spPr bwMode="auto">
          <a:xfrm>
            <a:off x="936203" y="902678"/>
            <a:ext cx="54936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s-AR" dirty="0" smtClean="0">
                <a:latin typeface="Arial" panose="020B0604020202020204" pitchFamily="34" charset="0"/>
                <a:cs typeface="Arial" panose="020B0604020202020204" pitchFamily="34" charset="0"/>
              </a:rPr>
              <a:t>FISCALIZACIÓN ESTATAL PERMANENTE</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33" name="Flecha doblada hacia arriba 41"/>
          <p:cNvSpPr/>
          <p:nvPr/>
        </p:nvSpPr>
        <p:spPr>
          <a:xfrm rot="5400000">
            <a:off x="518438" y="688555"/>
            <a:ext cx="573312"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7" name="6 Rectángulo"/>
          <p:cNvSpPr/>
          <p:nvPr/>
        </p:nvSpPr>
        <p:spPr>
          <a:xfrm>
            <a:off x="1045028" y="1318629"/>
            <a:ext cx="10421257" cy="5450851"/>
          </a:xfrm>
          <a:prstGeom prst="rect">
            <a:avLst/>
          </a:prstGeom>
        </p:spPr>
        <p:txBody>
          <a:bodyPr wrap="square">
            <a:spAutoFit/>
          </a:bodyPr>
          <a:lstStyle/>
          <a:p>
            <a:pPr>
              <a:lnSpc>
                <a:spcPct val="150000"/>
              </a:lnSpc>
            </a:pPr>
            <a:r>
              <a:rPr lang="es-ES" dirty="0" smtClean="0"/>
              <a:t>Las sociedades anónimas, además del control de constitución, quedan sujetas a la fiscalización de la autoridad de contralor de su domicilio, durante su funcionamiento, disolución y liquidación, en cualquiera de los siguientes casos:</a:t>
            </a:r>
            <a:br>
              <a:rPr lang="es-ES" dirty="0" smtClean="0"/>
            </a:br>
            <a:r>
              <a:rPr lang="es-ES" b="1" dirty="0" smtClean="0"/>
              <a:t>1</a:t>
            </a:r>
            <a:r>
              <a:rPr lang="es-ES" dirty="0" smtClean="0"/>
              <a:t> - Hagan oferta pública de sus acciones o debentures;</a:t>
            </a:r>
          </a:p>
          <a:p>
            <a:pPr>
              <a:lnSpc>
                <a:spcPct val="150000"/>
              </a:lnSpc>
            </a:pPr>
            <a:r>
              <a:rPr lang="es-ES" b="1" dirty="0" smtClean="0"/>
              <a:t>2</a:t>
            </a:r>
            <a:r>
              <a:rPr lang="es-ES" dirty="0" smtClean="0"/>
              <a:t> - Tengan capital social superior a $ 10.000.000, monto éste que podrá ser actualizado por el Poder Ejecutivo, cada vez que lo estime necesario;</a:t>
            </a:r>
          </a:p>
          <a:p>
            <a:pPr>
              <a:lnSpc>
                <a:spcPct val="150000"/>
              </a:lnSpc>
            </a:pPr>
            <a:r>
              <a:rPr lang="es-ES" b="1" dirty="0" smtClean="0"/>
              <a:t>3</a:t>
            </a:r>
            <a:r>
              <a:rPr lang="es-ES" dirty="0" smtClean="0"/>
              <a:t> - Sean de economía mixta o se encuentren comprendidas en la Sección VI;</a:t>
            </a:r>
          </a:p>
          <a:p>
            <a:pPr>
              <a:lnSpc>
                <a:spcPct val="150000"/>
              </a:lnSpc>
            </a:pPr>
            <a:r>
              <a:rPr lang="es-ES" b="1" dirty="0" smtClean="0"/>
              <a:t>4</a:t>
            </a:r>
            <a:r>
              <a:rPr lang="es-ES" dirty="0" smtClean="0"/>
              <a:t> - Realicen operaciones de capitalización, ahorro o en cualquier forma requieran dinero o valores al público con promesas de prestaciones o beneficios futuros;</a:t>
            </a:r>
          </a:p>
          <a:p>
            <a:pPr>
              <a:lnSpc>
                <a:spcPct val="150000"/>
              </a:lnSpc>
            </a:pPr>
            <a:r>
              <a:rPr lang="es-ES" b="1" dirty="0" smtClean="0"/>
              <a:t>5</a:t>
            </a:r>
            <a:r>
              <a:rPr lang="es-ES" dirty="0" smtClean="0"/>
              <a:t> - Exploten concesiones o servicios públicos;</a:t>
            </a:r>
          </a:p>
          <a:p>
            <a:pPr>
              <a:lnSpc>
                <a:spcPct val="150000"/>
              </a:lnSpc>
            </a:pPr>
            <a:r>
              <a:rPr lang="es-ES" b="1" dirty="0" smtClean="0"/>
              <a:t>6</a:t>
            </a:r>
            <a:r>
              <a:rPr lang="es-ES" dirty="0" smtClean="0"/>
              <a:t> - Se trate de sociedad controlante de o controlada por otra sujeta a fiscalización, conforme a uno de los incisos anteriores.</a:t>
            </a:r>
          </a:p>
          <a:p>
            <a:pPr>
              <a:lnSpc>
                <a:spcPct val="150000"/>
              </a:lnSpc>
            </a:pPr>
            <a:r>
              <a:rPr lang="es-ES" b="1" dirty="0" smtClean="0"/>
              <a:t>7</a:t>
            </a:r>
            <a:r>
              <a:rPr lang="es-ES" dirty="0" smtClean="0"/>
              <a:t> - Se trate de Sociedades Anónimas Unipersonales.</a:t>
            </a:r>
            <a:endParaRPr lang="es-ES" dirty="0"/>
          </a:p>
        </p:txBody>
      </p:sp>
    </p:spTree>
    <p:extLst>
      <p:ext uri="{BB962C8B-B14F-4D97-AF65-F5344CB8AC3E}">
        <p14:creationId xmlns:p14="http://schemas.microsoft.com/office/powerpoint/2010/main" val="3656456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0" name="Título 1"/>
          <p:cNvSpPr txBox="1">
            <a:spLocks/>
          </p:cNvSpPr>
          <p:nvPr/>
        </p:nvSpPr>
        <p:spPr>
          <a:xfrm>
            <a:off x="171711" y="-272122"/>
            <a:ext cx="11900476" cy="6132594"/>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70000"/>
              </a:lnSpc>
            </a:pPr>
            <a:r>
              <a:rPr lang="es-AR" sz="2400" b="1" u="sng" dirty="0" smtClean="0"/>
              <a:t>CAUSALES DE DISOLUCIÓN</a:t>
            </a:r>
            <a:r>
              <a:rPr lang="es-AR" sz="2400" dirty="0" smtClean="0"/>
              <a:t> </a:t>
            </a:r>
          </a:p>
          <a:p>
            <a:pPr algn="l">
              <a:lnSpc>
                <a:spcPct val="170000"/>
              </a:lnSpc>
            </a:pPr>
            <a:r>
              <a:rPr lang="es-ES" sz="2400" dirty="0" smtClean="0"/>
              <a:t>a)la </a:t>
            </a:r>
            <a:r>
              <a:rPr lang="es-ES" sz="2400" dirty="0"/>
              <a:t>decisión de sus miembros adoptada por unanimidad o por la mayoría </a:t>
            </a:r>
            <a:r>
              <a:rPr lang="es-ES" sz="2400" dirty="0" smtClean="0"/>
              <a:t>estatutaria</a:t>
            </a:r>
            <a:r>
              <a:rPr lang="es-ES" sz="2400" dirty="0"/>
              <a:t/>
            </a:r>
            <a:br>
              <a:rPr lang="es-ES" sz="2400" dirty="0"/>
            </a:br>
            <a:r>
              <a:rPr lang="es-ES" sz="2400" dirty="0" smtClean="0"/>
              <a:t>b</a:t>
            </a:r>
            <a:r>
              <a:rPr lang="es-ES" sz="2400" dirty="0"/>
              <a:t>) el cumplimiento de la condición resolutoria a la que el acto constitutivo subordinó su existencia;</a:t>
            </a:r>
            <a:br>
              <a:rPr lang="es-ES" sz="2400" dirty="0"/>
            </a:br>
            <a:r>
              <a:rPr lang="es-ES" sz="2400" dirty="0" smtClean="0"/>
              <a:t>c</a:t>
            </a:r>
            <a:r>
              <a:rPr lang="es-ES" sz="2400" dirty="0"/>
              <a:t>) la consecución del objeto para el cual la persona jurídica se formó, o la imposibilidad </a:t>
            </a:r>
            <a:r>
              <a:rPr lang="es-ES" sz="2400" dirty="0" smtClean="0"/>
              <a:t>sobreviviente</a:t>
            </a:r>
            <a:r>
              <a:rPr lang="es-ES" sz="2400" dirty="0"/>
              <a:t/>
            </a:r>
            <a:br>
              <a:rPr lang="es-ES" sz="2400" dirty="0"/>
            </a:br>
            <a:r>
              <a:rPr lang="es-ES" sz="2400" dirty="0" smtClean="0"/>
              <a:t>d</a:t>
            </a:r>
            <a:r>
              <a:rPr lang="es-ES" sz="2400" dirty="0"/>
              <a:t>) el vencimiento del </a:t>
            </a:r>
            <a:r>
              <a:rPr lang="es-ES" sz="2400" dirty="0" smtClean="0"/>
              <a:t>plazo</a:t>
            </a:r>
            <a:r>
              <a:rPr lang="es-ES" sz="2400" dirty="0"/>
              <a:t/>
            </a:r>
            <a:br>
              <a:rPr lang="es-ES" sz="2400" dirty="0"/>
            </a:br>
            <a:r>
              <a:rPr lang="es-ES" sz="2400" dirty="0" smtClean="0"/>
              <a:t>e</a:t>
            </a:r>
            <a:r>
              <a:rPr lang="es-ES" sz="2400" dirty="0"/>
              <a:t>) la declaración de quiebra</a:t>
            </a:r>
            <a:r>
              <a:rPr lang="es-ES" sz="2400" dirty="0" smtClean="0"/>
              <a:t>;</a:t>
            </a:r>
          </a:p>
          <a:p>
            <a:pPr algn="l">
              <a:lnSpc>
                <a:spcPct val="170000"/>
              </a:lnSpc>
            </a:pPr>
            <a:r>
              <a:rPr lang="es-ES" sz="2400" dirty="0" smtClean="0"/>
              <a:t> f</a:t>
            </a:r>
            <a:r>
              <a:rPr lang="es-ES" sz="2400" dirty="0"/>
              <a:t>) la </a:t>
            </a:r>
            <a:r>
              <a:rPr lang="es-ES" sz="2400" dirty="0" smtClean="0"/>
              <a:t>fusión</a:t>
            </a:r>
            <a:r>
              <a:rPr lang="es-ES" sz="2400" dirty="0"/>
              <a:t/>
            </a:r>
            <a:br>
              <a:rPr lang="es-ES" sz="2400" dirty="0"/>
            </a:br>
            <a:r>
              <a:rPr lang="es-ES" sz="2400" dirty="0" smtClean="0"/>
              <a:t>g</a:t>
            </a:r>
            <a:r>
              <a:rPr lang="es-ES" sz="2400" dirty="0"/>
              <a:t>) la reducción a uno del número de </a:t>
            </a:r>
            <a:r>
              <a:rPr lang="es-ES" sz="2400" dirty="0" smtClean="0"/>
              <a:t>miembros </a:t>
            </a:r>
            <a:r>
              <a:rPr lang="es-ES" sz="2400" dirty="0"/>
              <a:t>si la ley especial exige pluralidad de </a:t>
            </a:r>
            <a:r>
              <a:rPr lang="es-ES" sz="2400" dirty="0" smtClean="0"/>
              <a:t>ellos</a:t>
            </a:r>
            <a:r>
              <a:rPr lang="es-ES" sz="2400" dirty="0"/>
              <a:t/>
            </a:r>
            <a:br>
              <a:rPr lang="es-ES" sz="2400" dirty="0"/>
            </a:br>
            <a:r>
              <a:rPr lang="es-ES" sz="2400" dirty="0" smtClean="0"/>
              <a:t>h</a:t>
            </a:r>
            <a:r>
              <a:rPr lang="es-ES" sz="2400" dirty="0"/>
              <a:t>) la denegatoria o revocación firmes de la autorización estatal para </a:t>
            </a:r>
            <a:r>
              <a:rPr lang="es-ES" sz="2400" dirty="0" smtClean="0"/>
              <a:t>funcionar</a:t>
            </a:r>
            <a:r>
              <a:rPr lang="es-ES" sz="2400" dirty="0"/>
              <a:t/>
            </a:r>
            <a:br>
              <a:rPr lang="es-ES" sz="2400" dirty="0"/>
            </a:br>
            <a:r>
              <a:rPr lang="es-ES" sz="2400" dirty="0" smtClean="0"/>
              <a:t>i</a:t>
            </a:r>
            <a:r>
              <a:rPr lang="es-ES" sz="2400" dirty="0"/>
              <a:t>) el agotamiento de los bienes destinados a </a:t>
            </a:r>
            <a:r>
              <a:rPr lang="es-ES" sz="2400" dirty="0" smtClean="0"/>
              <a:t>sostenerla</a:t>
            </a:r>
            <a:r>
              <a:rPr lang="es-ES" sz="2400" dirty="0"/>
              <a:t/>
            </a:r>
            <a:br>
              <a:rPr lang="es-ES" sz="2400" dirty="0"/>
            </a:br>
            <a:r>
              <a:rPr lang="es-ES" sz="2400" dirty="0" smtClean="0"/>
              <a:t>j</a:t>
            </a:r>
            <a:r>
              <a:rPr lang="es-ES" sz="2400" dirty="0"/>
              <a:t>) cualquier otra causa prevista en el </a:t>
            </a:r>
            <a:r>
              <a:rPr lang="es-ES" sz="2400" dirty="0" smtClean="0"/>
              <a:t>estatuto</a:t>
            </a:r>
            <a:endParaRPr lang="es-AR" sz="2400" dirty="0">
              <a:latin typeface="+mn-lt"/>
            </a:endParaRPr>
          </a:p>
        </p:txBody>
      </p:sp>
      <p:sp>
        <p:nvSpPr>
          <p:cNvPr id="2" name="Rectángulo 1"/>
          <p:cNvSpPr/>
          <p:nvPr/>
        </p:nvSpPr>
        <p:spPr>
          <a:xfrm>
            <a:off x="171710" y="6139932"/>
            <a:ext cx="3042545" cy="369332"/>
          </a:xfrm>
          <a:prstGeom prst="rect">
            <a:avLst/>
          </a:prstGeom>
        </p:spPr>
        <p:txBody>
          <a:bodyPr wrap="square">
            <a:spAutoFit/>
          </a:bodyPr>
          <a:lstStyle/>
          <a:p>
            <a:r>
              <a:rPr lang="es-AR" b="1" u="sng" dirty="0" smtClean="0">
                <a:latin typeface="Arial" panose="020B0604020202020204" pitchFamily="34" charset="0"/>
                <a:cs typeface="Arial" panose="020B0604020202020204" pitchFamily="34" charset="0"/>
              </a:rPr>
              <a:t>LIQUIDACIÓN</a:t>
            </a:r>
            <a:r>
              <a:rPr lang="es-AR" dirty="0" smtClean="0"/>
              <a:t> </a:t>
            </a:r>
            <a:endParaRPr lang="es-ES" dirty="0"/>
          </a:p>
        </p:txBody>
      </p:sp>
    </p:spTree>
    <p:extLst>
      <p:ext uri="{BB962C8B-B14F-4D97-AF65-F5344CB8AC3E}">
        <p14:creationId xmlns:p14="http://schemas.microsoft.com/office/powerpoint/2010/main" val="2660366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688" y="94820"/>
            <a:ext cx="3986572" cy="730811"/>
          </a:xfrm>
        </p:spPr>
        <p:txBody>
          <a:bodyPr>
            <a:normAutofit/>
          </a:bodyPr>
          <a:lstStyle/>
          <a:p>
            <a:pPr algn="l"/>
            <a:r>
              <a:rPr lang="es-AR" sz="3600" u="sng" dirty="0" smtClean="0"/>
              <a:t>ASOCIACIÓN CIVIL</a:t>
            </a:r>
            <a:endParaRPr lang="es-AR" sz="3600" u="sng" dirty="0"/>
          </a:p>
        </p:txBody>
      </p:sp>
      <p:sp>
        <p:nvSpPr>
          <p:cNvPr id="25" name="Título 1"/>
          <p:cNvSpPr>
            <a:spLocks noGrp="1"/>
          </p:cNvSpPr>
          <p:nvPr>
            <p:ph type="ctrTitle"/>
          </p:nvPr>
        </p:nvSpPr>
        <p:spPr>
          <a:xfrm>
            <a:off x="2087570" y="947209"/>
            <a:ext cx="9131120" cy="849960"/>
          </a:xfrm>
        </p:spPr>
        <p:txBody>
          <a:bodyPr>
            <a:noAutofit/>
          </a:bodyPr>
          <a:lstStyle/>
          <a:p>
            <a:pPr algn="l"/>
            <a:r>
              <a:rPr lang="es-AR" sz="1800" dirty="0" smtClean="0">
                <a:latin typeface="+mn-lt"/>
              </a:rPr>
              <a:t>Son personas de existencia ideal que nacen de la unión estable de un grupo de personas físicas que persiguen un fin común no lucrativo.</a:t>
            </a:r>
            <a:br>
              <a:rPr lang="es-AR" sz="1800" dirty="0" smtClean="0">
                <a:latin typeface="+mn-lt"/>
              </a:rPr>
            </a:br>
            <a:r>
              <a:rPr lang="es-AR" sz="1800" dirty="0" smtClean="0">
                <a:latin typeface="+mn-lt"/>
              </a:rPr>
              <a:t>También existen Asociaciones de Segundo Grado</a:t>
            </a:r>
            <a:endParaRPr lang="es-AR" sz="1800" dirty="0">
              <a:latin typeface="+mn-lt"/>
            </a:endParaRPr>
          </a:p>
        </p:txBody>
      </p:sp>
      <p:sp>
        <p:nvSpPr>
          <p:cNvPr id="31" name="Título 1"/>
          <p:cNvSpPr txBox="1">
            <a:spLocks/>
          </p:cNvSpPr>
          <p:nvPr/>
        </p:nvSpPr>
        <p:spPr>
          <a:xfrm>
            <a:off x="477148" y="865410"/>
            <a:ext cx="1674254" cy="46728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2400" dirty="0" smtClean="0">
                <a:latin typeface="+mn-lt"/>
              </a:rPr>
              <a:t>CONCEPTO:</a:t>
            </a:r>
            <a:endParaRPr lang="es-AR" sz="2400" dirty="0">
              <a:latin typeface="+mn-lt"/>
            </a:endParaRPr>
          </a:p>
        </p:txBody>
      </p:sp>
      <p:sp>
        <p:nvSpPr>
          <p:cNvPr id="32" name="Flecha doblada hacia arriba 31"/>
          <p:cNvSpPr/>
          <p:nvPr/>
        </p:nvSpPr>
        <p:spPr>
          <a:xfrm rot="5400000">
            <a:off x="-475463" y="1333161"/>
            <a:ext cx="1617785"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3" name="Flecha doblada hacia arriba 32"/>
          <p:cNvSpPr/>
          <p:nvPr/>
        </p:nvSpPr>
        <p:spPr>
          <a:xfrm rot="5400000">
            <a:off x="-5476" y="2436599"/>
            <a:ext cx="673501"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Título 1"/>
          <p:cNvSpPr txBox="1">
            <a:spLocks/>
          </p:cNvSpPr>
          <p:nvPr/>
        </p:nvSpPr>
        <p:spPr>
          <a:xfrm>
            <a:off x="404463" y="1946278"/>
            <a:ext cx="2606024" cy="4672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2000" dirty="0" smtClean="0">
                <a:latin typeface="+mn-lt"/>
              </a:rPr>
              <a:t>ACTO CONSTITUTIVO:</a:t>
            </a:r>
            <a:endParaRPr lang="es-AR" sz="2000" dirty="0">
              <a:latin typeface="+mn-lt"/>
            </a:endParaRPr>
          </a:p>
        </p:txBody>
      </p:sp>
      <p:sp>
        <p:nvSpPr>
          <p:cNvPr id="35" name="8 Flecha derecha"/>
          <p:cNvSpPr/>
          <p:nvPr/>
        </p:nvSpPr>
        <p:spPr>
          <a:xfrm>
            <a:off x="2872870" y="2150605"/>
            <a:ext cx="573715" cy="1564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6" name="Título 1"/>
          <p:cNvSpPr txBox="1">
            <a:spLocks/>
          </p:cNvSpPr>
          <p:nvPr/>
        </p:nvSpPr>
        <p:spPr>
          <a:xfrm>
            <a:off x="3454808" y="1929868"/>
            <a:ext cx="7555440" cy="4672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2000" dirty="0" smtClean="0">
                <a:latin typeface="+mn-lt"/>
              </a:rPr>
              <a:t>Inscripción y autorización para funcionar. Instrumento público</a:t>
            </a:r>
            <a:endParaRPr lang="es-AR" sz="2000" dirty="0">
              <a:latin typeface="+mn-lt"/>
            </a:endParaRPr>
          </a:p>
        </p:txBody>
      </p:sp>
      <p:sp>
        <p:nvSpPr>
          <p:cNvPr id="37" name="Título 1"/>
          <p:cNvSpPr txBox="1">
            <a:spLocks/>
          </p:cNvSpPr>
          <p:nvPr/>
        </p:nvSpPr>
        <p:spPr>
          <a:xfrm>
            <a:off x="472457" y="2576980"/>
            <a:ext cx="2158203" cy="4672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2000" dirty="0" smtClean="0">
                <a:latin typeface="+mn-lt"/>
              </a:rPr>
              <a:t>ADMINISTRACIÓN:</a:t>
            </a:r>
            <a:endParaRPr lang="es-AR" sz="2000" dirty="0">
              <a:latin typeface="+mn-lt"/>
            </a:endParaRPr>
          </a:p>
        </p:txBody>
      </p:sp>
      <p:sp>
        <p:nvSpPr>
          <p:cNvPr id="38" name="8 Flecha derecha"/>
          <p:cNvSpPr/>
          <p:nvPr/>
        </p:nvSpPr>
        <p:spPr>
          <a:xfrm>
            <a:off x="2561033" y="2795376"/>
            <a:ext cx="573715" cy="1564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9" name="Título 1"/>
          <p:cNvSpPr txBox="1">
            <a:spLocks/>
          </p:cNvSpPr>
          <p:nvPr/>
        </p:nvSpPr>
        <p:spPr>
          <a:xfrm>
            <a:off x="3114837" y="2588706"/>
            <a:ext cx="2188683" cy="4672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2000" dirty="0" smtClean="0">
                <a:latin typeface="+mn-lt"/>
              </a:rPr>
              <a:t>Comisión directiva</a:t>
            </a:r>
            <a:endParaRPr lang="es-AR" sz="2000" dirty="0">
              <a:latin typeface="+mn-lt"/>
            </a:endParaRPr>
          </a:p>
        </p:txBody>
      </p:sp>
      <p:sp>
        <p:nvSpPr>
          <p:cNvPr id="40" name="8 Flecha derecha"/>
          <p:cNvSpPr/>
          <p:nvPr/>
        </p:nvSpPr>
        <p:spPr>
          <a:xfrm>
            <a:off x="5175279" y="2793031"/>
            <a:ext cx="573715" cy="1564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1" name="Título 1"/>
          <p:cNvSpPr txBox="1">
            <a:spLocks/>
          </p:cNvSpPr>
          <p:nvPr/>
        </p:nvSpPr>
        <p:spPr>
          <a:xfrm>
            <a:off x="5715014" y="2586360"/>
            <a:ext cx="6629386" cy="4672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2000" dirty="0" smtClean="0">
                <a:latin typeface="+mn-lt"/>
              </a:rPr>
              <a:t>Composición </a:t>
            </a:r>
            <a:r>
              <a:rPr lang="es-AR" sz="2000" dirty="0" smtClean="0">
                <a:latin typeface="+mn-lt"/>
              </a:rPr>
              <a:t>mínima (Presidente, Secretario, Tesorero, Vocal)</a:t>
            </a:r>
            <a:endParaRPr lang="es-AR" sz="2000" dirty="0">
              <a:latin typeface="+mn-lt"/>
            </a:endParaRPr>
          </a:p>
        </p:txBody>
      </p:sp>
      <p:sp>
        <p:nvSpPr>
          <p:cNvPr id="42" name="Flecha doblada hacia arriba 41"/>
          <p:cNvSpPr/>
          <p:nvPr/>
        </p:nvSpPr>
        <p:spPr>
          <a:xfrm rot="5400000">
            <a:off x="-7822" y="3067300"/>
            <a:ext cx="673501"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3" name="Título 1"/>
          <p:cNvSpPr txBox="1">
            <a:spLocks/>
          </p:cNvSpPr>
          <p:nvPr/>
        </p:nvSpPr>
        <p:spPr>
          <a:xfrm>
            <a:off x="470111" y="3207680"/>
            <a:ext cx="2774362" cy="4672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2000" dirty="0" smtClean="0">
                <a:latin typeface="+mn-lt"/>
              </a:rPr>
              <a:t>FISCALIZACIÓN PRIVADA:</a:t>
            </a:r>
            <a:endParaRPr lang="es-AR" sz="2000" dirty="0">
              <a:latin typeface="+mn-lt"/>
            </a:endParaRPr>
          </a:p>
        </p:txBody>
      </p:sp>
      <p:sp>
        <p:nvSpPr>
          <p:cNvPr id="47" name="8 Flecha derecha"/>
          <p:cNvSpPr/>
          <p:nvPr/>
        </p:nvSpPr>
        <p:spPr>
          <a:xfrm>
            <a:off x="3233933" y="3412009"/>
            <a:ext cx="573715" cy="1564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7" name="Título 1"/>
          <p:cNvSpPr txBox="1">
            <a:spLocks/>
          </p:cNvSpPr>
          <p:nvPr/>
        </p:nvSpPr>
        <p:spPr>
          <a:xfrm>
            <a:off x="3759602" y="3219406"/>
            <a:ext cx="3242596" cy="4672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2000" dirty="0" smtClean="0">
                <a:latin typeface="+mn-lt"/>
              </a:rPr>
              <a:t>Comisión revisora de cuentas</a:t>
            </a:r>
            <a:endParaRPr lang="es-AR" sz="2000" dirty="0">
              <a:latin typeface="+mn-lt"/>
            </a:endParaRPr>
          </a:p>
        </p:txBody>
      </p:sp>
      <p:sp>
        <p:nvSpPr>
          <p:cNvPr id="58" name="8 Flecha derecha"/>
          <p:cNvSpPr/>
          <p:nvPr/>
        </p:nvSpPr>
        <p:spPr>
          <a:xfrm>
            <a:off x="6889192" y="3423731"/>
            <a:ext cx="573715" cy="1564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9" name="Título 1"/>
          <p:cNvSpPr txBox="1">
            <a:spLocks/>
          </p:cNvSpPr>
          <p:nvPr/>
        </p:nvSpPr>
        <p:spPr>
          <a:xfrm>
            <a:off x="7428926" y="3217060"/>
            <a:ext cx="4305873" cy="4672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2000" dirty="0" smtClean="0">
                <a:latin typeface="+mn-lt"/>
              </a:rPr>
              <a:t>Obligatoriedad (mas de 100 asociados)</a:t>
            </a:r>
            <a:endParaRPr lang="es-AR" sz="2000" dirty="0">
              <a:latin typeface="+mn-lt"/>
            </a:endParaRPr>
          </a:p>
        </p:txBody>
      </p:sp>
      <p:sp>
        <p:nvSpPr>
          <p:cNvPr id="66" name="Flecha doblada hacia arriba 65"/>
          <p:cNvSpPr/>
          <p:nvPr/>
        </p:nvSpPr>
        <p:spPr>
          <a:xfrm rot="5400000">
            <a:off x="3900" y="3683935"/>
            <a:ext cx="673501"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7" name="Título 1"/>
          <p:cNvSpPr txBox="1">
            <a:spLocks/>
          </p:cNvSpPr>
          <p:nvPr/>
        </p:nvSpPr>
        <p:spPr>
          <a:xfrm>
            <a:off x="481833" y="3824315"/>
            <a:ext cx="2148827" cy="4672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2000" dirty="0" smtClean="0">
                <a:latin typeface="+mn-lt"/>
              </a:rPr>
              <a:t>CONTROL ESTATAL</a:t>
            </a:r>
            <a:endParaRPr lang="es-AR" sz="2000" dirty="0">
              <a:latin typeface="+mn-lt"/>
            </a:endParaRPr>
          </a:p>
        </p:txBody>
      </p:sp>
      <p:sp>
        <p:nvSpPr>
          <p:cNvPr id="68" name="8 Flecha derecha"/>
          <p:cNvSpPr/>
          <p:nvPr/>
        </p:nvSpPr>
        <p:spPr>
          <a:xfrm>
            <a:off x="2528202" y="4028644"/>
            <a:ext cx="573715" cy="1564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9" name="Título 1"/>
          <p:cNvSpPr txBox="1">
            <a:spLocks/>
          </p:cNvSpPr>
          <p:nvPr/>
        </p:nvSpPr>
        <p:spPr>
          <a:xfrm>
            <a:off x="3134748" y="3836041"/>
            <a:ext cx="3477067" cy="4672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2000" dirty="0" smtClean="0">
                <a:latin typeface="+mn-lt"/>
              </a:rPr>
              <a:t>Dirección de Personas Jurídicas</a:t>
            </a:r>
            <a:endParaRPr lang="es-AR" sz="2000" dirty="0">
              <a:latin typeface="+mn-lt"/>
            </a:endParaRPr>
          </a:p>
        </p:txBody>
      </p:sp>
      <p:sp>
        <p:nvSpPr>
          <p:cNvPr id="74" name="Flecha doblada hacia arriba 73"/>
          <p:cNvSpPr/>
          <p:nvPr/>
        </p:nvSpPr>
        <p:spPr>
          <a:xfrm rot="5400000">
            <a:off x="1555" y="4328704"/>
            <a:ext cx="673501"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5" name="Título 1"/>
          <p:cNvSpPr txBox="1">
            <a:spLocks/>
          </p:cNvSpPr>
          <p:nvPr/>
        </p:nvSpPr>
        <p:spPr>
          <a:xfrm>
            <a:off x="479488" y="4469084"/>
            <a:ext cx="3853361" cy="4672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2000" dirty="0" smtClean="0">
                <a:latin typeface="+mn-lt"/>
              </a:rPr>
              <a:t>RESPONSABILIDAD DE ASOCIADOS</a:t>
            </a:r>
            <a:endParaRPr lang="es-AR" sz="2000" dirty="0">
              <a:latin typeface="+mn-lt"/>
            </a:endParaRPr>
          </a:p>
        </p:txBody>
      </p:sp>
      <p:sp>
        <p:nvSpPr>
          <p:cNvPr id="76" name="8 Flecha derecha"/>
          <p:cNvSpPr/>
          <p:nvPr/>
        </p:nvSpPr>
        <p:spPr>
          <a:xfrm>
            <a:off x="4185844" y="4645276"/>
            <a:ext cx="400224" cy="179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7" name="Título 1"/>
          <p:cNvSpPr txBox="1">
            <a:spLocks/>
          </p:cNvSpPr>
          <p:nvPr/>
        </p:nvSpPr>
        <p:spPr>
          <a:xfrm>
            <a:off x="4525098" y="4438607"/>
            <a:ext cx="4604828" cy="4672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2000" dirty="0" smtClean="0">
                <a:latin typeface="+mn-lt"/>
              </a:rPr>
              <a:t>No responden solidaria ni ilimitadamente</a:t>
            </a:r>
            <a:endParaRPr lang="es-AR" sz="2000" dirty="0">
              <a:latin typeface="+mn-lt"/>
            </a:endParaRPr>
          </a:p>
        </p:txBody>
      </p:sp>
      <p:sp>
        <p:nvSpPr>
          <p:cNvPr id="78" name="Flecha doblada hacia arriba 77"/>
          <p:cNvSpPr/>
          <p:nvPr/>
        </p:nvSpPr>
        <p:spPr>
          <a:xfrm rot="5400000">
            <a:off x="4083023" y="4898950"/>
            <a:ext cx="558020" cy="33552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9" name="Título 1"/>
          <p:cNvSpPr txBox="1">
            <a:spLocks/>
          </p:cNvSpPr>
          <p:nvPr/>
        </p:nvSpPr>
        <p:spPr>
          <a:xfrm>
            <a:off x="4522753" y="4984903"/>
            <a:ext cx="4604828" cy="4672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2000" dirty="0" smtClean="0">
                <a:latin typeface="+mn-lt"/>
              </a:rPr>
              <a:t>Se limitan a laintegración de los aportes</a:t>
            </a:r>
            <a:endParaRPr lang="es-AR" sz="2000" dirty="0">
              <a:latin typeface="+mn-lt"/>
            </a:endParaRPr>
          </a:p>
        </p:txBody>
      </p:sp>
      <p:sp>
        <p:nvSpPr>
          <p:cNvPr id="80" name="Subtítulo 2"/>
          <p:cNvSpPr txBox="1">
            <a:spLocks/>
          </p:cNvSpPr>
          <p:nvPr/>
        </p:nvSpPr>
        <p:spPr>
          <a:xfrm>
            <a:off x="16407" y="5480409"/>
            <a:ext cx="4569661" cy="5968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AR" sz="3600" u="sng" dirty="0" smtClean="0"/>
              <a:t>SIMPLES ASOCIACIONES</a:t>
            </a:r>
            <a:endParaRPr lang="es-AR" sz="3600" u="sng" dirty="0"/>
          </a:p>
        </p:txBody>
      </p:sp>
      <p:sp>
        <p:nvSpPr>
          <p:cNvPr id="81" name="Flecha doblada hacia arriba 80"/>
          <p:cNvSpPr/>
          <p:nvPr/>
        </p:nvSpPr>
        <p:spPr>
          <a:xfrm rot="5400000">
            <a:off x="287601" y="6134057"/>
            <a:ext cx="673501"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2" name="Título 1"/>
          <p:cNvSpPr txBox="1">
            <a:spLocks/>
          </p:cNvSpPr>
          <p:nvPr/>
        </p:nvSpPr>
        <p:spPr>
          <a:xfrm>
            <a:off x="683472" y="6276783"/>
            <a:ext cx="2606024" cy="4672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2000" dirty="0" smtClean="0">
                <a:latin typeface="+mn-lt"/>
              </a:rPr>
              <a:t>ACTO CONSTITUTIVO:</a:t>
            </a:r>
            <a:endParaRPr lang="es-AR" sz="2000" dirty="0">
              <a:latin typeface="+mn-lt"/>
            </a:endParaRPr>
          </a:p>
        </p:txBody>
      </p:sp>
      <p:sp>
        <p:nvSpPr>
          <p:cNvPr id="83" name="8 Flecha derecha"/>
          <p:cNvSpPr/>
          <p:nvPr/>
        </p:nvSpPr>
        <p:spPr>
          <a:xfrm>
            <a:off x="3165947" y="6481111"/>
            <a:ext cx="573715" cy="1564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4" name="Título 1"/>
          <p:cNvSpPr txBox="1">
            <a:spLocks/>
          </p:cNvSpPr>
          <p:nvPr/>
        </p:nvSpPr>
        <p:spPr>
          <a:xfrm>
            <a:off x="3776020" y="6288511"/>
            <a:ext cx="7555440" cy="4672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2000" dirty="0" smtClean="0">
                <a:latin typeface="+mn-lt"/>
              </a:rPr>
              <a:t>Instrumento público o privado con firmas certificadas</a:t>
            </a:r>
            <a:endParaRPr lang="es-AR" sz="2000" dirty="0">
              <a:latin typeface="+mn-lt"/>
            </a:endParaRPr>
          </a:p>
        </p:txBody>
      </p:sp>
      <p:sp>
        <p:nvSpPr>
          <p:cNvPr id="85" name="8 Flecha derecha"/>
          <p:cNvSpPr/>
          <p:nvPr/>
        </p:nvSpPr>
        <p:spPr>
          <a:xfrm>
            <a:off x="4303086" y="5676908"/>
            <a:ext cx="573715" cy="1564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6" name="Título 1"/>
          <p:cNvSpPr txBox="1">
            <a:spLocks/>
          </p:cNvSpPr>
          <p:nvPr/>
        </p:nvSpPr>
        <p:spPr>
          <a:xfrm>
            <a:off x="4885021" y="5498374"/>
            <a:ext cx="5426597" cy="4672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2000" dirty="0" smtClean="0">
                <a:latin typeface="+mn-lt"/>
              </a:rPr>
              <a:t>Comienzo de su existencia - Denominación</a:t>
            </a:r>
            <a:endParaRPr lang="es-AR" sz="2000" dirty="0">
              <a:latin typeface="+mn-lt"/>
            </a:endParaRPr>
          </a:p>
        </p:txBody>
      </p:sp>
    </p:spTree>
    <p:extLst>
      <p:ext uri="{BB962C8B-B14F-4D97-AF65-F5344CB8AC3E}">
        <p14:creationId xmlns:p14="http://schemas.microsoft.com/office/powerpoint/2010/main" val="1145926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0" name="Título 1"/>
          <p:cNvSpPr txBox="1">
            <a:spLocks/>
          </p:cNvSpPr>
          <p:nvPr/>
        </p:nvSpPr>
        <p:spPr>
          <a:xfrm>
            <a:off x="227129" y="0"/>
            <a:ext cx="11900476" cy="68580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70000"/>
              </a:lnSpc>
            </a:pPr>
            <a:r>
              <a:rPr lang="es-ES" sz="1800" b="1" u="sng" dirty="0" smtClean="0"/>
              <a:t>Contenido del Acto constitutivo:</a:t>
            </a:r>
            <a:r>
              <a:rPr lang="es-ES" sz="1800" dirty="0"/>
              <a:t/>
            </a:r>
            <a:br>
              <a:rPr lang="es-ES" sz="1800" dirty="0"/>
            </a:br>
            <a:r>
              <a:rPr lang="es-ES" sz="1800" dirty="0" smtClean="0"/>
              <a:t>a</a:t>
            </a:r>
            <a:r>
              <a:rPr lang="es-ES" sz="1800" dirty="0"/>
              <a:t>) la identificación de los constituyentes;</a:t>
            </a:r>
            <a:br>
              <a:rPr lang="es-ES" sz="1800" dirty="0"/>
            </a:br>
            <a:r>
              <a:rPr lang="es-ES" sz="1800" dirty="0" smtClean="0"/>
              <a:t>b</a:t>
            </a:r>
            <a:r>
              <a:rPr lang="es-ES" sz="1800" dirty="0"/>
              <a:t>) el nombre de la asociación con el aditamento “Asociación Civil” antepuesto o pospuesto;</a:t>
            </a:r>
            <a:br>
              <a:rPr lang="es-ES" sz="1800" dirty="0"/>
            </a:br>
            <a:r>
              <a:rPr lang="es-ES" sz="1800" dirty="0" smtClean="0"/>
              <a:t>c</a:t>
            </a:r>
            <a:r>
              <a:rPr lang="es-ES" sz="1800" dirty="0"/>
              <a:t>) el objeto;</a:t>
            </a:r>
            <a:br>
              <a:rPr lang="es-ES" sz="1800" dirty="0"/>
            </a:br>
            <a:r>
              <a:rPr lang="es-ES" sz="1800" dirty="0" smtClean="0"/>
              <a:t>d</a:t>
            </a:r>
            <a:r>
              <a:rPr lang="es-ES" sz="1800" dirty="0"/>
              <a:t>) el domicilio social;</a:t>
            </a:r>
            <a:br>
              <a:rPr lang="es-ES" sz="1800" dirty="0"/>
            </a:br>
            <a:r>
              <a:rPr lang="es-ES" sz="1800" dirty="0" smtClean="0"/>
              <a:t>e</a:t>
            </a:r>
            <a:r>
              <a:rPr lang="es-ES" sz="1800" dirty="0"/>
              <a:t>) el plazo de duración o si la asociación es a perpetuidad;</a:t>
            </a:r>
            <a:br>
              <a:rPr lang="es-ES" sz="1800" dirty="0"/>
            </a:br>
            <a:r>
              <a:rPr lang="es-ES" sz="1800" dirty="0" smtClean="0"/>
              <a:t>f</a:t>
            </a:r>
            <a:r>
              <a:rPr lang="es-ES" sz="1800" dirty="0"/>
              <a:t>) las causales de disolución;</a:t>
            </a:r>
            <a:br>
              <a:rPr lang="es-ES" sz="1800" dirty="0"/>
            </a:br>
            <a:r>
              <a:rPr lang="es-ES" sz="1800" dirty="0" smtClean="0"/>
              <a:t>g</a:t>
            </a:r>
            <a:r>
              <a:rPr lang="es-ES" sz="1800" dirty="0"/>
              <a:t>) las contribuciones que conforman el patrimonio inicial de la asociación civil y el valor que se les asigna. </a:t>
            </a:r>
            <a:br>
              <a:rPr lang="es-ES" sz="1800" dirty="0"/>
            </a:br>
            <a:r>
              <a:rPr lang="es-ES" sz="1800" dirty="0" smtClean="0"/>
              <a:t>h</a:t>
            </a:r>
            <a:r>
              <a:rPr lang="es-ES" sz="1800" dirty="0"/>
              <a:t>) el régimen de administración y representación;</a:t>
            </a:r>
            <a:br>
              <a:rPr lang="es-ES" sz="1800" dirty="0"/>
            </a:br>
            <a:r>
              <a:rPr lang="es-ES" sz="1800" dirty="0" smtClean="0"/>
              <a:t>i</a:t>
            </a:r>
            <a:r>
              <a:rPr lang="es-ES" sz="1800" dirty="0"/>
              <a:t>) la fecha de cierre del ejercicio económico anual;</a:t>
            </a:r>
            <a:br>
              <a:rPr lang="es-ES" sz="1800" dirty="0"/>
            </a:br>
            <a:r>
              <a:rPr lang="es-ES" sz="1800" dirty="0" smtClean="0"/>
              <a:t>j</a:t>
            </a:r>
            <a:r>
              <a:rPr lang="es-ES" sz="1800" dirty="0"/>
              <a:t>) en su caso, las clases o categorías de </a:t>
            </a:r>
            <a:r>
              <a:rPr lang="es-ES" sz="1800" dirty="0" smtClean="0"/>
              <a:t>asociados;</a:t>
            </a:r>
            <a:r>
              <a:rPr lang="es-ES" sz="1800" dirty="0"/>
              <a:t/>
            </a:r>
            <a:br>
              <a:rPr lang="es-ES" sz="1800" dirty="0"/>
            </a:br>
            <a:r>
              <a:rPr lang="es-ES" sz="1800" dirty="0" smtClean="0"/>
              <a:t>k</a:t>
            </a:r>
            <a:r>
              <a:rPr lang="es-ES" sz="1800" dirty="0"/>
              <a:t>) el régimen de ingreso, admisión, renuncia, sanciones disciplinarias, exclusión de asociados y recursos contra las decisiones;</a:t>
            </a:r>
            <a:br>
              <a:rPr lang="es-ES" sz="1800" dirty="0"/>
            </a:br>
            <a:r>
              <a:rPr lang="es-ES" sz="1800" dirty="0" smtClean="0"/>
              <a:t>l</a:t>
            </a:r>
            <a:r>
              <a:rPr lang="es-ES" sz="1800" dirty="0"/>
              <a:t>) los órganos sociales de gobierno, administración y representación. </a:t>
            </a:r>
            <a:endParaRPr lang="es-ES" sz="1800" dirty="0" smtClean="0"/>
          </a:p>
          <a:p>
            <a:pPr algn="l">
              <a:lnSpc>
                <a:spcPct val="170000"/>
              </a:lnSpc>
            </a:pPr>
            <a:r>
              <a:rPr lang="es-ES" sz="1800" dirty="0" smtClean="0"/>
              <a:t>m</a:t>
            </a:r>
            <a:r>
              <a:rPr lang="es-ES" sz="1800" dirty="0"/>
              <a:t>) el procedimiento </a:t>
            </a:r>
            <a:r>
              <a:rPr lang="es-ES" sz="1800" dirty="0" smtClean="0"/>
              <a:t>y destino de la liquidación.</a:t>
            </a:r>
            <a:endParaRPr lang="es-AR" sz="1800" dirty="0">
              <a:latin typeface="+mn-lt"/>
            </a:endParaRPr>
          </a:p>
        </p:txBody>
      </p:sp>
    </p:spTree>
    <p:extLst>
      <p:ext uri="{BB962C8B-B14F-4D97-AF65-F5344CB8AC3E}">
        <p14:creationId xmlns:p14="http://schemas.microsoft.com/office/powerpoint/2010/main" val="1254052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8231" y="327044"/>
            <a:ext cx="3986572" cy="730811"/>
          </a:xfrm>
        </p:spPr>
        <p:txBody>
          <a:bodyPr>
            <a:normAutofit/>
          </a:bodyPr>
          <a:lstStyle/>
          <a:p>
            <a:pPr algn="l"/>
            <a:r>
              <a:rPr lang="es-AR" sz="3600" u="sng" dirty="0" smtClean="0"/>
              <a:t>FUNDACIONES</a:t>
            </a:r>
            <a:endParaRPr lang="es-AR" sz="3600" u="sng" dirty="0"/>
          </a:p>
        </p:txBody>
      </p:sp>
      <p:sp>
        <p:nvSpPr>
          <p:cNvPr id="25" name="Título 1"/>
          <p:cNvSpPr>
            <a:spLocks noGrp="1"/>
          </p:cNvSpPr>
          <p:nvPr>
            <p:ph type="ctrTitle"/>
          </p:nvPr>
        </p:nvSpPr>
        <p:spPr>
          <a:xfrm>
            <a:off x="2102978" y="1156960"/>
            <a:ext cx="9419802" cy="661419"/>
          </a:xfrm>
        </p:spPr>
        <p:txBody>
          <a:bodyPr>
            <a:noAutofit/>
          </a:bodyPr>
          <a:lstStyle/>
          <a:p>
            <a:pPr algn="l"/>
            <a:r>
              <a:rPr lang="es-ES" sz="1800" dirty="0">
                <a:latin typeface="+mn-lt"/>
              </a:rPr>
              <a:t>S</a:t>
            </a:r>
            <a:r>
              <a:rPr lang="es-ES" sz="1800" dirty="0" smtClean="0">
                <a:latin typeface="+mn-lt"/>
              </a:rPr>
              <a:t>on </a:t>
            </a:r>
            <a:r>
              <a:rPr lang="es-ES" sz="1800" dirty="0">
                <a:latin typeface="+mn-lt"/>
              </a:rPr>
              <a:t>personas jurídicas que se constituyen con una finalidad de bien común, sin propósito de lucro, mediante el aporte patrimonial de una o más personas, destinado a hacer posibles sus fines.</a:t>
            </a:r>
            <a:endParaRPr lang="es-AR" sz="1800" dirty="0">
              <a:latin typeface="+mn-lt"/>
            </a:endParaRPr>
          </a:p>
        </p:txBody>
      </p:sp>
      <p:sp>
        <p:nvSpPr>
          <p:cNvPr id="31" name="Título 1"/>
          <p:cNvSpPr txBox="1">
            <a:spLocks/>
          </p:cNvSpPr>
          <p:nvPr/>
        </p:nvSpPr>
        <p:spPr>
          <a:xfrm>
            <a:off x="492556" y="1182042"/>
            <a:ext cx="1674254" cy="46728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2400" dirty="0" smtClean="0">
                <a:latin typeface="+mn-lt"/>
              </a:rPr>
              <a:t>CONCEPTO:</a:t>
            </a:r>
            <a:endParaRPr lang="es-AR" sz="2400" dirty="0">
              <a:latin typeface="+mn-lt"/>
            </a:endParaRPr>
          </a:p>
        </p:txBody>
      </p:sp>
      <p:sp>
        <p:nvSpPr>
          <p:cNvPr id="32" name="Flecha doblada hacia arriba 31"/>
          <p:cNvSpPr/>
          <p:nvPr/>
        </p:nvSpPr>
        <p:spPr>
          <a:xfrm rot="5400000">
            <a:off x="-431920" y="1565385"/>
            <a:ext cx="1617785"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3" name="Flecha doblada hacia arriba 32"/>
          <p:cNvSpPr/>
          <p:nvPr/>
        </p:nvSpPr>
        <p:spPr>
          <a:xfrm rot="5400000">
            <a:off x="38067" y="2668823"/>
            <a:ext cx="673501"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Título 1"/>
          <p:cNvSpPr txBox="1">
            <a:spLocks/>
          </p:cNvSpPr>
          <p:nvPr/>
        </p:nvSpPr>
        <p:spPr>
          <a:xfrm>
            <a:off x="448006" y="2178502"/>
            <a:ext cx="2606024" cy="4672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2000" dirty="0" smtClean="0">
                <a:latin typeface="+mn-lt"/>
              </a:rPr>
              <a:t>ACTO CONSTITUTIVO:</a:t>
            </a:r>
            <a:endParaRPr lang="es-AR" sz="2000" dirty="0">
              <a:latin typeface="+mn-lt"/>
            </a:endParaRPr>
          </a:p>
        </p:txBody>
      </p:sp>
      <p:sp>
        <p:nvSpPr>
          <p:cNvPr id="35" name="8 Flecha derecha"/>
          <p:cNvSpPr/>
          <p:nvPr/>
        </p:nvSpPr>
        <p:spPr>
          <a:xfrm>
            <a:off x="2916413" y="2382829"/>
            <a:ext cx="573715" cy="1564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6" name="Título 1"/>
          <p:cNvSpPr txBox="1">
            <a:spLocks/>
          </p:cNvSpPr>
          <p:nvPr/>
        </p:nvSpPr>
        <p:spPr>
          <a:xfrm>
            <a:off x="3498351" y="2316837"/>
            <a:ext cx="7876652" cy="4672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2000" dirty="0" smtClean="0">
                <a:latin typeface="+mn-lt"/>
              </a:rPr>
              <a:t>Inscripción y autorización para funcionar. Instrumento público. Acto última voluntad</a:t>
            </a:r>
            <a:r>
              <a:rPr lang="es-AR" sz="2000" dirty="0" smtClean="0">
                <a:latin typeface="+mn-lt"/>
              </a:rPr>
              <a:t>. </a:t>
            </a:r>
            <a:endParaRPr lang="es-AR" sz="2000" dirty="0">
              <a:latin typeface="+mn-lt"/>
            </a:endParaRPr>
          </a:p>
        </p:txBody>
      </p:sp>
      <p:sp>
        <p:nvSpPr>
          <p:cNvPr id="37" name="Título 1"/>
          <p:cNvSpPr txBox="1">
            <a:spLocks/>
          </p:cNvSpPr>
          <p:nvPr/>
        </p:nvSpPr>
        <p:spPr>
          <a:xfrm>
            <a:off x="516000" y="2809204"/>
            <a:ext cx="2158203" cy="4672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2000" dirty="0" smtClean="0">
                <a:latin typeface="+mn-lt"/>
              </a:rPr>
              <a:t>ADMINISTRACIÓN:</a:t>
            </a:r>
            <a:endParaRPr lang="es-AR" sz="2000" dirty="0">
              <a:latin typeface="+mn-lt"/>
            </a:endParaRPr>
          </a:p>
        </p:txBody>
      </p:sp>
      <p:sp>
        <p:nvSpPr>
          <p:cNvPr id="38" name="8 Flecha derecha"/>
          <p:cNvSpPr/>
          <p:nvPr/>
        </p:nvSpPr>
        <p:spPr>
          <a:xfrm>
            <a:off x="2604576" y="3027599"/>
            <a:ext cx="424848" cy="171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9" name="Título 1"/>
          <p:cNvSpPr txBox="1">
            <a:spLocks/>
          </p:cNvSpPr>
          <p:nvPr/>
        </p:nvSpPr>
        <p:spPr>
          <a:xfrm>
            <a:off x="2975498" y="2820930"/>
            <a:ext cx="3046812" cy="4672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2000" dirty="0" smtClean="0">
                <a:latin typeface="+mn-lt"/>
              </a:rPr>
              <a:t>Consejo de administración</a:t>
            </a:r>
            <a:endParaRPr lang="es-AR" sz="2000" dirty="0">
              <a:latin typeface="+mn-lt"/>
            </a:endParaRPr>
          </a:p>
        </p:txBody>
      </p:sp>
      <p:sp>
        <p:nvSpPr>
          <p:cNvPr id="40" name="8 Flecha derecha"/>
          <p:cNvSpPr/>
          <p:nvPr/>
        </p:nvSpPr>
        <p:spPr>
          <a:xfrm>
            <a:off x="5837802" y="3025255"/>
            <a:ext cx="573715" cy="1564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1" name="Título 1"/>
          <p:cNvSpPr txBox="1">
            <a:spLocks/>
          </p:cNvSpPr>
          <p:nvPr/>
        </p:nvSpPr>
        <p:spPr>
          <a:xfrm>
            <a:off x="6377531" y="2818584"/>
            <a:ext cx="6017443" cy="4672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2000" dirty="0" smtClean="0">
                <a:latin typeface="+mn-lt"/>
              </a:rPr>
              <a:t>Composición – Privilegio de fundadores – Ad  honorem</a:t>
            </a:r>
            <a:endParaRPr lang="es-AR" sz="2000" dirty="0">
              <a:latin typeface="+mn-lt"/>
            </a:endParaRPr>
          </a:p>
        </p:txBody>
      </p:sp>
      <p:sp>
        <p:nvSpPr>
          <p:cNvPr id="42" name="Flecha doblada hacia arriba 41"/>
          <p:cNvSpPr/>
          <p:nvPr/>
        </p:nvSpPr>
        <p:spPr>
          <a:xfrm rot="5400000">
            <a:off x="50235" y="3299524"/>
            <a:ext cx="673501"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3" name="Título 1"/>
          <p:cNvSpPr txBox="1">
            <a:spLocks/>
          </p:cNvSpPr>
          <p:nvPr/>
        </p:nvSpPr>
        <p:spPr>
          <a:xfrm>
            <a:off x="513654" y="3439904"/>
            <a:ext cx="2337093" cy="4672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2000" dirty="0" smtClean="0">
                <a:latin typeface="+mn-lt"/>
              </a:rPr>
              <a:t>COMITÉ EJECUTIVO:</a:t>
            </a:r>
            <a:endParaRPr lang="es-AR" sz="2000" dirty="0">
              <a:latin typeface="+mn-lt"/>
            </a:endParaRPr>
          </a:p>
        </p:txBody>
      </p:sp>
      <p:sp>
        <p:nvSpPr>
          <p:cNvPr id="47" name="8 Flecha derecha"/>
          <p:cNvSpPr/>
          <p:nvPr/>
        </p:nvSpPr>
        <p:spPr>
          <a:xfrm>
            <a:off x="2771037" y="3644233"/>
            <a:ext cx="573715" cy="1564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7" name="Título 1"/>
          <p:cNvSpPr txBox="1">
            <a:spLocks/>
          </p:cNvSpPr>
          <p:nvPr/>
        </p:nvSpPr>
        <p:spPr>
          <a:xfrm>
            <a:off x="3423317" y="3451630"/>
            <a:ext cx="1281778" cy="4672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2000" dirty="0" smtClean="0">
                <a:latin typeface="+mn-lt"/>
              </a:rPr>
              <a:t>Existencia</a:t>
            </a:r>
            <a:endParaRPr lang="es-AR" sz="2000" dirty="0">
              <a:latin typeface="+mn-lt"/>
            </a:endParaRPr>
          </a:p>
        </p:txBody>
      </p:sp>
      <p:sp>
        <p:nvSpPr>
          <p:cNvPr id="58" name="8 Flecha derecha"/>
          <p:cNvSpPr/>
          <p:nvPr/>
        </p:nvSpPr>
        <p:spPr>
          <a:xfrm>
            <a:off x="4597498" y="3655955"/>
            <a:ext cx="573715" cy="1564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9" name="Título 1"/>
          <p:cNvSpPr txBox="1">
            <a:spLocks/>
          </p:cNvSpPr>
          <p:nvPr/>
        </p:nvSpPr>
        <p:spPr>
          <a:xfrm>
            <a:off x="5277910" y="3449284"/>
            <a:ext cx="1841682" cy="4672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2000" dirty="0" smtClean="0">
                <a:latin typeface="+mn-lt"/>
              </a:rPr>
              <a:t>Funciones</a:t>
            </a:r>
            <a:endParaRPr lang="es-AR" sz="2000" dirty="0">
              <a:latin typeface="+mn-lt"/>
            </a:endParaRPr>
          </a:p>
        </p:txBody>
      </p:sp>
      <p:sp>
        <p:nvSpPr>
          <p:cNvPr id="66" name="Flecha doblada hacia arriba 65"/>
          <p:cNvSpPr/>
          <p:nvPr/>
        </p:nvSpPr>
        <p:spPr>
          <a:xfrm rot="5400000">
            <a:off x="46967" y="3916159"/>
            <a:ext cx="673501"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7" name="Título 1"/>
          <p:cNvSpPr txBox="1">
            <a:spLocks/>
          </p:cNvSpPr>
          <p:nvPr/>
        </p:nvSpPr>
        <p:spPr>
          <a:xfrm>
            <a:off x="525376" y="4056539"/>
            <a:ext cx="2148827" cy="4672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2000" dirty="0" smtClean="0">
                <a:latin typeface="+mn-lt"/>
              </a:rPr>
              <a:t>CONTROL ESTATAL</a:t>
            </a:r>
            <a:endParaRPr lang="es-AR" sz="2000" dirty="0">
              <a:latin typeface="+mn-lt"/>
            </a:endParaRPr>
          </a:p>
        </p:txBody>
      </p:sp>
      <p:sp>
        <p:nvSpPr>
          <p:cNvPr id="68" name="8 Flecha derecha"/>
          <p:cNvSpPr/>
          <p:nvPr/>
        </p:nvSpPr>
        <p:spPr>
          <a:xfrm>
            <a:off x="2571745" y="4260868"/>
            <a:ext cx="573715" cy="1564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9" name="Título 1"/>
          <p:cNvSpPr txBox="1">
            <a:spLocks/>
          </p:cNvSpPr>
          <p:nvPr/>
        </p:nvSpPr>
        <p:spPr>
          <a:xfrm>
            <a:off x="3178291" y="4056388"/>
            <a:ext cx="3477067" cy="4672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2000" dirty="0" smtClean="0">
                <a:latin typeface="+mn-lt"/>
              </a:rPr>
              <a:t>Dirección de Personas Jurídicas</a:t>
            </a:r>
            <a:endParaRPr lang="es-AR" sz="2000" dirty="0">
              <a:latin typeface="+mn-lt"/>
            </a:endParaRPr>
          </a:p>
        </p:txBody>
      </p:sp>
      <p:sp>
        <p:nvSpPr>
          <p:cNvPr id="44" name="Flecha doblada hacia arriba 43"/>
          <p:cNvSpPr/>
          <p:nvPr/>
        </p:nvSpPr>
        <p:spPr>
          <a:xfrm rot="5400000">
            <a:off x="39713" y="4547528"/>
            <a:ext cx="673501"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5" name="Título 1"/>
          <p:cNvSpPr txBox="1">
            <a:spLocks/>
          </p:cNvSpPr>
          <p:nvPr/>
        </p:nvSpPr>
        <p:spPr>
          <a:xfrm>
            <a:off x="518122" y="4687908"/>
            <a:ext cx="2148827" cy="4672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2000" dirty="0" smtClean="0">
                <a:latin typeface="+mn-lt"/>
              </a:rPr>
              <a:t>PATRIMONIO</a:t>
            </a:r>
            <a:endParaRPr lang="es-AR" sz="2000" dirty="0">
              <a:latin typeface="+mn-lt"/>
            </a:endParaRPr>
          </a:p>
        </p:txBody>
      </p:sp>
      <p:sp>
        <p:nvSpPr>
          <p:cNvPr id="46" name="8 Flecha derecha"/>
          <p:cNvSpPr/>
          <p:nvPr/>
        </p:nvSpPr>
        <p:spPr>
          <a:xfrm>
            <a:off x="2071007" y="4892237"/>
            <a:ext cx="573715" cy="1564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8" name="Título 1"/>
          <p:cNvSpPr txBox="1">
            <a:spLocks/>
          </p:cNvSpPr>
          <p:nvPr/>
        </p:nvSpPr>
        <p:spPr>
          <a:xfrm>
            <a:off x="2764638" y="4687756"/>
            <a:ext cx="8759706" cy="6040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2000" dirty="0"/>
              <a:t>P</a:t>
            </a:r>
            <a:r>
              <a:rPr lang="es-ES" sz="2000" dirty="0" smtClean="0"/>
              <a:t>osibilite </a:t>
            </a:r>
            <a:r>
              <a:rPr lang="es-ES" sz="2000" dirty="0"/>
              <a:t>razonablemente el cumplimiento de los fines propuestos estatutariamente es requisito indispensable para obtener la autorización estatal</a:t>
            </a:r>
            <a:endParaRPr lang="es-AR" sz="2000" dirty="0">
              <a:latin typeface="+mn-lt"/>
            </a:endParaRPr>
          </a:p>
        </p:txBody>
      </p:sp>
      <p:sp>
        <p:nvSpPr>
          <p:cNvPr id="49" name="Flecha doblada hacia arriba 48"/>
          <p:cNvSpPr/>
          <p:nvPr/>
        </p:nvSpPr>
        <p:spPr>
          <a:xfrm rot="5400000">
            <a:off x="830741" y="5295013"/>
            <a:ext cx="673501"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0" name="Título 1"/>
          <p:cNvSpPr txBox="1">
            <a:spLocks/>
          </p:cNvSpPr>
          <p:nvPr/>
        </p:nvSpPr>
        <p:spPr>
          <a:xfrm>
            <a:off x="1442119" y="5476373"/>
            <a:ext cx="4935412" cy="4672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2000" dirty="0" smtClean="0">
                <a:latin typeface="+mn-lt"/>
              </a:rPr>
              <a:t>Aporte en dinero y especies - Forma</a:t>
            </a:r>
            <a:endParaRPr lang="es-AR" sz="2000" dirty="0">
              <a:latin typeface="+mn-lt"/>
            </a:endParaRPr>
          </a:p>
        </p:txBody>
      </p:sp>
    </p:spTree>
    <p:extLst>
      <p:ext uri="{BB962C8B-B14F-4D97-AF65-F5344CB8AC3E}">
        <p14:creationId xmlns:p14="http://schemas.microsoft.com/office/powerpoint/2010/main" val="560455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0" name="Título 1"/>
          <p:cNvSpPr txBox="1">
            <a:spLocks/>
          </p:cNvSpPr>
          <p:nvPr/>
        </p:nvSpPr>
        <p:spPr>
          <a:xfrm>
            <a:off x="227129" y="0"/>
            <a:ext cx="11900476" cy="68580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70000"/>
              </a:lnSpc>
            </a:pPr>
            <a:r>
              <a:rPr lang="es-ES" sz="1800" b="1" u="sng" dirty="0" smtClean="0"/>
              <a:t>Contenido del Acto constitutivo:</a:t>
            </a:r>
            <a:r>
              <a:rPr lang="es-ES" sz="1800" dirty="0"/>
              <a:t/>
            </a:r>
            <a:br>
              <a:rPr lang="es-ES" sz="1800" dirty="0"/>
            </a:br>
            <a:r>
              <a:rPr lang="es-ES" sz="1800" dirty="0"/>
              <a:t>a</a:t>
            </a:r>
            <a:r>
              <a:rPr lang="es-ES" sz="1800" dirty="0" smtClean="0"/>
              <a:t>) Datos </a:t>
            </a:r>
            <a:r>
              <a:rPr lang="es-ES" sz="1800" dirty="0"/>
              <a:t>del o de los </a:t>
            </a:r>
            <a:r>
              <a:rPr lang="es-ES" sz="1800" dirty="0" smtClean="0"/>
              <a:t>fundadores (personas humanas o jurídicas)</a:t>
            </a:r>
            <a:r>
              <a:rPr lang="es-ES" sz="1800" dirty="0"/>
              <a:t/>
            </a:r>
            <a:br>
              <a:rPr lang="es-ES" sz="1800" dirty="0"/>
            </a:br>
            <a:r>
              <a:rPr lang="es-ES" sz="1800" dirty="0" smtClean="0"/>
              <a:t>b</a:t>
            </a:r>
            <a:r>
              <a:rPr lang="es-ES" sz="1800" dirty="0"/>
              <a:t>) nombre y domicilio de la fundación;</a:t>
            </a:r>
            <a:br>
              <a:rPr lang="es-ES" sz="1800" dirty="0"/>
            </a:br>
            <a:r>
              <a:rPr lang="es-ES" sz="1800" dirty="0" smtClean="0"/>
              <a:t>c</a:t>
            </a:r>
            <a:r>
              <a:rPr lang="es-ES" sz="1800" dirty="0"/>
              <a:t>) designación del objeto, que debe ser preciso y determinado;</a:t>
            </a:r>
            <a:br>
              <a:rPr lang="es-ES" sz="1800" dirty="0"/>
            </a:br>
            <a:r>
              <a:rPr lang="es-ES" sz="1800" dirty="0" smtClean="0"/>
              <a:t>d</a:t>
            </a:r>
            <a:r>
              <a:rPr lang="es-ES" sz="1800" dirty="0"/>
              <a:t>) patrimonio inicial, integración y recursos futuros, lo que debe ser expresado en moneda nacional;</a:t>
            </a:r>
            <a:br>
              <a:rPr lang="es-ES" sz="1800" dirty="0"/>
            </a:br>
            <a:r>
              <a:rPr lang="es-ES" sz="1800" dirty="0" smtClean="0"/>
              <a:t>e</a:t>
            </a:r>
            <a:r>
              <a:rPr lang="es-ES" sz="1800" dirty="0"/>
              <a:t>) plazo de duración;</a:t>
            </a:r>
            <a:br>
              <a:rPr lang="es-ES" sz="1800" dirty="0"/>
            </a:br>
            <a:r>
              <a:rPr lang="es-ES" sz="1800" dirty="0" smtClean="0"/>
              <a:t>f</a:t>
            </a:r>
            <a:r>
              <a:rPr lang="es-ES" sz="1800" dirty="0"/>
              <a:t>) organización del consejo de administración, duración de los cargos, régimen de reuniones y procedimiento para la designación de sus miembros;</a:t>
            </a:r>
            <a:br>
              <a:rPr lang="es-ES" sz="1800" dirty="0"/>
            </a:br>
            <a:r>
              <a:rPr lang="es-ES" sz="1800" dirty="0" smtClean="0"/>
              <a:t>g</a:t>
            </a:r>
            <a:r>
              <a:rPr lang="es-ES" sz="1800" dirty="0"/>
              <a:t>) cláusulas atinentes al funcionamiento de la entidad;</a:t>
            </a:r>
            <a:br>
              <a:rPr lang="es-ES" sz="1800" dirty="0"/>
            </a:br>
            <a:r>
              <a:rPr lang="es-ES" sz="1800" dirty="0" smtClean="0"/>
              <a:t>h</a:t>
            </a:r>
            <a:r>
              <a:rPr lang="es-ES" sz="1800" dirty="0"/>
              <a:t>) procedimiento y régimen para la reforma del estatuto;</a:t>
            </a:r>
            <a:br>
              <a:rPr lang="es-ES" sz="1800" dirty="0"/>
            </a:br>
            <a:r>
              <a:rPr lang="es-ES" sz="1800" dirty="0" smtClean="0"/>
              <a:t>i</a:t>
            </a:r>
            <a:r>
              <a:rPr lang="es-ES" sz="1800" dirty="0"/>
              <a:t>) fecha del cierre del ejercicio anual;</a:t>
            </a:r>
            <a:br>
              <a:rPr lang="es-ES" sz="1800" dirty="0"/>
            </a:br>
            <a:r>
              <a:rPr lang="es-ES" sz="1800" dirty="0" smtClean="0"/>
              <a:t>j</a:t>
            </a:r>
            <a:r>
              <a:rPr lang="es-ES" sz="1800" dirty="0"/>
              <a:t>) cláusulas de disolución y procedimiento atinentes a la liquidación y destino de los bienes;</a:t>
            </a:r>
            <a:br>
              <a:rPr lang="es-ES" sz="1800" dirty="0"/>
            </a:br>
            <a:r>
              <a:rPr lang="es-ES" sz="1800" dirty="0" smtClean="0"/>
              <a:t>k</a:t>
            </a:r>
            <a:r>
              <a:rPr lang="es-ES" sz="1800" dirty="0"/>
              <a:t>) plan trienal de acción.</a:t>
            </a:r>
            <a:endParaRPr lang="es-AR" sz="1800" dirty="0">
              <a:latin typeface="+mn-lt"/>
            </a:endParaRPr>
          </a:p>
        </p:txBody>
      </p:sp>
    </p:spTree>
    <p:extLst>
      <p:ext uri="{BB962C8B-B14F-4D97-AF65-F5344CB8AC3E}">
        <p14:creationId xmlns:p14="http://schemas.microsoft.com/office/powerpoint/2010/main" val="1871829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9" name="Subtítulo 2"/>
          <p:cNvSpPr>
            <a:spLocks noGrp="1"/>
          </p:cNvSpPr>
          <p:nvPr>
            <p:ph type="subTitle" idx="1"/>
          </p:nvPr>
        </p:nvSpPr>
        <p:spPr>
          <a:xfrm>
            <a:off x="48231" y="327044"/>
            <a:ext cx="6989878" cy="730811"/>
          </a:xfrm>
        </p:spPr>
        <p:txBody>
          <a:bodyPr>
            <a:normAutofit fontScale="77500" lnSpcReduction="20000"/>
          </a:bodyPr>
          <a:lstStyle/>
          <a:p>
            <a:pPr algn="l"/>
            <a:r>
              <a:rPr lang="es-AR" sz="3600" u="sng" dirty="0" smtClean="0"/>
              <a:t>CONTRATOS </a:t>
            </a:r>
            <a:r>
              <a:rPr lang="es-AR" sz="3600" u="sng" dirty="0" smtClean="0"/>
              <a:t>ASOCIATIVOS (CCC 1442 – 1462)</a:t>
            </a:r>
            <a:endParaRPr lang="es-AR" sz="3600" u="sng" dirty="0"/>
          </a:p>
        </p:txBody>
      </p:sp>
      <p:sp>
        <p:nvSpPr>
          <p:cNvPr id="31" name="Flecha doblada hacia arriba 30"/>
          <p:cNvSpPr/>
          <p:nvPr/>
        </p:nvSpPr>
        <p:spPr>
          <a:xfrm rot="5400000">
            <a:off x="-246804" y="1455048"/>
            <a:ext cx="1475468"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3" name="Título 1"/>
          <p:cNvSpPr txBox="1">
            <a:spLocks/>
          </p:cNvSpPr>
          <p:nvPr/>
        </p:nvSpPr>
        <p:spPr>
          <a:xfrm>
            <a:off x="733714" y="1981898"/>
            <a:ext cx="3402690" cy="467286"/>
          </a:xfrm>
          <a:prstGeom prst="rect">
            <a:avLst/>
          </a:prstGeom>
          <a:solidFill>
            <a:schemeClr val="accent6">
              <a:lumMod val="40000"/>
              <a:lumOff val="60000"/>
            </a:schemeClr>
          </a:solidFill>
          <a:ln>
            <a:solidFill>
              <a:schemeClr val="tx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2000" dirty="0" smtClean="0">
                <a:latin typeface="+mn-lt"/>
              </a:rPr>
              <a:t>NEGOCIOS EN PARTICIPACIÓN</a:t>
            </a:r>
            <a:endParaRPr lang="es-AR" sz="2000" dirty="0">
              <a:latin typeface="+mn-lt"/>
            </a:endParaRPr>
          </a:p>
        </p:txBody>
      </p:sp>
      <p:sp>
        <p:nvSpPr>
          <p:cNvPr id="41" name="Flecha doblada hacia arriba 40"/>
          <p:cNvSpPr/>
          <p:nvPr/>
        </p:nvSpPr>
        <p:spPr>
          <a:xfrm rot="5400000">
            <a:off x="935603" y="2617360"/>
            <a:ext cx="673501"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2" name="Título 1"/>
          <p:cNvSpPr txBox="1">
            <a:spLocks/>
          </p:cNvSpPr>
          <p:nvPr/>
        </p:nvSpPr>
        <p:spPr>
          <a:xfrm>
            <a:off x="716852" y="3570539"/>
            <a:ext cx="4115958" cy="467286"/>
          </a:xfrm>
          <a:prstGeom prst="rect">
            <a:avLst/>
          </a:prstGeom>
          <a:solidFill>
            <a:schemeClr val="accent6">
              <a:lumMod val="40000"/>
              <a:lumOff val="60000"/>
            </a:schemeClr>
          </a:solidFill>
          <a:ln>
            <a:solidFill>
              <a:schemeClr val="tx1"/>
            </a:solidFill>
          </a:ln>
        </p:spPr>
        <p:txBody>
          <a:bodyPr vert="horz" lIns="91440" tIns="45720" rIns="91440" bIns="45720" rtlCol="0" anchor="b">
            <a:noAutofit/>
          </a:bodyPr>
          <a:lstStyle>
            <a:defPPr>
              <a:defRPr lang="es-AR"/>
            </a:defPPr>
            <a:lvl1pPr>
              <a:lnSpc>
                <a:spcPct val="90000"/>
              </a:lnSpc>
              <a:spcBef>
                <a:spcPct val="0"/>
              </a:spcBef>
              <a:buNone/>
              <a:defRPr sz="2000">
                <a:ea typeface="+mj-ea"/>
                <a:cs typeface="+mj-cs"/>
              </a:defRPr>
            </a:lvl1pPr>
          </a:lstStyle>
          <a:p>
            <a:r>
              <a:rPr lang="es-AR" dirty="0"/>
              <a:t>AGRUPACIONES DE COLABORACIÓN:</a:t>
            </a:r>
          </a:p>
        </p:txBody>
      </p:sp>
      <p:sp>
        <p:nvSpPr>
          <p:cNvPr id="45" name="Flecha doblada hacia arriba 44"/>
          <p:cNvSpPr/>
          <p:nvPr/>
        </p:nvSpPr>
        <p:spPr>
          <a:xfrm rot="5400000">
            <a:off x="-336631" y="2907981"/>
            <a:ext cx="1673871"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 name="Rectángulo 4"/>
          <p:cNvSpPr/>
          <p:nvPr/>
        </p:nvSpPr>
        <p:spPr>
          <a:xfrm>
            <a:off x="1045025" y="910497"/>
            <a:ext cx="9695543" cy="923330"/>
          </a:xfrm>
          <a:prstGeom prst="rect">
            <a:avLst/>
          </a:prstGeom>
        </p:spPr>
        <p:txBody>
          <a:bodyPr wrap="square">
            <a:spAutoFit/>
          </a:bodyPr>
          <a:lstStyle/>
          <a:p>
            <a:r>
              <a:rPr lang="es-AR" i="1" dirty="0" smtClean="0">
                <a:latin typeface="Gotham-LightItalic"/>
              </a:rPr>
              <a:t>Son contratos </a:t>
            </a:r>
            <a:r>
              <a:rPr lang="es-AR" i="1" dirty="0">
                <a:latin typeface="Gotham-LightItalic"/>
              </a:rPr>
              <a:t>de colaboración</a:t>
            </a:r>
            <a:r>
              <a:rPr lang="es-AR" i="1" dirty="0" smtClean="0">
                <a:latin typeface="Gotham-LightItalic"/>
              </a:rPr>
              <a:t>, de </a:t>
            </a:r>
            <a:r>
              <a:rPr lang="es-AR" i="1" dirty="0">
                <a:latin typeface="Gotham-LightItalic"/>
              </a:rPr>
              <a:t>organización o participativo, con comunidad de fin, que no </a:t>
            </a:r>
            <a:r>
              <a:rPr lang="es-AR" i="1" dirty="0" smtClean="0">
                <a:latin typeface="Gotham-LightItalic"/>
              </a:rPr>
              <a:t>sean </a:t>
            </a:r>
            <a:r>
              <a:rPr lang="es-AR" i="1" dirty="0">
                <a:latin typeface="Gotham-LightItalic"/>
              </a:rPr>
              <a:t>sociedad</a:t>
            </a:r>
            <a:r>
              <a:rPr lang="es-AR" i="1" dirty="0" smtClean="0">
                <a:latin typeface="Gotham-LightItalic"/>
              </a:rPr>
              <a:t>. A </a:t>
            </a:r>
            <a:r>
              <a:rPr lang="es-AR" i="1" dirty="0">
                <a:latin typeface="Gotham-LightItalic"/>
              </a:rPr>
              <a:t>estos contratos no se les aplican las normas sobre la sociedad, no son, </a:t>
            </a:r>
            <a:r>
              <a:rPr lang="es-AR" i="1" dirty="0" smtClean="0">
                <a:latin typeface="Gotham-LightItalic"/>
              </a:rPr>
              <a:t>ni por </a:t>
            </a:r>
            <a:r>
              <a:rPr lang="es-AR" i="1" dirty="0">
                <a:latin typeface="Gotham-LightItalic"/>
              </a:rPr>
              <a:t>medio de ellos se constituyen, personas jurídicas, sociedades ni </a:t>
            </a:r>
            <a:r>
              <a:rPr lang="es-AR" i="1" dirty="0" smtClean="0">
                <a:latin typeface="Gotham-LightItalic"/>
              </a:rPr>
              <a:t>sujetos de </a:t>
            </a:r>
            <a:r>
              <a:rPr lang="es-AR" i="1" dirty="0">
                <a:latin typeface="Gotham-LightItalic"/>
              </a:rPr>
              <a:t>derecho.</a:t>
            </a:r>
            <a:endParaRPr lang="es-AR" dirty="0"/>
          </a:p>
        </p:txBody>
      </p:sp>
      <p:sp>
        <p:nvSpPr>
          <p:cNvPr id="6" name="Rectángulo 5"/>
          <p:cNvSpPr/>
          <p:nvPr/>
        </p:nvSpPr>
        <p:spPr>
          <a:xfrm>
            <a:off x="1567543" y="2537324"/>
            <a:ext cx="9768114" cy="923330"/>
          </a:xfrm>
          <a:prstGeom prst="rect">
            <a:avLst/>
          </a:prstGeom>
        </p:spPr>
        <p:txBody>
          <a:bodyPr wrap="square">
            <a:spAutoFit/>
          </a:bodyPr>
          <a:lstStyle/>
          <a:p>
            <a:pPr algn="just"/>
            <a:r>
              <a:rPr lang="es-AR" i="1" dirty="0">
                <a:latin typeface="Gotham-LightItalic"/>
              </a:rPr>
              <a:t>T</a:t>
            </a:r>
            <a:r>
              <a:rPr lang="es-AR" i="1" dirty="0" smtClean="0">
                <a:latin typeface="Gotham-LightItalic"/>
              </a:rPr>
              <a:t>iene </a:t>
            </a:r>
            <a:r>
              <a:rPr lang="es-AR" i="1" dirty="0">
                <a:latin typeface="Gotham-LightItalic"/>
              </a:rPr>
              <a:t>por objeto la realización de una o </a:t>
            </a:r>
            <a:r>
              <a:rPr lang="es-AR" i="1" dirty="0" smtClean="0">
                <a:latin typeface="Gotham-LightItalic"/>
              </a:rPr>
              <a:t>más operaciones </a:t>
            </a:r>
            <a:r>
              <a:rPr lang="es-AR" i="1" dirty="0">
                <a:latin typeface="Gotham-LightItalic"/>
              </a:rPr>
              <a:t>determinadas a cumplirse mediante </a:t>
            </a:r>
            <a:r>
              <a:rPr lang="es-AR" i="1" dirty="0" smtClean="0">
                <a:latin typeface="Gotham-LightItalic"/>
              </a:rPr>
              <a:t>aportaciones comunes y a </a:t>
            </a:r>
            <a:r>
              <a:rPr lang="es-AR" i="1" dirty="0">
                <a:latin typeface="Gotham-LightItalic"/>
              </a:rPr>
              <a:t>nombre personal del gestor. No tiene denominación, no está sometido </a:t>
            </a:r>
            <a:r>
              <a:rPr lang="es-AR" i="1" dirty="0" smtClean="0">
                <a:latin typeface="Gotham-LightItalic"/>
              </a:rPr>
              <a:t>a requisitos </a:t>
            </a:r>
            <a:r>
              <a:rPr lang="es-AR" i="1" dirty="0">
                <a:latin typeface="Gotham-LightItalic"/>
              </a:rPr>
              <a:t>de forma, ni se inscribe en el Registro Público.</a:t>
            </a:r>
            <a:endParaRPr lang="es-AR" dirty="0"/>
          </a:p>
        </p:txBody>
      </p:sp>
      <p:sp>
        <p:nvSpPr>
          <p:cNvPr id="59" name="Flecha doblada hacia arriba 58"/>
          <p:cNvSpPr/>
          <p:nvPr/>
        </p:nvSpPr>
        <p:spPr>
          <a:xfrm rot="5400000">
            <a:off x="942860" y="4206674"/>
            <a:ext cx="673501"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Rectángulo 6"/>
          <p:cNvSpPr/>
          <p:nvPr/>
        </p:nvSpPr>
        <p:spPr>
          <a:xfrm>
            <a:off x="1553028" y="4177434"/>
            <a:ext cx="10261601" cy="1200329"/>
          </a:xfrm>
          <a:prstGeom prst="rect">
            <a:avLst/>
          </a:prstGeom>
        </p:spPr>
        <p:txBody>
          <a:bodyPr wrap="square">
            <a:spAutoFit/>
          </a:bodyPr>
          <a:lstStyle/>
          <a:p>
            <a:r>
              <a:rPr lang="es-ES" dirty="0">
                <a:latin typeface="Arial" panose="020B0604020202020204" pitchFamily="34" charset="0"/>
                <a:ea typeface="Times New Roman" panose="02020603050405020304" pitchFamily="18" charset="0"/>
              </a:rPr>
              <a:t>Hay contrato de agrupación de colaboración cuando las partes establecen una organización común con la finalidad de facilitar o desarrollar determinadas fases de la actividad de sus miembros o de perfeccionar o incrementar el resultado de tales actividades</a:t>
            </a:r>
            <a:r>
              <a:rPr lang="es-ES" dirty="0" smtClean="0">
                <a:latin typeface="Arial" panose="020B0604020202020204" pitchFamily="34" charset="0"/>
                <a:ea typeface="Times New Roman" panose="02020603050405020304" pitchFamily="18" charset="0"/>
              </a:rPr>
              <a:t>. Inscripción Registral. No fin de lucro.</a:t>
            </a:r>
            <a:r>
              <a:rPr lang="es-ES" dirty="0">
                <a:latin typeface="Arial" panose="020B0604020202020204" pitchFamily="34" charset="0"/>
                <a:ea typeface="Times New Roman" panose="02020603050405020304" pitchFamily="18" charset="0"/>
              </a:rPr>
              <a:t/>
            </a:r>
            <a:br>
              <a:rPr lang="es-ES" dirty="0">
                <a:latin typeface="Arial" panose="020B0604020202020204" pitchFamily="34" charset="0"/>
                <a:ea typeface="Times New Roman" panose="02020603050405020304" pitchFamily="18" charset="0"/>
              </a:rPr>
            </a:br>
            <a:endParaRPr lang="es-AR" dirty="0"/>
          </a:p>
        </p:txBody>
      </p:sp>
      <p:sp>
        <p:nvSpPr>
          <p:cNvPr id="60" name="Flecha doblada hacia arriba 59"/>
          <p:cNvSpPr/>
          <p:nvPr/>
        </p:nvSpPr>
        <p:spPr>
          <a:xfrm rot="5400000">
            <a:off x="-343885" y="4555350"/>
            <a:ext cx="1673871"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62" name="Título 1"/>
          <p:cNvSpPr txBox="1">
            <a:spLocks/>
          </p:cNvSpPr>
          <p:nvPr/>
        </p:nvSpPr>
        <p:spPr>
          <a:xfrm>
            <a:off x="767652" y="5261449"/>
            <a:ext cx="2817377" cy="467286"/>
          </a:xfrm>
          <a:prstGeom prst="rect">
            <a:avLst/>
          </a:prstGeom>
          <a:solidFill>
            <a:schemeClr val="accent6">
              <a:lumMod val="40000"/>
              <a:lumOff val="60000"/>
            </a:schemeClr>
          </a:solidFill>
          <a:ln>
            <a:solidFill>
              <a:schemeClr val="tx1"/>
            </a:solidFill>
          </a:ln>
        </p:spPr>
        <p:txBody>
          <a:bodyPr vert="horz" lIns="91440" tIns="45720" rIns="91440" bIns="45720" rtlCol="0" anchor="b">
            <a:noAutofit/>
          </a:bodyPr>
          <a:lstStyle>
            <a:defPPr>
              <a:defRPr lang="es-AR"/>
            </a:defPPr>
            <a:lvl1pPr>
              <a:lnSpc>
                <a:spcPct val="90000"/>
              </a:lnSpc>
              <a:spcBef>
                <a:spcPct val="0"/>
              </a:spcBef>
              <a:buNone/>
              <a:defRPr sz="2000">
                <a:ea typeface="+mj-ea"/>
                <a:cs typeface="+mj-cs"/>
              </a:defRPr>
            </a:lvl1pPr>
          </a:lstStyle>
          <a:p>
            <a:r>
              <a:rPr lang="es-AR" dirty="0" smtClean="0"/>
              <a:t>UNIONES TRANSITORIAS:</a:t>
            </a:r>
            <a:endParaRPr lang="es-AR" dirty="0"/>
          </a:p>
        </p:txBody>
      </p:sp>
      <p:sp>
        <p:nvSpPr>
          <p:cNvPr id="11" name="Rectangle 4"/>
          <p:cNvSpPr>
            <a:spLocks noChangeArrowheads="1"/>
          </p:cNvSpPr>
          <p:nvPr/>
        </p:nvSpPr>
        <p:spPr bwMode="auto">
          <a:xfrm>
            <a:off x="1683658" y="5815763"/>
            <a:ext cx="1004388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ES" altLang="es-AR" dirty="0">
                <a:latin typeface="Arial" panose="020B0604020202020204" pitchFamily="34" charset="0"/>
                <a:ea typeface="Times New Roman" panose="02020603050405020304" pitchFamily="18" charset="0"/>
              </a:rPr>
              <a:t>Hay contrato de unión transitoria cuando las partes se reúnen para el desarrollo o ejecución de obras, servicios o suministros concretos, dentro o fuera de la República. Pueden desarrollar o ejecutar las obras y servicios complementarios y accesorios al objeto principal</a:t>
            </a:r>
            <a:r>
              <a:rPr kumimoji="0" lang="es-ES" altLang="es-AR"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s-ES" altLang="es-AR"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Inscripción</a:t>
            </a:r>
            <a:endParaRPr kumimoji="0" lang="es-ES" altLang="es-AR" b="0" i="0" u="none" strike="noStrike" cap="none" normalizeH="0" baseline="0" dirty="0" smtClean="0">
              <a:ln>
                <a:noFill/>
              </a:ln>
              <a:solidFill>
                <a:schemeClr val="tx1"/>
              </a:solidFill>
              <a:effectLst/>
              <a:latin typeface="Arial" panose="020B0604020202020204" pitchFamily="34" charset="0"/>
            </a:endParaRPr>
          </a:p>
        </p:txBody>
      </p:sp>
      <p:sp>
        <p:nvSpPr>
          <p:cNvPr id="64" name="Flecha doblada hacia arriba 63"/>
          <p:cNvSpPr/>
          <p:nvPr/>
        </p:nvSpPr>
        <p:spPr>
          <a:xfrm rot="5400000">
            <a:off x="964634" y="5897588"/>
            <a:ext cx="673501"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266842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1" name="Subtítulo 2"/>
          <p:cNvSpPr txBox="1">
            <a:spLocks/>
          </p:cNvSpPr>
          <p:nvPr/>
        </p:nvSpPr>
        <p:spPr>
          <a:xfrm>
            <a:off x="48231" y="327044"/>
            <a:ext cx="4973712" cy="73081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AR" sz="3600" u="sng" smtClean="0"/>
              <a:t>CONTRATOS ASOCIATIVOS</a:t>
            </a:r>
            <a:endParaRPr lang="es-AR" sz="3600" u="sng" dirty="0"/>
          </a:p>
        </p:txBody>
      </p:sp>
      <p:sp>
        <p:nvSpPr>
          <p:cNvPr id="42" name="Flecha doblada hacia arriba 41"/>
          <p:cNvSpPr/>
          <p:nvPr/>
        </p:nvSpPr>
        <p:spPr>
          <a:xfrm rot="5400000">
            <a:off x="90278" y="1073188"/>
            <a:ext cx="805543"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43" name="Título 1"/>
          <p:cNvSpPr txBox="1">
            <a:spLocks/>
          </p:cNvSpPr>
          <p:nvPr/>
        </p:nvSpPr>
        <p:spPr>
          <a:xfrm>
            <a:off x="767652" y="1386133"/>
            <a:ext cx="3601148" cy="467286"/>
          </a:xfrm>
          <a:prstGeom prst="rect">
            <a:avLst/>
          </a:prstGeom>
          <a:solidFill>
            <a:schemeClr val="accent6">
              <a:lumMod val="40000"/>
              <a:lumOff val="60000"/>
            </a:schemeClr>
          </a:solidFill>
          <a:ln>
            <a:solidFill>
              <a:schemeClr val="tx1"/>
            </a:solidFill>
          </a:ln>
        </p:spPr>
        <p:txBody>
          <a:bodyPr vert="horz" lIns="91440" tIns="45720" rIns="91440" bIns="45720" rtlCol="0" anchor="b">
            <a:noAutofit/>
          </a:bodyPr>
          <a:lstStyle>
            <a:defPPr>
              <a:defRPr lang="es-AR"/>
            </a:defPPr>
            <a:lvl1pPr>
              <a:lnSpc>
                <a:spcPct val="90000"/>
              </a:lnSpc>
              <a:spcBef>
                <a:spcPct val="0"/>
              </a:spcBef>
              <a:buNone/>
              <a:defRPr sz="2000">
                <a:ea typeface="+mj-ea"/>
                <a:cs typeface="+mj-cs"/>
              </a:defRPr>
            </a:lvl1pPr>
          </a:lstStyle>
          <a:p>
            <a:r>
              <a:rPr lang="es-AR" dirty="0" smtClean="0"/>
              <a:t>CONSORCIOS DE COOPERACIÓN</a:t>
            </a:r>
            <a:endParaRPr lang="es-AR" dirty="0"/>
          </a:p>
        </p:txBody>
      </p:sp>
      <p:sp>
        <p:nvSpPr>
          <p:cNvPr id="44" name="Rectangle 4"/>
          <p:cNvSpPr>
            <a:spLocks noChangeArrowheads="1"/>
          </p:cNvSpPr>
          <p:nvPr/>
        </p:nvSpPr>
        <p:spPr bwMode="auto">
          <a:xfrm>
            <a:off x="1683658" y="1940447"/>
            <a:ext cx="1004388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dirty="0">
                <a:latin typeface="Arial" panose="020B0604020202020204" pitchFamily="34" charset="0"/>
                <a:cs typeface="Arial" panose="020B0604020202020204" pitchFamily="34" charset="0"/>
              </a:rPr>
              <a:t>Hay contrato de consorcio de cooperación cuando las partes establecen una organización común para facilitar, desarrollar, incrementar o concretar operaciones relacionadas con la actividad económica de sus miembros a fin de mejorar o acrecentar sus resultados</a:t>
            </a:r>
            <a:r>
              <a:rPr lang="es-ES" dirty="0" smtClean="0">
                <a:latin typeface="Arial" panose="020B0604020202020204" pitchFamily="34" charset="0"/>
                <a:cs typeface="Arial" panose="020B0604020202020204" pitchFamily="34" charset="0"/>
              </a:rPr>
              <a:t>.</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45" name="Flecha doblada hacia arriba 44"/>
          <p:cNvSpPr/>
          <p:nvPr/>
        </p:nvSpPr>
        <p:spPr>
          <a:xfrm rot="5400000">
            <a:off x="964634" y="2022272"/>
            <a:ext cx="673501" cy="3863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65645688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1465</TotalTime>
  <Words>2075</Words>
  <Application>Microsoft Office PowerPoint</Application>
  <PresentationFormat>Panorámica</PresentationFormat>
  <Paragraphs>276</Paragraphs>
  <Slides>23</Slides>
  <Notes>15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23</vt:i4>
      </vt:variant>
    </vt:vector>
  </HeadingPairs>
  <TitlesOfParts>
    <vt:vector size="29" baseType="lpstr">
      <vt:lpstr>Arial</vt:lpstr>
      <vt:lpstr>Calibri</vt:lpstr>
      <vt:lpstr>Calibri Light</vt:lpstr>
      <vt:lpstr>Gotham-LightItalic</vt:lpstr>
      <vt:lpstr>Times New Roman</vt:lpstr>
      <vt:lpstr>Tema de Office</vt:lpstr>
      <vt:lpstr>PERSONAS</vt:lpstr>
      <vt:lpstr>ADMINISTRADORES</vt:lpstr>
      <vt:lpstr>Presentación de PowerPoint</vt:lpstr>
      <vt:lpstr>Son personas de existencia ideal que nacen de la unión estable de un grupo de personas físicas que persiguen un fin común no lucrativo. También existen Asociaciones de Segundo Grado</vt:lpstr>
      <vt:lpstr>Presentación de PowerPoint</vt:lpstr>
      <vt:lpstr>Son personas jurídicas que se constituyen con una finalidad de bien común, sin propósito de lucro, mediante el aporte patrimonial de una o más personas, destinado a hacer posibles sus fines.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PERSONAS</dc:title>
  <dc:creator>Andres</dc:creator>
  <cp:lastModifiedBy>DT-base</cp:lastModifiedBy>
  <cp:revision>118</cp:revision>
  <dcterms:created xsi:type="dcterms:W3CDTF">2017-03-20T22:16:41Z</dcterms:created>
  <dcterms:modified xsi:type="dcterms:W3CDTF">2019-03-28T17:42:52Z</dcterms:modified>
</cp:coreProperties>
</file>